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0"/>
  </p:notesMasterIdLst>
  <p:handoutMasterIdLst>
    <p:handoutMasterId r:id="rId91"/>
  </p:handoutMasterIdLst>
  <p:sldIdLst>
    <p:sldId id="256" r:id="rId2"/>
    <p:sldId id="525" r:id="rId3"/>
    <p:sldId id="321" r:id="rId4"/>
    <p:sldId id="489" r:id="rId5"/>
    <p:sldId id="341" r:id="rId6"/>
    <p:sldId id="499" r:id="rId7"/>
    <p:sldId id="488" r:id="rId8"/>
    <p:sldId id="483" r:id="rId9"/>
    <p:sldId id="484" r:id="rId10"/>
    <p:sldId id="485" r:id="rId11"/>
    <p:sldId id="486" r:id="rId12"/>
    <p:sldId id="487" r:id="rId13"/>
    <p:sldId id="481" r:id="rId14"/>
    <p:sldId id="479" r:id="rId15"/>
    <p:sldId id="547" r:id="rId16"/>
    <p:sldId id="545" r:id="rId17"/>
    <p:sldId id="322" r:id="rId18"/>
    <p:sldId id="327" r:id="rId19"/>
    <p:sldId id="328" r:id="rId20"/>
    <p:sldId id="334" r:id="rId21"/>
    <p:sldId id="350" r:id="rId22"/>
    <p:sldId id="348" r:id="rId23"/>
    <p:sldId id="526" r:id="rId24"/>
    <p:sldId id="490" r:id="rId25"/>
    <p:sldId id="512" r:id="rId26"/>
    <p:sldId id="351" r:id="rId27"/>
    <p:sldId id="349" r:id="rId28"/>
    <p:sldId id="353" r:id="rId29"/>
    <p:sldId id="352" r:id="rId30"/>
    <p:sldId id="527" r:id="rId31"/>
    <p:sldId id="528" r:id="rId32"/>
    <p:sldId id="529" r:id="rId33"/>
    <p:sldId id="491" r:id="rId34"/>
    <p:sldId id="492" r:id="rId35"/>
    <p:sldId id="329" r:id="rId36"/>
    <p:sldId id="477" r:id="rId37"/>
    <p:sldId id="531" r:id="rId38"/>
    <p:sldId id="532" r:id="rId39"/>
    <p:sldId id="533" r:id="rId40"/>
    <p:sldId id="325" r:id="rId41"/>
    <p:sldId id="324" r:id="rId42"/>
    <p:sldId id="534" r:id="rId43"/>
    <p:sldId id="535" r:id="rId44"/>
    <p:sldId id="542" r:id="rId45"/>
    <p:sldId id="501" r:id="rId46"/>
    <p:sldId id="494" r:id="rId47"/>
    <p:sldId id="538" r:id="rId48"/>
    <p:sldId id="496" r:id="rId49"/>
    <p:sldId id="478" r:id="rId50"/>
    <p:sldId id="497" r:id="rId51"/>
    <p:sldId id="343" r:id="rId52"/>
    <p:sldId id="482" r:id="rId53"/>
    <p:sldId id="342" r:id="rId54"/>
    <p:sldId id="336" r:id="rId55"/>
    <p:sldId id="338" r:id="rId56"/>
    <p:sldId id="539" r:id="rId57"/>
    <p:sldId id="544" r:id="rId58"/>
    <p:sldId id="511" r:id="rId59"/>
    <p:sldId id="355" r:id="rId60"/>
    <p:sldId id="470" r:id="rId61"/>
    <p:sldId id="356" r:id="rId62"/>
    <p:sldId id="357" r:id="rId63"/>
    <p:sldId id="358" r:id="rId64"/>
    <p:sldId id="326" r:id="rId65"/>
    <p:sldId id="330" r:id="rId66"/>
    <p:sldId id="509" r:id="rId67"/>
    <p:sldId id="473" r:id="rId68"/>
    <p:sldId id="474" r:id="rId69"/>
    <p:sldId id="475" r:id="rId70"/>
    <p:sldId id="476" r:id="rId71"/>
    <p:sldId id="521" r:id="rId72"/>
    <p:sldId id="522" r:id="rId73"/>
    <p:sldId id="523" r:id="rId74"/>
    <p:sldId id="340" r:id="rId75"/>
    <p:sldId id="508" r:id="rId76"/>
    <p:sldId id="503" r:id="rId77"/>
    <p:sldId id="514" r:id="rId78"/>
    <p:sldId id="515" r:id="rId79"/>
    <p:sldId id="516" r:id="rId80"/>
    <p:sldId id="517" r:id="rId81"/>
    <p:sldId id="518" r:id="rId82"/>
    <p:sldId id="519" r:id="rId83"/>
    <p:sldId id="543" r:id="rId84"/>
    <p:sldId id="507" r:id="rId85"/>
    <p:sldId id="541" r:id="rId86"/>
    <p:sldId id="540" r:id="rId87"/>
    <p:sldId id="339" r:id="rId88"/>
    <p:sldId id="323" r:id="rId89"/>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FF068B-3DA8-4544-90C3-1041426DE03A}">
          <p14:sldIdLst>
            <p14:sldId id="256"/>
            <p14:sldId id="525"/>
            <p14:sldId id="321"/>
            <p14:sldId id="489"/>
            <p14:sldId id="341"/>
            <p14:sldId id="499"/>
            <p14:sldId id="488"/>
            <p14:sldId id="483"/>
            <p14:sldId id="484"/>
            <p14:sldId id="485"/>
            <p14:sldId id="486"/>
            <p14:sldId id="487"/>
            <p14:sldId id="481"/>
            <p14:sldId id="479"/>
            <p14:sldId id="547"/>
            <p14:sldId id="545"/>
            <p14:sldId id="322"/>
            <p14:sldId id="327"/>
            <p14:sldId id="328"/>
            <p14:sldId id="334"/>
            <p14:sldId id="350"/>
            <p14:sldId id="348"/>
            <p14:sldId id="526"/>
            <p14:sldId id="490"/>
            <p14:sldId id="512"/>
            <p14:sldId id="351"/>
            <p14:sldId id="349"/>
            <p14:sldId id="353"/>
            <p14:sldId id="352"/>
            <p14:sldId id="527"/>
            <p14:sldId id="528"/>
            <p14:sldId id="529"/>
            <p14:sldId id="491"/>
            <p14:sldId id="492"/>
            <p14:sldId id="329"/>
            <p14:sldId id="477"/>
            <p14:sldId id="531"/>
            <p14:sldId id="532"/>
            <p14:sldId id="533"/>
            <p14:sldId id="325"/>
            <p14:sldId id="324"/>
            <p14:sldId id="534"/>
            <p14:sldId id="535"/>
            <p14:sldId id="542"/>
            <p14:sldId id="501"/>
            <p14:sldId id="494"/>
            <p14:sldId id="538"/>
            <p14:sldId id="496"/>
            <p14:sldId id="478"/>
            <p14:sldId id="497"/>
            <p14:sldId id="343"/>
            <p14:sldId id="482"/>
            <p14:sldId id="342"/>
            <p14:sldId id="336"/>
            <p14:sldId id="338"/>
            <p14:sldId id="539"/>
            <p14:sldId id="544"/>
            <p14:sldId id="511"/>
            <p14:sldId id="355"/>
            <p14:sldId id="470"/>
            <p14:sldId id="356"/>
            <p14:sldId id="357"/>
            <p14:sldId id="358"/>
            <p14:sldId id="326"/>
            <p14:sldId id="330"/>
            <p14:sldId id="509"/>
            <p14:sldId id="473"/>
            <p14:sldId id="474"/>
            <p14:sldId id="475"/>
            <p14:sldId id="476"/>
            <p14:sldId id="521"/>
            <p14:sldId id="522"/>
            <p14:sldId id="523"/>
            <p14:sldId id="340"/>
            <p14:sldId id="508"/>
            <p14:sldId id="503"/>
            <p14:sldId id="514"/>
            <p14:sldId id="515"/>
            <p14:sldId id="516"/>
            <p14:sldId id="517"/>
            <p14:sldId id="518"/>
            <p14:sldId id="519"/>
            <p14:sldId id="543"/>
            <p14:sldId id="507"/>
            <p14:sldId id="541"/>
            <p14:sldId id="540"/>
            <p14:sldId id="339"/>
            <p14:sldId id="32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8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44D"/>
    <a:srgbClr val="990033"/>
    <a:srgbClr val="FF0066"/>
    <a:srgbClr val="CC3300"/>
    <a:srgbClr val="000046"/>
    <a:srgbClr val="FF9900"/>
    <a:srgbClr val="000000"/>
    <a:srgbClr val="00133A"/>
    <a:srgbClr val="004F76"/>
    <a:srgbClr val="A3E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2" autoAdjust="0"/>
    <p:restoredTop sz="91598" autoAdjust="0"/>
  </p:normalViewPr>
  <p:slideViewPr>
    <p:cSldViewPr>
      <p:cViewPr>
        <p:scale>
          <a:sx n="118" d="100"/>
          <a:sy n="118" d="100"/>
        </p:scale>
        <p:origin x="-708" y="-42"/>
      </p:cViewPr>
      <p:guideLst>
        <p:guide orient="horz" pos="2160"/>
        <p:guide pos="2880"/>
      </p:guideLst>
    </p:cSldViewPr>
  </p:slideViewPr>
  <p:notesTextViewPr>
    <p:cViewPr>
      <p:scale>
        <a:sx n="125" d="100"/>
        <a:sy n="125" d="100"/>
      </p:scale>
      <p:origin x="0" y="0"/>
    </p:cViewPr>
  </p:notesTextViewPr>
  <p:sorterViewPr>
    <p:cViewPr>
      <p:scale>
        <a:sx n="125" d="100"/>
        <a:sy n="125" d="100"/>
      </p:scale>
      <p:origin x="0" y="40158"/>
    </p:cViewPr>
  </p:sorterViewPr>
  <p:notesViewPr>
    <p:cSldViewPr>
      <p:cViewPr varScale="1">
        <p:scale>
          <a:sx n="38" d="100"/>
          <a:sy n="38" d="100"/>
        </p:scale>
        <p:origin x="-1632" y="-82"/>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84924" cy="500457"/>
          </a:xfrm>
          <a:prstGeom prst="rect">
            <a:avLst/>
          </a:prstGeom>
        </p:spPr>
        <p:txBody>
          <a:bodyPr vert="horz" lIns="91867" tIns="45935" rIns="91867" bIns="45935" rtlCol="0"/>
          <a:lstStyle>
            <a:lvl1pPr algn="l">
              <a:defRPr sz="1200"/>
            </a:lvl1pPr>
          </a:lstStyle>
          <a:p>
            <a:endParaRPr lang="en-CA"/>
          </a:p>
        </p:txBody>
      </p:sp>
      <p:sp>
        <p:nvSpPr>
          <p:cNvPr id="3" name="Date Placeholder 2"/>
          <p:cNvSpPr>
            <a:spLocks noGrp="1"/>
          </p:cNvSpPr>
          <p:nvPr>
            <p:ph type="dt" sz="quarter" idx="1"/>
          </p:nvPr>
        </p:nvSpPr>
        <p:spPr>
          <a:xfrm>
            <a:off x="3901646" y="4"/>
            <a:ext cx="2984923" cy="500457"/>
          </a:xfrm>
          <a:prstGeom prst="rect">
            <a:avLst/>
          </a:prstGeom>
        </p:spPr>
        <p:txBody>
          <a:bodyPr vert="horz" lIns="91867" tIns="45935" rIns="91867" bIns="45935" rtlCol="0"/>
          <a:lstStyle>
            <a:lvl1pPr algn="r">
              <a:defRPr sz="1200"/>
            </a:lvl1pPr>
          </a:lstStyle>
          <a:p>
            <a:fld id="{E4125E80-D2FE-47EA-B210-C1FCFBFC0C86}" type="datetimeFigureOut">
              <a:rPr lang="en-CA" smtClean="0"/>
              <a:t>20/12/2020</a:t>
            </a:fld>
            <a:endParaRPr lang="en-CA"/>
          </a:p>
        </p:txBody>
      </p:sp>
      <p:sp>
        <p:nvSpPr>
          <p:cNvPr id="4" name="Footer Placeholder 3"/>
          <p:cNvSpPr>
            <a:spLocks noGrp="1"/>
          </p:cNvSpPr>
          <p:nvPr>
            <p:ph type="ftr" sz="quarter" idx="2"/>
          </p:nvPr>
        </p:nvSpPr>
        <p:spPr>
          <a:xfrm>
            <a:off x="0" y="9518251"/>
            <a:ext cx="2984924" cy="500457"/>
          </a:xfrm>
          <a:prstGeom prst="rect">
            <a:avLst/>
          </a:prstGeom>
        </p:spPr>
        <p:txBody>
          <a:bodyPr vert="horz" lIns="91867" tIns="45935" rIns="91867" bIns="45935" rtlCol="0" anchor="b"/>
          <a:lstStyle>
            <a:lvl1pPr algn="l">
              <a:defRPr sz="1200"/>
            </a:lvl1pPr>
          </a:lstStyle>
          <a:p>
            <a:endParaRPr lang="en-CA"/>
          </a:p>
        </p:txBody>
      </p:sp>
      <p:sp>
        <p:nvSpPr>
          <p:cNvPr id="5" name="Slide Number Placeholder 4"/>
          <p:cNvSpPr>
            <a:spLocks noGrp="1"/>
          </p:cNvSpPr>
          <p:nvPr>
            <p:ph type="sldNum" sz="quarter" idx="3"/>
          </p:nvPr>
        </p:nvSpPr>
        <p:spPr>
          <a:xfrm>
            <a:off x="3901646" y="9518251"/>
            <a:ext cx="2984923" cy="500457"/>
          </a:xfrm>
          <a:prstGeom prst="rect">
            <a:avLst/>
          </a:prstGeom>
        </p:spPr>
        <p:txBody>
          <a:bodyPr vert="horz" lIns="91867" tIns="45935" rIns="91867" bIns="45935" rtlCol="0" anchor="b"/>
          <a:lstStyle>
            <a:lvl1pPr algn="r">
              <a:defRPr sz="1200"/>
            </a:lvl1pPr>
          </a:lstStyle>
          <a:p>
            <a:fld id="{6EAF2BFB-F8F2-4283-BF76-AC9752CE5267}" type="slidenum">
              <a:rPr lang="en-CA" smtClean="0"/>
              <a:t>‹#›</a:t>
            </a:fld>
            <a:endParaRPr lang="en-CA"/>
          </a:p>
        </p:txBody>
      </p:sp>
    </p:spTree>
    <p:extLst>
      <p:ext uri="{BB962C8B-B14F-4D97-AF65-F5344CB8AC3E}">
        <p14:creationId xmlns:p14="http://schemas.microsoft.com/office/powerpoint/2010/main" val="1338224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84870" cy="501016"/>
          </a:xfrm>
          <a:prstGeom prst="rect">
            <a:avLst/>
          </a:prstGeom>
        </p:spPr>
        <p:txBody>
          <a:bodyPr vert="horz" lIns="92036" tIns="46017" rIns="92036" bIns="46017" rtlCol="0"/>
          <a:lstStyle>
            <a:lvl1pPr algn="l">
              <a:defRPr sz="1200"/>
            </a:lvl1pPr>
          </a:lstStyle>
          <a:p>
            <a:endParaRPr lang="en-CA"/>
          </a:p>
        </p:txBody>
      </p:sp>
      <p:sp>
        <p:nvSpPr>
          <p:cNvPr id="3" name="Date Placeholder 2"/>
          <p:cNvSpPr>
            <a:spLocks noGrp="1"/>
          </p:cNvSpPr>
          <p:nvPr>
            <p:ph type="dt" idx="1"/>
          </p:nvPr>
        </p:nvSpPr>
        <p:spPr>
          <a:xfrm>
            <a:off x="3901704" y="0"/>
            <a:ext cx="2984870" cy="501016"/>
          </a:xfrm>
          <a:prstGeom prst="rect">
            <a:avLst/>
          </a:prstGeom>
        </p:spPr>
        <p:txBody>
          <a:bodyPr vert="horz" lIns="92036" tIns="46017" rIns="92036" bIns="46017" rtlCol="0"/>
          <a:lstStyle>
            <a:lvl1pPr algn="r">
              <a:defRPr sz="1200"/>
            </a:lvl1pPr>
          </a:lstStyle>
          <a:p>
            <a:fld id="{152E0A1C-7C22-4286-B99A-26E2BFB9BBEB}" type="datetimeFigureOut">
              <a:rPr lang="en-CA" smtClean="0"/>
              <a:t>20/12/2020</a:t>
            </a:fld>
            <a:endParaRPr lang="en-CA"/>
          </a:p>
        </p:txBody>
      </p:sp>
      <p:sp>
        <p:nvSpPr>
          <p:cNvPr id="4" name="Slide Image Placeholder 3"/>
          <p:cNvSpPr>
            <a:spLocks noGrp="1" noRot="1" noChangeAspect="1"/>
          </p:cNvSpPr>
          <p:nvPr>
            <p:ph type="sldImg" idx="2"/>
          </p:nvPr>
        </p:nvSpPr>
        <p:spPr>
          <a:xfrm>
            <a:off x="939800" y="752475"/>
            <a:ext cx="5008563" cy="3756025"/>
          </a:xfrm>
          <a:prstGeom prst="rect">
            <a:avLst/>
          </a:prstGeom>
          <a:noFill/>
          <a:ln w="12700">
            <a:solidFill>
              <a:prstClr val="black"/>
            </a:solidFill>
          </a:ln>
        </p:spPr>
        <p:txBody>
          <a:bodyPr vert="horz" lIns="92036" tIns="46017" rIns="92036" bIns="46017" rtlCol="0" anchor="ctr"/>
          <a:lstStyle/>
          <a:p>
            <a:endParaRPr lang="en-CA"/>
          </a:p>
        </p:txBody>
      </p:sp>
      <p:sp>
        <p:nvSpPr>
          <p:cNvPr id="5" name="Notes Placeholder 4"/>
          <p:cNvSpPr>
            <a:spLocks noGrp="1"/>
          </p:cNvSpPr>
          <p:nvPr>
            <p:ph type="body" sz="quarter" idx="3"/>
          </p:nvPr>
        </p:nvSpPr>
        <p:spPr>
          <a:xfrm>
            <a:off x="688817" y="4759642"/>
            <a:ext cx="5510530" cy="4509136"/>
          </a:xfrm>
          <a:prstGeom prst="rect">
            <a:avLst/>
          </a:prstGeom>
        </p:spPr>
        <p:txBody>
          <a:bodyPr vert="horz" lIns="92036" tIns="46017" rIns="92036" bIns="4601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5" y="9517546"/>
            <a:ext cx="2984870" cy="501016"/>
          </a:xfrm>
          <a:prstGeom prst="rect">
            <a:avLst/>
          </a:prstGeom>
        </p:spPr>
        <p:txBody>
          <a:bodyPr vert="horz" lIns="92036" tIns="46017" rIns="92036" bIns="46017" rtlCol="0" anchor="b"/>
          <a:lstStyle>
            <a:lvl1pPr algn="l">
              <a:defRPr sz="1200"/>
            </a:lvl1pPr>
          </a:lstStyle>
          <a:p>
            <a:endParaRPr lang="en-CA"/>
          </a:p>
        </p:txBody>
      </p:sp>
      <p:sp>
        <p:nvSpPr>
          <p:cNvPr id="7" name="Slide Number Placeholder 6"/>
          <p:cNvSpPr>
            <a:spLocks noGrp="1"/>
          </p:cNvSpPr>
          <p:nvPr>
            <p:ph type="sldNum" sz="quarter" idx="5"/>
          </p:nvPr>
        </p:nvSpPr>
        <p:spPr>
          <a:xfrm>
            <a:off x="3901704" y="9517546"/>
            <a:ext cx="2984870" cy="501016"/>
          </a:xfrm>
          <a:prstGeom prst="rect">
            <a:avLst/>
          </a:prstGeom>
        </p:spPr>
        <p:txBody>
          <a:bodyPr vert="horz" lIns="92036" tIns="46017" rIns="92036" bIns="46017" rtlCol="0" anchor="b"/>
          <a:lstStyle>
            <a:lvl1pPr algn="r">
              <a:defRPr sz="1200"/>
            </a:lvl1pPr>
          </a:lstStyle>
          <a:p>
            <a:fld id="{F7C695A3-B69B-4920-BEEE-3D92EFB5BD47}" type="slidenum">
              <a:rPr lang="en-CA" smtClean="0"/>
              <a:t>‹#›</a:t>
            </a:fld>
            <a:endParaRPr lang="en-CA"/>
          </a:p>
        </p:txBody>
      </p:sp>
    </p:spTree>
    <p:extLst>
      <p:ext uri="{BB962C8B-B14F-4D97-AF65-F5344CB8AC3E}">
        <p14:creationId xmlns:p14="http://schemas.microsoft.com/office/powerpoint/2010/main" val="2243124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by Kim Phelps on Dec 19/20</a:t>
            </a:r>
            <a:r>
              <a:rPr lang="en-US" baseline="0" dirty="0" smtClean="0"/>
              <a:t> at CCC – </a:t>
            </a:r>
            <a:r>
              <a:rPr lang="en-US" baseline="0" smtClean="0"/>
              <a:t>very well done.</a:t>
            </a:r>
            <a:endParaRPr lang="en-US" dirty="0"/>
          </a:p>
        </p:txBody>
      </p:sp>
      <p:sp>
        <p:nvSpPr>
          <p:cNvPr id="4" name="Slide Number Placeholder 3"/>
          <p:cNvSpPr>
            <a:spLocks noGrp="1"/>
          </p:cNvSpPr>
          <p:nvPr>
            <p:ph type="sldNum" sz="quarter" idx="10"/>
          </p:nvPr>
        </p:nvSpPr>
        <p:spPr/>
        <p:txBody>
          <a:bodyPr/>
          <a:lstStyle/>
          <a:p>
            <a:fld id="{F7C695A3-B69B-4920-BEEE-3D92EFB5BD47}" type="slidenum">
              <a:rPr lang="en-CA" smtClean="0"/>
              <a:t>1</a:t>
            </a:fld>
            <a:endParaRPr lang="en-CA"/>
          </a:p>
        </p:txBody>
      </p:sp>
    </p:spTree>
    <p:extLst>
      <p:ext uri="{BB962C8B-B14F-4D97-AF65-F5344CB8AC3E}">
        <p14:creationId xmlns:p14="http://schemas.microsoft.com/office/powerpoint/2010/main" val="3043606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giving you a teacher’s nugget</a:t>
            </a:r>
            <a:r>
              <a:rPr lang="en-US" baseline="0" dirty="0" smtClean="0"/>
              <a:t> here – for those that would appreciate such.  As I go through studies, I am thrilled when I find nuggets, especially ones that connect events to the Passion of our Messiah and His cross.  We will save the full explanation of this nugget for the study on DAWN through the gospel account.  However, I wanted you to know that the gospel account is going to connect with Exodus 12, which in turn has a strong link to Genesis 15.</a:t>
            </a:r>
          </a:p>
          <a:p>
            <a:endParaRPr lang="en-US" baseline="0" dirty="0" smtClean="0"/>
          </a:p>
          <a:p>
            <a:r>
              <a:rPr lang="en-US" baseline="0" dirty="0" smtClean="0"/>
              <a:t>I mentioned this last week with the Gen 15 study – how the events connected to Ex 12, but I think it may have caused some confusion.  So, just store this information on the back burner for now, or use it to further your own studies. </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51</a:t>
            </a:fld>
            <a:endParaRPr lang="en-CA"/>
          </a:p>
        </p:txBody>
      </p:sp>
    </p:spTree>
    <p:extLst>
      <p:ext uri="{BB962C8B-B14F-4D97-AF65-F5344CB8AC3E}">
        <p14:creationId xmlns:p14="http://schemas.microsoft.com/office/powerpoint/2010/main" val="348040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just looked at verse 10 very seriously.</a:t>
            </a:r>
            <a:r>
              <a:rPr lang="en-US" baseline="0" dirty="0" smtClean="0"/>
              <a:t>    I would like to compare that to verse 22 right here to see if we have a conflict between these two verses. </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52</a:t>
            </a:fld>
            <a:endParaRPr lang="en-CA"/>
          </a:p>
        </p:txBody>
      </p:sp>
    </p:spTree>
    <p:extLst>
      <p:ext uri="{BB962C8B-B14F-4D97-AF65-F5344CB8AC3E}">
        <p14:creationId xmlns:p14="http://schemas.microsoft.com/office/powerpoint/2010/main" val="3219557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 verses 10 and 22 have</a:t>
            </a:r>
            <a:r>
              <a:rPr lang="en-US" baseline="0" dirty="0" smtClean="0"/>
              <a:t> something to do with the morning.  What happens in the morning?  I hope by now you can see that </a:t>
            </a:r>
            <a:r>
              <a:rPr lang="en-US" baseline="0" dirty="0" err="1" smtClean="0"/>
              <a:t>Abib</a:t>
            </a:r>
            <a:r>
              <a:rPr lang="en-US" baseline="0" dirty="0" smtClean="0"/>
              <a:t> 14 will be ending with the dawn of morning, and </a:t>
            </a:r>
            <a:r>
              <a:rPr lang="en-US" baseline="0" dirty="0" err="1" smtClean="0"/>
              <a:t>Abib</a:t>
            </a:r>
            <a:r>
              <a:rPr lang="en-US" baseline="0" dirty="0" smtClean="0"/>
              <a:t> 15 begins at the next moment with daybreak.  It’s a Divine transition point from one cycle to the next.</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53</a:t>
            </a:fld>
            <a:endParaRPr lang="en-CA"/>
          </a:p>
        </p:txBody>
      </p:sp>
    </p:spTree>
    <p:extLst>
      <p:ext uri="{BB962C8B-B14F-4D97-AF65-F5344CB8AC3E}">
        <p14:creationId xmlns:p14="http://schemas.microsoft.com/office/powerpoint/2010/main" val="3759611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r>
              <a:rPr lang="en-US" dirty="0" smtClean="0"/>
              <a:t>The context of these verses is still the 14</a:t>
            </a:r>
            <a:r>
              <a:rPr lang="en-US" baseline="30000" dirty="0" smtClean="0"/>
              <a:t>th</a:t>
            </a:r>
            <a:r>
              <a:rPr lang="en-US" dirty="0" smtClean="0"/>
              <a:t> cycle – the Passover Feast cycle – specifically the Night Season.</a:t>
            </a:r>
          </a:p>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r>
              <a:rPr lang="en-US" dirty="0" smtClean="0"/>
              <a:t>I’d just like to put these verses together that mention the events falling on the Passover Night Season of </a:t>
            </a:r>
            <a:r>
              <a:rPr lang="en-US" dirty="0" err="1" smtClean="0"/>
              <a:t>Abib</a:t>
            </a:r>
            <a:r>
              <a:rPr lang="en-US" dirty="0" smtClean="0"/>
              <a:t> 14.  Another review should be good, right?</a:t>
            </a:r>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experience of our 1</a:t>
            </a:r>
            <a:r>
              <a:rPr lang="en-US" baseline="30000" dirty="0" smtClean="0"/>
              <a:t>st</a:t>
            </a:r>
            <a:r>
              <a:rPr lang="en-US" baseline="0" dirty="0" smtClean="0"/>
              <a:t> Passover at Bella Coola – and Gordon’s comment about the Passover meal being eaten on the beginning of the 1</a:t>
            </a:r>
            <a:r>
              <a:rPr lang="en-US" baseline="30000" dirty="0" smtClean="0"/>
              <a:t>st</a:t>
            </a:r>
            <a:r>
              <a:rPr lang="en-US" baseline="0" dirty="0" smtClean="0"/>
              <a:t> Sabbath of ULB because the sun had just set.</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57</a:t>
            </a:fld>
            <a:endParaRPr lang="en-CA"/>
          </a:p>
        </p:txBody>
      </p:sp>
    </p:spTree>
    <p:extLst>
      <p:ext uri="{BB962C8B-B14F-4D97-AF65-F5344CB8AC3E}">
        <p14:creationId xmlns:p14="http://schemas.microsoft.com/office/powerpoint/2010/main" val="316840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3</a:t>
            </a:r>
            <a:r>
              <a:rPr lang="en-US" baseline="30000" dirty="0" smtClean="0"/>
              <a:t>rd</a:t>
            </a:r>
            <a:r>
              <a:rPr lang="en-US" dirty="0" smtClean="0"/>
              <a:t> Witness from 1 </a:t>
            </a:r>
            <a:r>
              <a:rPr lang="en-US" dirty="0" err="1" smtClean="0"/>
              <a:t>Chron</a:t>
            </a:r>
            <a:r>
              <a:rPr lang="en-US" dirty="0" smtClean="0"/>
              <a:t> 35 is an interesting one.  Let’s take a look at a few of the verses. This account happened </a:t>
            </a:r>
            <a:r>
              <a:rPr lang="en-US" dirty="0" err="1" smtClean="0"/>
              <a:t>approx</a:t>
            </a:r>
            <a:r>
              <a:rPr lang="en-US" dirty="0" smtClean="0"/>
              <a:t> 624 BC – or close</a:t>
            </a:r>
            <a:r>
              <a:rPr lang="en-US" baseline="0" dirty="0" smtClean="0"/>
              <a:t> to 900 years after Exodus 12.  Do you think they are celebrating Passover according to the Divine instructions that Moses received?</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58</a:t>
            </a:fld>
            <a:endParaRPr lang="en-CA"/>
          </a:p>
        </p:txBody>
      </p:sp>
    </p:spTree>
    <p:extLst>
      <p:ext uri="{BB962C8B-B14F-4D97-AF65-F5344CB8AC3E}">
        <p14:creationId xmlns:p14="http://schemas.microsoft.com/office/powerpoint/2010/main" val="58790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Passover Account, we will read several verses</a:t>
            </a:r>
            <a:r>
              <a:rPr lang="en-US" baseline="0" dirty="0" smtClean="0"/>
              <a:t> from 2 </a:t>
            </a:r>
            <a:r>
              <a:rPr lang="en-US" baseline="0" dirty="0" err="1" smtClean="0"/>
              <a:t>Chron</a:t>
            </a:r>
            <a:r>
              <a:rPr lang="en-US" baseline="0" dirty="0" smtClean="0"/>
              <a:t> 35 about this spectacular event.  The math may surprise you!</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59</a:t>
            </a:fld>
            <a:endParaRPr lang="en-CA"/>
          </a:p>
        </p:txBody>
      </p:sp>
    </p:spTree>
    <p:extLst>
      <p:ext uri="{BB962C8B-B14F-4D97-AF65-F5344CB8AC3E}">
        <p14:creationId xmlns:p14="http://schemas.microsoft.com/office/powerpoint/2010/main" val="686165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61</a:t>
            </a:fld>
            <a:endParaRPr lang="en-CA"/>
          </a:p>
        </p:txBody>
      </p:sp>
    </p:spTree>
    <p:extLst>
      <p:ext uri="{BB962C8B-B14F-4D97-AF65-F5344CB8AC3E}">
        <p14:creationId xmlns:p14="http://schemas.microsoft.com/office/powerpoint/2010/main" val="417247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Ending comment:  We will now examine the</a:t>
            </a:r>
            <a:r>
              <a:rPr lang="en-US" baseline="0" dirty="0" smtClean="0"/>
              <a:t> Ex 12 charts – considering the Sunset Theory, and the Dawn Day …  for all of the Passover requirements.  As we look at the charts, consider Josiah’s experience as well.  If Josiah observed a Sunset Day, he would have had the same problems as we find on the Sunset Chart.</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63</a:t>
            </a:fld>
            <a:endParaRPr lang="en-CA"/>
          </a:p>
        </p:txBody>
      </p:sp>
    </p:spTree>
    <p:extLst>
      <p:ext uri="{BB962C8B-B14F-4D97-AF65-F5344CB8AC3E}">
        <p14:creationId xmlns:p14="http://schemas.microsoft.com/office/powerpoint/2010/main" val="280331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“houses” in that kind of living environment  all have a fire facility outside/directly adjacent too,  the house proper for cooking  and heating.  It is my understanding that it was the “courtyard” of the house that was the safe haven.  The remains of the lamb would not be burned inside of the house.  The smell alone would drive them outside!</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64</a:t>
            </a:fld>
            <a:endParaRPr lang="en-CA"/>
          </a:p>
        </p:txBody>
      </p:sp>
    </p:spTree>
    <p:extLst>
      <p:ext uri="{BB962C8B-B14F-4D97-AF65-F5344CB8AC3E}">
        <p14:creationId xmlns:p14="http://schemas.microsoft.com/office/powerpoint/2010/main" val="1071286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Timelines are exact … this needs to go in somehow.</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70</a:t>
            </a:fld>
            <a:endParaRPr lang="en-CA"/>
          </a:p>
        </p:txBody>
      </p:sp>
    </p:spTree>
    <p:extLst>
      <p:ext uri="{BB962C8B-B14F-4D97-AF65-F5344CB8AC3E}">
        <p14:creationId xmlns:p14="http://schemas.microsoft.com/office/powerpoint/2010/main" val="33367212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Timelines are exact … which makes them so much fun to study.  (Charts taken from </a:t>
            </a:r>
            <a:r>
              <a:rPr lang="en-US" dirty="0" err="1" smtClean="0"/>
              <a:t>pgs</a:t>
            </a:r>
            <a:r>
              <a:rPr lang="en-US" dirty="0" smtClean="0"/>
              <a:t> 70-71 in my Daniel book.)</a:t>
            </a:r>
          </a:p>
          <a:p>
            <a:r>
              <a:rPr lang="en-US" dirty="0" smtClean="0"/>
              <a:t>On this timeline chart I would like you to notice that all the scriptures given are in order from Gen chapter 12 to Gen 21.</a:t>
            </a:r>
          </a:p>
          <a:p>
            <a:r>
              <a:rPr lang="en-US" dirty="0" smtClean="0"/>
              <a:t>Many things happened in the first 30 years of the 430 year timeline.  </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71</a:t>
            </a:fld>
            <a:endParaRPr lang="en-CA"/>
          </a:p>
        </p:txBody>
      </p:sp>
    </p:spTree>
    <p:extLst>
      <p:ext uri="{BB962C8B-B14F-4D97-AF65-F5344CB8AC3E}">
        <p14:creationId xmlns:p14="http://schemas.microsoft.com/office/powerpoint/2010/main" val="33367212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timeline records the order of events from Gen 21 to Gen 25 and Gen 47.</a:t>
            </a:r>
          </a:p>
          <a:p>
            <a:r>
              <a:rPr lang="en-US" baseline="0" dirty="0" smtClean="0"/>
              <a:t>The first 30 years (from the previous chart) is recorded here between the green line to the blue line.</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72</a:t>
            </a:fld>
            <a:endParaRPr lang="en-CA"/>
          </a:p>
        </p:txBody>
      </p:sp>
    </p:spTree>
    <p:extLst>
      <p:ext uri="{BB962C8B-B14F-4D97-AF65-F5344CB8AC3E}">
        <p14:creationId xmlns:p14="http://schemas.microsoft.com/office/powerpoint/2010/main" val="3336721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timeline picks up the events from Gen 47 to the time of departure from Egypt as given in </a:t>
            </a:r>
            <a:r>
              <a:rPr lang="en-US" baseline="0" dirty="0" err="1" smtClean="0"/>
              <a:t>Num</a:t>
            </a:r>
            <a:r>
              <a:rPr lang="en-US" baseline="0" dirty="0" smtClean="0"/>
              <a:t> 33:1-15.</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73</a:t>
            </a:fld>
            <a:endParaRPr lang="en-CA"/>
          </a:p>
        </p:txBody>
      </p:sp>
    </p:spTree>
    <p:extLst>
      <p:ext uri="{BB962C8B-B14F-4D97-AF65-F5344CB8AC3E}">
        <p14:creationId xmlns:p14="http://schemas.microsoft.com/office/powerpoint/2010/main" val="333672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74</a:t>
            </a:fld>
            <a:endParaRPr lang="en-CA"/>
          </a:p>
        </p:txBody>
      </p:sp>
    </p:spTree>
    <p:extLst>
      <p:ext uri="{BB962C8B-B14F-4D97-AF65-F5344CB8AC3E}">
        <p14:creationId xmlns:p14="http://schemas.microsoft.com/office/powerpoint/2010/main" val="511927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r>
              <a:rPr lang="en-US" dirty="0" smtClean="0"/>
              <a:t>Does it sound like Moses and Aaron left their dwelling place?  Not likely.  Everyone was commanded to stay within their dwelling place.  Could it be that Pharaoh sent a servant, or a soldier to seek out Moses and Aaron to deliver his message to “get out and go serve your God.”  Is that possible?  Do you think the Scriptures would have recorded any acts of disobedience</a:t>
            </a:r>
            <a:r>
              <a:rPr lang="en-US" baseline="0" dirty="0" smtClean="0"/>
              <a:t> in this case?</a:t>
            </a:r>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look to Exodus 3 to recall the Divine promise. </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78</a:t>
            </a:fld>
            <a:endParaRPr lang="en-CA"/>
          </a:p>
        </p:txBody>
      </p:sp>
    </p:spTree>
    <p:extLst>
      <p:ext uri="{BB962C8B-B14F-4D97-AF65-F5344CB8AC3E}">
        <p14:creationId xmlns:p14="http://schemas.microsoft.com/office/powerpoint/2010/main" val="1258173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make another comparison to Exodus 11.</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79</a:t>
            </a:fld>
            <a:endParaRPr lang="en-CA"/>
          </a:p>
        </p:txBody>
      </p:sp>
    </p:spTree>
    <p:extLst>
      <p:ext uri="{BB962C8B-B14F-4D97-AF65-F5344CB8AC3E}">
        <p14:creationId xmlns:p14="http://schemas.microsoft.com/office/powerpoint/2010/main" val="4084684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know the Israelites did NOT leave</a:t>
            </a:r>
            <a:r>
              <a:rPr lang="en-US" baseline="0" dirty="0" smtClean="0"/>
              <a:t> their houses “all that night” – the big question is … </a:t>
            </a:r>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81</a:t>
            </a:fld>
            <a:endParaRPr lang="en-CA"/>
          </a:p>
        </p:txBody>
      </p:sp>
    </p:spTree>
    <p:extLst>
      <p:ext uri="{BB962C8B-B14F-4D97-AF65-F5344CB8AC3E}">
        <p14:creationId xmlns:p14="http://schemas.microsoft.com/office/powerpoint/2010/main" val="2836206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through the presentation we’ve posed some similar</a:t>
            </a:r>
            <a:r>
              <a:rPr lang="en-US" baseline="0" dirty="0" smtClean="0"/>
              <a:t> questions.  Maybe this is the last time these questions will ever have to be asked.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CC3300"/>
                </a:solidFill>
              </a:rPr>
              <a:t>Some feel the Passover Feast Day begins at sunset on </a:t>
            </a:r>
            <a:r>
              <a:rPr lang="en-US" sz="1200" b="1" dirty="0" err="1" smtClean="0">
                <a:solidFill>
                  <a:srgbClr val="CC3300"/>
                </a:solidFill>
              </a:rPr>
              <a:t>Abib</a:t>
            </a:r>
            <a:r>
              <a:rPr lang="en-US" sz="1200" b="1" dirty="0" smtClean="0">
                <a:solidFill>
                  <a:srgbClr val="CC3300"/>
                </a:solidFill>
              </a:rPr>
              <a:t> 13.  They prepare to eat the Passover Meal at dusk (after sunset), considering this is now </a:t>
            </a:r>
            <a:r>
              <a:rPr lang="en-US" sz="1200" b="1" dirty="0" err="1" smtClean="0">
                <a:solidFill>
                  <a:srgbClr val="CC3300"/>
                </a:solidFill>
              </a:rPr>
              <a:t>Abib</a:t>
            </a:r>
            <a:r>
              <a:rPr lang="en-US" sz="1200" b="1" dirty="0" smtClean="0">
                <a:solidFill>
                  <a:srgbClr val="CC3300"/>
                </a:solidFill>
              </a:rPr>
              <a:t> 14.  </a:t>
            </a:r>
          </a:p>
          <a:p>
            <a:r>
              <a:rPr lang="en-US" dirty="0" smtClean="0"/>
              <a:t>	But, </a:t>
            </a:r>
            <a:r>
              <a:rPr lang="en-US" dirty="0" err="1" smtClean="0"/>
              <a:t>Abib</a:t>
            </a:r>
            <a:r>
              <a:rPr lang="en-US" dirty="0" smtClean="0"/>
              <a:t> 13 is not commanded as the Preparation Day for </a:t>
            </a:r>
            <a:r>
              <a:rPr lang="en-US" dirty="0" err="1" smtClean="0"/>
              <a:t>unleavening</a:t>
            </a:r>
            <a:r>
              <a:rPr lang="en-US" dirty="0" smtClean="0"/>
              <a:t> the home and sacrificing the Passover Lamb! </a:t>
            </a:r>
          </a:p>
          <a:p>
            <a:r>
              <a:rPr lang="en-US" sz="1200" b="1" dirty="0" smtClean="0">
                <a:solidFill>
                  <a:schemeClr val="accent1">
                    <a:lumMod val="75000"/>
                  </a:schemeClr>
                </a:solidFill>
              </a:rPr>
              <a:t>However, there’s another problem: according to Sunset Theory, the sunset on </a:t>
            </a:r>
            <a:r>
              <a:rPr lang="en-US" sz="1200" b="1" dirty="0" err="1" smtClean="0">
                <a:solidFill>
                  <a:schemeClr val="accent1">
                    <a:lumMod val="75000"/>
                  </a:schemeClr>
                </a:solidFill>
              </a:rPr>
              <a:t>Abib</a:t>
            </a:r>
            <a:r>
              <a:rPr lang="en-US" sz="1200" b="1" dirty="0" smtClean="0">
                <a:solidFill>
                  <a:schemeClr val="accent1">
                    <a:lumMod val="75000"/>
                  </a:schemeClr>
                </a:solidFill>
              </a:rPr>
              <a:t> 14 ushers in </a:t>
            </a:r>
            <a:r>
              <a:rPr lang="en-US" sz="1200" b="1" dirty="0" err="1" smtClean="0">
                <a:solidFill>
                  <a:schemeClr val="accent1">
                    <a:lumMod val="75000"/>
                  </a:schemeClr>
                </a:solidFill>
              </a:rPr>
              <a:t>Abib</a:t>
            </a:r>
            <a:r>
              <a:rPr lang="en-US" sz="1200" b="1" dirty="0" smtClean="0">
                <a:solidFill>
                  <a:schemeClr val="accent1">
                    <a:lumMod val="75000"/>
                  </a:schemeClr>
                </a:solidFill>
              </a:rPr>
              <a:t> 15, as the 1</a:t>
            </a:r>
            <a:r>
              <a:rPr lang="en-US" sz="1200" b="1" baseline="30000" dirty="0" smtClean="0">
                <a:solidFill>
                  <a:schemeClr val="accent1">
                    <a:lumMod val="75000"/>
                  </a:schemeClr>
                </a:solidFill>
              </a:rPr>
              <a:t>st</a:t>
            </a:r>
            <a:r>
              <a:rPr lang="en-US" sz="1200" b="1" dirty="0" smtClean="0">
                <a:solidFill>
                  <a:schemeClr val="accent1">
                    <a:lumMod val="75000"/>
                  </a:schemeClr>
                </a:solidFill>
              </a:rPr>
              <a:t> Feast Sabbath of Unleavened Bread. </a:t>
            </a:r>
          </a:p>
          <a:p>
            <a:endParaRPr lang="en-US" sz="1200" b="1" dirty="0" smtClean="0">
              <a:solidFill>
                <a:schemeClr val="accent1">
                  <a:lumMod val="7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1">
                    <a:lumMod val="75000"/>
                  </a:schemeClr>
                </a:solidFill>
              </a:rPr>
              <a:t>So … </a:t>
            </a:r>
            <a:r>
              <a:rPr lang="en-US" sz="1200" b="1" dirty="0" smtClean="0">
                <a:solidFill>
                  <a:srgbClr val="C00000"/>
                </a:solidFill>
              </a:rPr>
              <a:t>Is the Passover Meal to be eaten on the early hours of the Sabbath of Unleavened Bread, </a:t>
            </a:r>
            <a:r>
              <a:rPr lang="en-US" sz="1200" b="1" dirty="0" err="1" smtClean="0">
                <a:solidFill>
                  <a:srgbClr val="C00000"/>
                </a:solidFill>
              </a:rPr>
              <a:t>Abib</a:t>
            </a:r>
            <a:r>
              <a:rPr lang="en-US" sz="1200" b="1" dirty="0" smtClean="0">
                <a:solidFill>
                  <a:srgbClr val="C00000"/>
                </a:solidFill>
              </a:rPr>
              <a:t> 15?  </a:t>
            </a:r>
            <a:r>
              <a:rPr lang="en-US" sz="1200" b="0" dirty="0" smtClean="0">
                <a:solidFill>
                  <a:srgbClr val="C00000"/>
                </a:solidFill>
              </a:rPr>
              <a:t>Does that make sense?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C00000"/>
                </a:solidFill>
              </a:rPr>
              <a:t>This brings us to another question:</a:t>
            </a:r>
            <a:r>
              <a:rPr lang="en-US" sz="1200" b="0" baseline="0" dirty="0" smtClean="0">
                <a:solidFill>
                  <a:srgbClr val="C00000"/>
                </a:solidFill>
              </a:rPr>
              <a:t>  </a:t>
            </a:r>
            <a:r>
              <a:rPr lang="en-US" sz="1200" b="1" dirty="0" smtClean="0">
                <a:solidFill>
                  <a:srgbClr val="FF0000"/>
                </a:solidFill>
              </a:rPr>
              <a:t>Would the Passover deliverance at midnight really have been on </a:t>
            </a:r>
            <a:r>
              <a:rPr lang="en-US" sz="1200" b="1" dirty="0" err="1" smtClean="0">
                <a:solidFill>
                  <a:srgbClr val="FF0000"/>
                </a:solidFill>
              </a:rPr>
              <a:t>Abib</a:t>
            </a:r>
            <a:r>
              <a:rPr lang="en-US" sz="1200" b="1" dirty="0" smtClean="0">
                <a:solidFill>
                  <a:srgbClr val="FF0000"/>
                </a:solidFill>
              </a:rPr>
              <a:t> 15 – or ULB Sabbath?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Wouldn’t it make more sense to have the Passover Deliverance on the cycle of the Passover Feast day?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Do you have any other questions?</a:t>
            </a:r>
            <a:endParaRPr lang="en-CA" sz="1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C00000"/>
              </a:solidFill>
            </a:endParaRPr>
          </a:p>
          <a:p>
            <a:r>
              <a:rPr lang="en-US" sz="1200" b="1" dirty="0" smtClean="0">
                <a:solidFill>
                  <a:schemeClr val="accent1">
                    <a:lumMod val="75000"/>
                  </a:schemeClr>
                </a:solidFill>
              </a:rPr>
              <a:t> </a:t>
            </a:r>
          </a:p>
          <a:p>
            <a:endParaRPr lang="en-US" sz="100" b="1" dirty="0" smtClean="0">
              <a:solidFill>
                <a:schemeClr val="accent1">
                  <a:lumMod val="75000"/>
                </a:schemeClr>
              </a:solidFill>
            </a:endParaRPr>
          </a:p>
          <a:p>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84</a:t>
            </a:fld>
            <a:endParaRPr lang="en-CA"/>
          </a:p>
        </p:txBody>
      </p:sp>
    </p:spTree>
    <p:extLst>
      <p:ext uri="{BB962C8B-B14F-4D97-AF65-F5344CB8AC3E}">
        <p14:creationId xmlns:p14="http://schemas.microsoft.com/office/powerpoint/2010/main" val="4185773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7C695A3-B69B-4920-BEEE-3D92EFB5BD47}" type="slidenum">
              <a:rPr lang="en-CA" smtClean="0"/>
              <a:t>87</a:t>
            </a:fld>
            <a:endParaRPr lang="en-CA"/>
          </a:p>
        </p:txBody>
      </p:sp>
    </p:spTree>
    <p:extLst>
      <p:ext uri="{BB962C8B-B14F-4D97-AF65-F5344CB8AC3E}">
        <p14:creationId xmlns:p14="http://schemas.microsoft.com/office/powerpoint/2010/main" val="2067093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9800" y="752475"/>
            <a:ext cx="5008563" cy="3756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BD462-4706-4DFC-B8AD-CB724E25C46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01292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5349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hasCustomPrompt="1"/>
          </p:nvPr>
        </p:nvSpPr>
        <p:spPr>
          <a:xfrm>
            <a:off x="381000" y="4853412"/>
            <a:ext cx="8458200" cy="1222375"/>
          </a:xfr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A6C61D3-9C22-4793-81DC-89B86EEBBABE}" type="datetime1">
              <a:rPr lang="en-CA" smtClean="0"/>
              <a:t>20/12/2020</a:t>
            </a:fld>
            <a:endParaRPr lang="en-CA"/>
          </a:p>
        </p:txBody>
      </p:sp>
      <p:sp>
        <p:nvSpPr>
          <p:cNvPr id="2" name="Footer Placeholder 1"/>
          <p:cNvSpPr>
            <a:spLocks noGrp="1"/>
          </p:cNvSpPr>
          <p:nvPr>
            <p:ph type="ftr" sz="quarter" idx="11"/>
          </p:nvPr>
        </p:nvSpPr>
        <p:spPr/>
        <p:txBody>
          <a:bodyPr/>
          <a:lstStyle/>
          <a:p>
            <a:endParaRPr lang="en-CA"/>
          </a:p>
        </p:txBody>
      </p:sp>
      <p:sp>
        <p:nvSpPr>
          <p:cNvPr id="15" name="Slide Number Placeholder 14"/>
          <p:cNvSpPr>
            <a:spLocks noGrp="1"/>
          </p:cNvSpPr>
          <p:nvPr>
            <p:ph type="sldNum" sz="quarter" idx="12"/>
          </p:nvPr>
        </p:nvSpPr>
        <p:spPr>
          <a:xfrm>
            <a:off x="8229600" y="6473952"/>
            <a:ext cx="758952" cy="246888"/>
          </a:xfrm>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041633-93A6-452B-AA39-084F5FC0CC8D}" type="datetime1">
              <a:rPr lang="en-CA" smtClean="0"/>
              <a:t>20/12/2020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7"/>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7"/>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B127F-10A9-47FC-B537-A6D9DFD5DBE9}" type="datetime1">
              <a:rPr lang="en-CA" smtClean="0"/>
              <a:t>20/12/2020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lstStyle>
            <a:lvl1pPr>
              <a:defRPr b="0" cap="none" spc="0">
                <a:ln>
                  <a:noFill/>
                </a:ln>
                <a:solidFill>
                  <a:schemeClr val="accent2">
                    <a:lumMod val="75000"/>
                  </a:schemeClr>
                </a:solidFill>
                <a:effectLst/>
              </a:defRPr>
            </a:lvl1pPr>
          </a:lstStyle>
          <a:p>
            <a:r>
              <a:rPr kumimoji="0" lang="en-US" dirty="0" smtClean="0"/>
              <a:t>Click To Edit Master Title Style</a:t>
            </a:r>
            <a:endParaRPr kumimoji="0" lang="en-US" dirty="0"/>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747CC3A-4BD3-4AA0-BAB0-5EE798331E2E}" type="datetime1">
              <a:rPr lang="en-CA" smtClean="0"/>
              <a:t>20/12/2020</a:t>
            </a:fld>
            <a:endParaRPr lang="en-CA"/>
          </a:p>
        </p:txBody>
      </p:sp>
      <p:sp>
        <p:nvSpPr>
          <p:cNvPr id="19" name="Footer Placeholder 18"/>
          <p:cNvSpPr>
            <a:spLocks noGrp="1"/>
          </p:cNvSpPr>
          <p:nvPr>
            <p:ph type="ftr" sz="quarter" idx="11"/>
          </p:nvPr>
        </p:nvSpPr>
        <p:spPr>
          <a:xfrm>
            <a:off x="3581400" y="76201"/>
            <a:ext cx="2895600" cy="288925"/>
          </a:xfrm>
        </p:spPr>
        <p:txBody>
          <a:bodyPr/>
          <a:lstStyle/>
          <a:p>
            <a:endParaRPr lang="en-CA"/>
          </a:p>
        </p:txBody>
      </p:sp>
      <p:sp>
        <p:nvSpPr>
          <p:cNvPr id="16" name="Slide Number Placeholder 15"/>
          <p:cNvSpPr>
            <a:spLocks noGrp="1"/>
          </p:cNvSpPr>
          <p:nvPr>
            <p:ph type="sldNum" sz="quarter" idx="12"/>
          </p:nvPr>
        </p:nvSpPr>
        <p:spPr>
          <a:xfrm>
            <a:off x="8229600" y="6473952"/>
            <a:ext cx="758952" cy="246888"/>
          </a:xfrm>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3444903"/>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2703219-8CEE-46C7-B2F0-A7B561D10720}" type="datetime1">
              <a:rPr lang="en-CA" smtClean="0"/>
              <a:t>20/12/2020</a:t>
            </a:fld>
            <a:endParaRPr lang="en-CA"/>
          </a:p>
        </p:txBody>
      </p:sp>
      <p:sp>
        <p:nvSpPr>
          <p:cNvPr id="11" name="Footer Placeholder 10"/>
          <p:cNvSpPr>
            <a:spLocks noGrp="1"/>
          </p:cNvSpPr>
          <p:nvPr>
            <p:ph type="ftr" sz="quarter" idx="11"/>
          </p:nvPr>
        </p:nvSpPr>
        <p:spPr/>
        <p:txBody>
          <a:bodyPr/>
          <a:lstStyle/>
          <a:p>
            <a:endParaRPr lang="en-CA"/>
          </a:p>
        </p:txBody>
      </p:sp>
      <p:sp>
        <p:nvSpPr>
          <p:cNvPr id="16" name="Slide Number Placeholder 15"/>
          <p:cNvSpPr>
            <a:spLocks noGrp="1"/>
          </p:cNvSpPr>
          <p:nvPr>
            <p:ph type="sldNum" sz="quarter" idx="12"/>
          </p:nvPr>
        </p:nvSpPr>
        <p:spPr/>
        <p:txBody>
          <a:bodyPr/>
          <a:lstStyle/>
          <a:p>
            <a:fld id="{0D34CC77-AFBD-49B8-AB88-7B6E3FAC7633}" type="slidenum">
              <a:rPr lang="en-CA" smtClean="0"/>
              <a:t>‹#›</a:t>
            </a:fld>
            <a:endParaRPr lang="en-CA"/>
          </a:p>
        </p:txBody>
      </p:sp>
      <p:sp>
        <p:nvSpPr>
          <p:cNvPr id="8" name="Title 7"/>
          <p:cNvSpPr>
            <a:spLocks noGrp="1"/>
          </p:cNvSpPr>
          <p:nvPr>
            <p:ph type="title"/>
          </p:nvPr>
        </p:nvSpPr>
        <p:spPr>
          <a:xfrm>
            <a:off x="180475" y="2947086"/>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F661707-445E-464C-9B21-149B5FE7036B}" type="datetime1">
              <a:rPr lang="en-CA" smtClean="0"/>
              <a:t>20/12/2020</a:t>
            </a:fld>
            <a:endParaRPr lang="en-CA"/>
          </a:p>
        </p:txBody>
      </p:sp>
      <p:sp>
        <p:nvSpPr>
          <p:cNvPr id="10" name="Footer Placeholder 9"/>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6"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8"/>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1" y="1316038"/>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6DEE114-EEC4-4BCC-B35C-5BCF422A0495}" type="datetime1">
              <a:rPr lang="en-CA" smtClean="0"/>
              <a:t>20/12/2020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229600" y="6477000"/>
            <a:ext cx="762000" cy="246888"/>
          </a:xfrm>
        </p:spPr>
        <p:txBody>
          <a:bodyPr/>
          <a:lstStyle/>
          <a:p>
            <a:fld id="{0D34CC77-AFBD-49B8-AB88-7B6E3FAC7633}" type="slidenum">
              <a:rPr lang="en-CA" smtClean="0"/>
              <a:t>‹#›</a:t>
            </a:fld>
            <a:endParaRPr lang="en-CA"/>
          </a:p>
        </p:txBody>
      </p:sp>
      <p:sp>
        <p:nvSpPr>
          <p:cNvPr id="11" name="Straight Connector 10"/>
          <p:cNvSpPr>
            <a:spLocks noChangeShapeType="1"/>
          </p:cNvSpPr>
          <p:nvPr/>
        </p:nvSpPr>
        <p:spPr bwMode="auto">
          <a:xfrm>
            <a:off x="514349" y="6019801"/>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D7CA24C-0ECD-4E4D-BD16-1FC6EF5DBBDE}" type="datetime1">
              <a:rPr lang="en-CA" smtClean="0"/>
              <a:t>20/12/2020</a:t>
            </a:fld>
            <a:endParaRPr lang="en-CA"/>
          </a:p>
        </p:txBody>
      </p:sp>
      <p:sp>
        <p:nvSpPr>
          <p:cNvPr id="21" name="Footer Placeholder 20"/>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EA580E-47B4-4BE0-9A49-200EF36056F6}" type="datetime1">
              <a:rPr lang="en-CA" smtClean="0"/>
              <a:t>20/12/2020</a:t>
            </a:fld>
            <a:endParaRPr lang="en-CA"/>
          </a:p>
        </p:txBody>
      </p:sp>
      <p:sp>
        <p:nvSpPr>
          <p:cNvPr id="24" name="Footer Placeholder 23"/>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49" y="5849118"/>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1"/>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1"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15AAC3D-5027-451C-903E-CA7B0562C7EA}" type="datetime1">
              <a:rPr lang="en-CA" smtClean="0"/>
              <a:t>20/12/2020</a:t>
            </a:fld>
            <a:endParaRPr lang="en-CA"/>
          </a:p>
        </p:txBody>
      </p:sp>
      <p:sp>
        <p:nvSpPr>
          <p:cNvPr id="29" name="Footer Placeholder 28"/>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34CC77-AFBD-49B8-AB88-7B6E3FAC7633}" type="slidenum">
              <a:rPr lang="en-CA" smtClean="0"/>
              <a:t>‹#›</a:t>
            </a:fld>
            <a:endParaRPr lang="en-CA"/>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BEF7F67C-EE4D-4A0B-930D-CB956894FA0F}" type="datetime1">
              <a:rPr lang="en-CA" smtClean="0"/>
              <a:t>20/12/2020</a:t>
            </a:fld>
            <a:endParaRPr lang="en-CA"/>
          </a:p>
        </p:txBody>
      </p:sp>
      <p:sp>
        <p:nvSpPr>
          <p:cNvPr id="5" name="Footer Placeholder 4"/>
          <p:cNvSpPr>
            <a:spLocks noGrp="1"/>
          </p:cNvSpPr>
          <p:nvPr>
            <p:ph type="ftr" sz="quarter" idx="11"/>
          </p:nvPr>
        </p:nvSpPr>
        <p:spPr/>
        <p:txBody>
          <a:bodyPr/>
          <a:lstStyle/>
          <a:p>
            <a:endParaRPr lang="en-CA"/>
          </a:p>
        </p:txBody>
      </p:sp>
      <p:sp>
        <p:nvSpPr>
          <p:cNvPr id="31" name="Slide Number Placeholder 30"/>
          <p:cNvSpPr>
            <a:spLocks noGrp="1"/>
          </p:cNvSpPr>
          <p:nvPr>
            <p:ph type="sldNum" sz="quarter" idx="12"/>
          </p:nvPr>
        </p:nvSpPr>
        <p:spPr/>
        <p:txBody>
          <a:bodyPr/>
          <a:lstStyle/>
          <a:p>
            <a:fld id="{0D34CC77-AFBD-49B8-AB88-7B6E3FAC7633}" type="slidenum">
              <a:rPr lang="en-CA" smtClean="0"/>
              <a:t>‹#›</a:t>
            </a:fld>
            <a:endParaRPr lang="en-CA"/>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1"/>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F7B68A2-BA9A-4BA0-BD9E-FA9715E3EFFE}" type="datetime1">
              <a:rPr lang="en-CA" smtClean="0"/>
              <a:t>20/12/2020</a:t>
            </a:fld>
            <a:endParaRPr lang="en-CA"/>
          </a:p>
        </p:txBody>
      </p:sp>
      <p:sp>
        <p:nvSpPr>
          <p:cNvPr id="28" name="Footer Placeholder 27"/>
          <p:cNvSpPr>
            <a:spLocks noGrp="1"/>
          </p:cNvSpPr>
          <p:nvPr>
            <p:ph type="ftr" sz="quarter" idx="3"/>
          </p:nvPr>
        </p:nvSpPr>
        <p:spPr>
          <a:xfrm>
            <a:off x="3124200" y="76201"/>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CA"/>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D34CC77-AFBD-49B8-AB88-7B6E3FAC7633}" type="slidenum">
              <a:rPr lang="en-CA" smtClean="0"/>
              <a:t>‹#›</a:t>
            </a:fld>
            <a:endParaRPr lang="en-CA"/>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49" y="1050899"/>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49" y="1057987"/>
            <a:ext cx="8629651"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0.jpeg"/><Relationship Id="rId7" Type="http://schemas.microsoft.com/office/2007/relationships/hdphoto" Target="../media/hdphoto4.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2.png"/><Relationship Id="rId5" Type="http://schemas.microsoft.com/office/2007/relationships/hdphoto" Target="../media/hdphoto3.wdp"/><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0.jpeg"/><Relationship Id="rId7" Type="http://schemas.microsoft.com/office/2007/relationships/hdphoto" Target="../media/hdphoto5.wdp"/><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3.png"/><Relationship Id="rId5" Type="http://schemas.microsoft.com/office/2007/relationships/hdphoto" Target="../media/hdphoto3.wdp"/><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2.png"/><Relationship Id="rId4" Type="http://schemas.microsoft.com/office/2007/relationships/hdphoto" Target="../media/hdphoto3.wdp"/></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mystudybible.com/api/content/578777BC-2B02-48A6-8F1C-A4FB50319CBB/page_2927.x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hyperlink" Target="mailto:questions@studythecalendar.com"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098" name="Picture 2" descr="C:\Users\Rae\Desktop\egypt sunrise 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00" y="332657"/>
            <a:ext cx="8496944" cy="61926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684584" y="7389440"/>
            <a:ext cx="11060806" cy="2452211"/>
          </a:xfrm>
          <a:prstGeom prst="roundRect">
            <a:avLst>
              <a:gd name="adj" fmla="val 8916"/>
            </a:avLst>
          </a:prstGeom>
          <a:solidFill>
            <a:schemeClr val="accent1">
              <a:lumMod val="20000"/>
              <a:lumOff val="80000"/>
            </a:schemeClr>
          </a:solidFill>
          <a:ln>
            <a:solidFill>
              <a:schemeClr val="accent1">
                <a:lumMod val="75000"/>
              </a:schemeClr>
            </a:solidFill>
          </a:ln>
          <a:scene3d>
            <a:camera prst="orthographicFront"/>
            <a:lightRig rig="threePt" dir="t"/>
          </a:scene3d>
          <a:sp3d>
            <a:bevelT w="152400" h="50800" prst="softRound"/>
          </a:sp3d>
        </p:spPr>
        <p:txBody>
          <a:bodyPr wrap="square" lIns="91440" tIns="45720" rIns="91440" bIns="45720">
            <a:spAutoFit/>
          </a:bodyPr>
          <a:lstStyle/>
          <a:p>
            <a:r>
              <a:rPr lang="en-US" sz="2800" dirty="0" smtClean="0">
                <a:latin typeface="Algerian" pitchFamily="82" charset="0"/>
              </a:rPr>
              <a:t>Notes </a:t>
            </a:r>
            <a:r>
              <a:rPr lang="en-US" sz="2800" dirty="0" err="1" smtClean="0">
                <a:latin typeface="Algerian" pitchFamily="82" charset="0"/>
              </a:rPr>
              <a:t>dec</a:t>
            </a:r>
            <a:r>
              <a:rPr lang="en-US" sz="2800" dirty="0" smtClean="0">
                <a:latin typeface="Algerian" pitchFamily="82" charset="0"/>
              </a:rPr>
              <a:t> 16/20: - ready for </a:t>
            </a:r>
            <a:r>
              <a:rPr lang="en-US" sz="2800" dirty="0" err="1" smtClean="0">
                <a:latin typeface="Algerian" pitchFamily="82" charset="0"/>
              </a:rPr>
              <a:t>kim</a:t>
            </a:r>
            <a:r>
              <a:rPr lang="en-US" sz="2800" dirty="0" smtClean="0">
                <a:latin typeface="Algerian" pitchFamily="82" charset="0"/>
              </a:rPr>
              <a:t> to approve - again. </a:t>
            </a:r>
          </a:p>
          <a:p>
            <a:r>
              <a:rPr lang="en-US" sz="2800" b="1" dirty="0" smtClean="0">
                <a:ln w="1905"/>
                <a:solidFill>
                  <a:srgbClr val="32644D"/>
                </a:solidFill>
                <a:effectLst>
                  <a:innerShdw blurRad="69850" dist="43180" dir="5400000">
                    <a:srgbClr val="000000">
                      <a:alpha val="65000"/>
                    </a:srgbClr>
                  </a:innerShdw>
                </a:effectLst>
                <a:latin typeface="Algerian" pitchFamily="82" charset="0"/>
              </a:rPr>
              <a:t>no</a:t>
            </a:r>
            <a:r>
              <a:rPr lang="en-US" sz="2800" b="1" cap="none" spc="0" dirty="0" smtClean="0">
                <a:ln w="1905"/>
                <a:solidFill>
                  <a:srgbClr val="32644D"/>
                </a:solidFill>
                <a:effectLst>
                  <a:innerShdw blurRad="69850" dist="43180" dir="5400000">
                    <a:srgbClr val="000000">
                      <a:alpha val="65000"/>
                    </a:srgbClr>
                  </a:innerShdw>
                </a:effectLst>
                <a:latin typeface="Algerian" pitchFamily="82" charset="0"/>
              </a:rPr>
              <a:t> </a:t>
            </a:r>
            <a:r>
              <a:rPr lang="en-US" sz="2800" b="1" cap="none" spc="0" dirty="0" err="1" smtClean="0">
                <a:ln w="1905"/>
                <a:solidFill>
                  <a:srgbClr val="32644D"/>
                </a:solidFill>
                <a:effectLst>
                  <a:innerShdw blurRad="69850" dist="43180" dir="5400000">
                    <a:srgbClr val="000000">
                      <a:alpha val="65000"/>
                    </a:srgbClr>
                  </a:innerShdw>
                </a:effectLst>
                <a:latin typeface="Algerian" pitchFamily="82" charset="0"/>
              </a:rPr>
              <a:t>pdf</a:t>
            </a:r>
            <a:r>
              <a:rPr lang="en-US" sz="2800" b="1" cap="none" spc="0" dirty="0" smtClean="0">
                <a:ln w="1905"/>
                <a:solidFill>
                  <a:srgbClr val="32644D"/>
                </a:solidFill>
                <a:effectLst>
                  <a:innerShdw blurRad="69850" dist="43180" dir="5400000">
                    <a:srgbClr val="000000">
                      <a:alpha val="65000"/>
                    </a:srgbClr>
                  </a:innerShdw>
                </a:effectLst>
                <a:latin typeface="Algerian" pitchFamily="82" charset="0"/>
              </a:rPr>
              <a:t> concerns now:  </a:t>
            </a:r>
            <a:r>
              <a:rPr lang="en-US" b="1" dirty="0" smtClean="0">
                <a:ln w="1905"/>
                <a:solidFill>
                  <a:schemeClr val="accent1">
                    <a:lumMod val="75000"/>
                  </a:schemeClr>
                </a:solidFill>
                <a:effectLst>
                  <a:innerShdw blurRad="69850" dist="43180" dir="5400000">
                    <a:srgbClr val="000000">
                      <a:alpha val="65000"/>
                    </a:srgbClr>
                  </a:innerShdw>
                </a:effectLst>
              </a:rPr>
              <a:t>--  slides 16 &amp; 65 are completely redone – the cartoon slides..</a:t>
            </a:r>
          </a:p>
          <a:p>
            <a:r>
              <a:rPr lang="en-US" b="1" dirty="0" smtClean="0">
                <a:ln w="1905"/>
                <a:solidFill>
                  <a:schemeClr val="accent1">
                    <a:lumMod val="75000"/>
                  </a:schemeClr>
                </a:solidFill>
                <a:effectLst>
                  <a:innerShdw blurRad="69850" dist="43180" dir="5400000">
                    <a:srgbClr val="000000">
                      <a:alpha val="65000"/>
                    </a:srgbClr>
                  </a:innerShdw>
                </a:effectLst>
              </a:rPr>
              <a:t>Kim, all your email suggestions have been worked on.  I removed the questionable slides on the events of Passover and saved at the end.  I don’t think we need them.  All the other changes have comment boxes.  So, just go through and check everything.  I have not had time to do that yet.  Today was another busy day with things not scheduled at all.  Give me your feedback – sorry this is so late.  I’ve been working on this since morning – lots of phone call interruptions today. That’s all for now.                    Charlene  535 pm Dec 16</a:t>
            </a:r>
            <a:r>
              <a:rPr lang="en-US" b="1" baseline="30000" dirty="0" smtClean="0">
                <a:ln w="1905"/>
                <a:solidFill>
                  <a:schemeClr val="accent1">
                    <a:lumMod val="75000"/>
                  </a:schemeClr>
                </a:solidFill>
                <a:effectLst>
                  <a:innerShdw blurRad="69850" dist="43180" dir="5400000">
                    <a:srgbClr val="000000">
                      <a:alpha val="65000"/>
                    </a:srgbClr>
                  </a:innerShdw>
                </a:effectLst>
              </a:rPr>
              <a:t>th</a:t>
            </a:r>
            <a:r>
              <a:rPr lang="en-US" b="1" dirty="0" smtClean="0">
                <a:ln w="1905"/>
                <a:solidFill>
                  <a:schemeClr val="accent1">
                    <a:lumMod val="75000"/>
                  </a:schemeClr>
                </a:solidFill>
                <a:effectLst>
                  <a:innerShdw blurRad="69850" dist="43180" dir="5400000">
                    <a:srgbClr val="000000">
                      <a:alpha val="65000"/>
                    </a:srgbClr>
                  </a:innerShdw>
                </a:effectLst>
              </a:rPr>
              <a:t> </a:t>
            </a:r>
          </a:p>
        </p:txBody>
      </p:sp>
      <p:pic>
        <p:nvPicPr>
          <p:cNvPr id="4100" name="Picture 4" descr="C:\Users\Rae\Desktop\PPTs to edit\3.16  Exo 12 - Passover - Kim Phelps Oct 28\Art for 2a -  Ex 12 Passover Patterns\passover banner for 2a.jpg"/>
          <p:cNvPicPr>
            <a:picLocks noChangeAspect="1" noChangeArrowheads="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64610" y="598786"/>
            <a:ext cx="8230964" cy="17339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1921278" y="2636912"/>
            <a:ext cx="530145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extrusionH="57150" contourW="6350" prstMaterial="metal">
              <a:bevelT w="127000" h="31750" prst="angle"/>
              <a:contourClr>
                <a:schemeClr val="accent1">
                  <a:shade val="75000"/>
                </a:schemeClr>
              </a:contourClr>
            </a:sp3d>
          </a:bodyPr>
          <a:lstStyle/>
          <a:p>
            <a:pPr algn="ctr"/>
            <a:r>
              <a:rPr lang="en-US" sz="5400" b="1" spc="0" dirty="0" smtClean="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bg2">
                      <a:lumMod val="90000"/>
                      <a:alpha val="40000"/>
                    </a:schemeClr>
                  </a:glow>
                  <a:outerShdw blurRad="38100" dist="38100" dir="2700000" algn="tl">
                    <a:srgbClr val="000000">
                      <a:alpha val="43137"/>
                    </a:srgbClr>
                  </a:outerShdw>
                  <a:reflection blurRad="12700" stA="50000" endPos="50000" dist="5000" dir="5400000" sy="-100000" rotWithShape="0"/>
                </a:effectLst>
                <a:latin typeface="Pristina" pitchFamily="66" charset="0"/>
              </a:rPr>
              <a:t>Day-start in Exodus 12</a:t>
            </a:r>
            <a:endParaRPr lang="en-US" sz="5400" b="1" spc="0" dirty="0">
              <a:ln w="0">
                <a:solidFill>
                  <a:srgbClr val="00206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228600">
                  <a:schemeClr val="bg2">
                    <a:lumMod val="90000"/>
                    <a:alpha val="40000"/>
                  </a:schemeClr>
                </a:glow>
                <a:outerShdw blurRad="38100" dist="38100" dir="2700000" algn="tl">
                  <a:srgbClr val="000000">
                    <a:alpha val="43137"/>
                  </a:srgbClr>
                </a:outerShdw>
                <a:reflection blurRad="12700" stA="50000" endPos="50000" dist="5000" dir="5400000" sy="-100000" rotWithShape="0"/>
              </a:effectLst>
              <a:latin typeface="Pristina" pitchFamily="66" charset="0"/>
            </a:endParaRPr>
          </a:p>
        </p:txBody>
      </p:sp>
    </p:spTree>
    <p:extLst>
      <p:ext uri="{BB962C8B-B14F-4D97-AF65-F5344CB8AC3E}">
        <p14:creationId xmlns:p14="http://schemas.microsoft.com/office/powerpoint/2010/main" val="41646076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10</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A Typical Home of the Israelites  </a:t>
            </a:r>
            <a:endParaRPr lang="en-CA" sz="4000" cap="none" dirty="0">
              <a:solidFill>
                <a:schemeClr val="accent2">
                  <a:lumMod val="75000"/>
                </a:schemeClr>
              </a:solidFill>
              <a:effectLst/>
            </a:endParaRPr>
          </a:p>
        </p:txBody>
      </p:sp>
      <p:pic>
        <p:nvPicPr>
          <p:cNvPr id="5123" name="Picture 3" descr="C:\Documents and Settings\Demo\Desktop\Garrick DAWN jpegs\po home 3 and blu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1268760"/>
            <a:ext cx="5741309" cy="4752528"/>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1268760"/>
            <a:ext cx="2664296" cy="5293757"/>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1">
                    <a:lumMod val="75000"/>
                  </a:schemeClr>
                </a:solidFill>
              </a:rPr>
              <a:t>Here is an </a:t>
            </a:r>
            <a:r>
              <a:rPr lang="en-US" sz="2000" b="1" dirty="0">
                <a:solidFill>
                  <a:schemeClr val="accent1">
                    <a:lumMod val="75000"/>
                  </a:schemeClr>
                </a:solidFill>
              </a:rPr>
              <a:t>aerial view </a:t>
            </a:r>
            <a:r>
              <a:rPr lang="en-US" sz="2000" b="1" dirty="0" smtClean="0">
                <a:solidFill>
                  <a:schemeClr val="accent1">
                    <a:lumMod val="75000"/>
                  </a:schemeClr>
                </a:solidFill>
              </a:rPr>
              <a:t>focusing </a:t>
            </a:r>
            <a:r>
              <a:rPr lang="en-US" sz="2000" b="1" dirty="0">
                <a:solidFill>
                  <a:schemeClr val="accent1">
                    <a:lumMod val="75000"/>
                  </a:schemeClr>
                </a:solidFill>
              </a:rPr>
              <a:t>on the gate area</a:t>
            </a:r>
            <a:r>
              <a:rPr lang="en-US" sz="2000" b="1" dirty="0" smtClean="0">
                <a:solidFill>
                  <a:schemeClr val="accent1">
                    <a:lumMod val="75000"/>
                  </a:schemeClr>
                </a:solidFill>
              </a:rPr>
              <a:t>, (provided by courtesy </a:t>
            </a:r>
            <a:r>
              <a:rPr lang="en-US" sz="2000" b="1" dirty="0">
                <a:solidFill>
                  <a:schemeClr val="accent1">
                    <a:lumMod val="75000"/>
                  </a:schemeClr>
                </a:solidFill>
              </a:rPr>
              <a:t>of the excavations director </a:t>
            </a:r>
            <a:r>
              <a:rPr lang="en-US" sz="2000" b="1" dirty="0" smtClean="0">
                <a:solidFill>
                  <a:schemeClr val="accent1">
                    <a:lumMod val="75000"/>
                  </a:schemeClr>
                </a:solidFill>
              </a:rPr>
              <a:t/>
            </a:r>
            <a:br>
              <a:rPr lang="en-US" sz="2000" b="1" dirty="0" smtClean="0">
                <a:solidFill>
                  <a:schemeClr val="accent1">
                    <a:lumMod val="75000"/>
                  </a:schemeClr>
                </a:solidFill>
              </a:rPr>
            </a:br>
            <a:r>
              <a:rPr lang="en-US" sz="2000" b="1" dirty="0" smtClean="0">
                <a:solidFill>
                  <a:schemeClr val="accent1">
                    <a:lumMod val="75000"/>
                  </a:schemeClr>
                </a:solidFill>
              </a:rPr>
              <a:t>R</a:t>
            </a:r>
            <a:r>
              <a:rPr lang="en-US" sz="2000" b="1" dirty="0">
                <a:solidFill>
                  <a:schemeClr val="accent1">
                    <a:lumMod val="75000"/>
                  </a:schemeClr>
                </a:solidFill>
              </a:rPr>
              <a:t>. </a:t>
            </a:r>
            <a:r>
              <a:rPr lang="en-US" sz="2000" b="1" dirty="0" err="1">
                <a:solidFill>
                  <a:schemeClr val="accent1">
                    <a:lumMod val="75000"/>
                  </a:schemeClr>
                </a:solidFill>
              </a:rPr>
              <a:t>Arav</a:t>
            </a:r>
            <a:r>
              <a:rPr lang="en-US" sz="2000" b="1" dirty="0">
                <a:solidFill>
                  <a:schemeClr val="accent1">
                    <a:lumMod val="75000"/>
                  </a:schemeClr>
                </a:solidFill>
              </a:rPr>
              <a:t>). </a:t>
            </a:r>
            <a:endParaRPr lang="en-US" sz="2000" b="1" dirty="0" smtClean="0">
              <a:solidFill>
                <a:schemeClr val="accent1">
                  <a:lumMod val="75000"/>
                </a:schemeClr>
              </a:solidFill>
            </a:endParaRPr>
          </a:p>
          <a:p>
            <a:endParaRPr lang="en-US" sz="2000" b="1" dirty="0">
              <a:solidFill>
                <a:schemeClr val="accent1">
                  <a:lumMod val="75000"/>
                </a:schemeClr>
              </a:solidFill>
            </a:endParaRPr>
          </a:p>
          <a:p>
            <a:r>
              <a:rPr lang="en-US" sz="2000" b="1" dirty="0" smtClean="0">
                <a:solidFill>
                  <a:schemeClr val="accent1">
                    <a:lumMod val="75000"/>
                  </a:schemeClr>
                </a:solidFill>
              </a:rPr>
              <a:t>In </a:t>
            </a:r>
            <a:r>
              <a:rPr lang="en-US" sz="2000" b="1" dirty="0">
                <a:solidFill>
                  <a:schemeClr val="accent1">
                    <a:lumMod val="75000"/>
                  </a:schemeClr>
                </a:solidFill>
              </a:rPr>
              <a:t>the center of the picture is the four-chamber inner gate</a:t>
            </a:r>
            <a:r>
              <a:rPr lang="en-US" sz="2000" b="1" dirty="0" smtClean="0">
                <a:solidFill>
                  <a:schemeClr val="accent1">
                    <a:lumMod val="75000"/>
                  </a:schemeClr>
                </a:solidFill>
              </a:rPr>
              <a:t>.</a:t>
            </a:r>
            <a:br>
              <a:rPr lang="en-US" sz="2000" b="1" dirty="0" smtClean="0">
                <a:solidFill>
                  <a:schemeClr val="accent1">
                    <a:lumMod val="75000"/>
                  </a:schemeClr>
                </a:solidFill>
              </a:rPr>
            </a:br>
            <a:endParaRPr lang="en-CA" sz="2000" b="1" dirty="0">
              <a:solidFill>
                <a:schemeClr val="accent1">
                  <a:lumMod val="75000"/>
                </a:schemeClr>
              </a:solidFill>
            </a:endParaRPr>
          </a:p>
          <a:p>
            <a:r>
              <a:rPr lang="en-US" sz="2000" b="1" dirty="0">
                <a:solidFill>
                  <a:schemeClr val="accent1">
                    <a:lumMod val="75000"/>
                  </a:schemeClr>
                </a:solidFill>
              </a:rPr>
              <a:t>The rooms of the house were located </a:t>
            </a:r>
            <a:r>
              <a:rPr lang="en-US" sz="2000" b="1" dirty="0" smtClean="0">
                <a:solidFill>
                  <a:schemeClr val="accent1">
                    <a:lumMod val="75000"/>
                  </a:schemeClr>
                </a:solidFill>
              </a:rPr>
              <a:t>around </a:t>
            </a:r>
            <a:r>
              <a:rPr lang="en-US" sz="2000" b="1" dirty="0">
                <a:solidFill>
                  <a:schemeClr val="accent1">
                    <a:lumMod val="75000"/>
                  </a:schemeClr>
                </a:solidFill>
              </a:rPr>
              <a:t>a central courtyard, which had </a:t>
            </a:r>
            <a:r>
              <a:rPr lang="en-US" sz="2000" b="1" dirty="0" smtClean="0">
                <a:solidFill>
                  <a:schemeClr val="accent1">
                    <a:lumMod val="75000"/>
                  </a:schemeClr>
                </a:solidFill>
              </a:rPr>
              <a:t/>
            </a:r>
            <a:br>
              <a:rPr lang="en-US" sz="2000" b="1" dirty="0" smtClean="0">
                <a:solidFill>
                  <a:schemeClr val="accent1">
                    <a:lumMod val="75000"/>
                  </a:schemeClr>
                </a:solidFill>
              </a:rPr>
            </a:br>
            <a:r>
              <a:rPr lang="en-US" sz="2000" b="1" dirty="0" smtClean="0">
                <a:solidFill>
                  <a:schemeClr val="accent1">
                    <a:lumMod val="75000"/>
                  </a:schemeClr>
                </a:solidFill>
              </a:rPr>
              <a:t>a </a:t>
            </a:r>
            <a:r>
              <a:rPr lang="en-US" sz="2000" b="1" dirty="0">
                <a:solidFill>
                  <a:schemeClr val="accent1">
                    <a:lumMod val="75000"/>
                  </a:schemeClr>
                </a:solidFill>
              </a:rPr>
              <a:t>water cistern.</a:t>
            </a:r>
            <a:endParaRPr lang="en-CA" sz="2000" b="1" dirty="0">
              <a:solidFill>
                <a:schemeClr val="accent1">
                  <a:lumMod val="75000"/>
                </a:schemeClr>
              </a:solidFill>
            </a:endParaRPr>
          </a:p>
          <a:p>
            <a:endParaRPr lang="en-CA" dirty="0"/>
          </a:p>
        </p:txBody>
      </p:sp>
      <p:cxnSp>
        <p:nvCxnSpPr>
          <p:cNvPr id="5" name="Straight Arrow Connector 4"/>
          <p:cNvCxnSpPr/>
          <p:nvPr/>
        </p:nvCxnSpPr>
        <p:spPr>
          <a:xfrm flipV="1">
            <a:off x="3923928" y="4293096"/>
            <a:ext cx="936104" cy="108012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960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11</a:t>
            </a:fld>
            <a:endParaRPr lang="en-CA"/>
          </a:p>
        </p:txBody>
      </p:sp>
      <p:sp>
        <p:nvSpPr>
          <p:cNvPr id="7" name="Title 1"/>
          <p:cNvSpPr txBox="1">
            <a:spLocks/>
          </p:cNvSpPr>
          <p:nvPr/>
        </p:nvSpPr>
        <p:spPr>
          <a:xfrm>
            <a:off x="0" y="25152"/>
            <a:ext cx="9326612"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Excavation Site of a Typical Home </a:t>
            </a:r>
            <a:endParaRPr lang="en-CA" sz="4000" cap="none" dirty="0">
              <a:solidFill>
                <a:schemeClr val="accent2">
                  <a:lumMod val="75000"/>
                </a:schemeClr>
              </a:solidFill>
              <a:effectLst/>
            </a:endParaRPr>
          </a:p>
        </p:txBody>
      </p:sp>
      <p:pic>
        <p:nvPicPr>
          <p:cNvPr id="6146" name="Picture 2" descr="C:\Documents and Settings\Demo\Desktop\Garrick DAWN jpegs\po home 6 goes with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611" y="1196752"/>
            <a:ext cx="7104789" cy="532859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8910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12</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A Typical Home of the Israelites  </a:t>
            </a:r>
            <a:endParaRPr lang="en-CA" sz="4000" cap="none" dirty="0">
              <a:solidFill>
                <a:schemeClr val="accent2">
                  <a:lumMod val="75000"/>
                </a:schemeClr>
              </a:solidFill>
              <a:effectLst/>
            </a:endParaRPr>
          </a:p>
        </p:txBody>
      </p:sp>
      <p:pic>
        <p:nvPicPr>
          <p:cNvPr id="7170" name="Picture 2" descr="C:\Documents and Settings\Demo\Desktop\Garrick DAWN jpegs\po home 5 &amp; blur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254" y="1268760"/>
            <a:ext cx="6660081" cy="3771046"/>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347864" y="5151383"/>
            <a:ext cx="4536504" cy="1015663"/>
          </a:xfrm>
          <a:prstGeom prst="rect">
            <a:avLst/>
          </a:prstGeom>
        </p:spPr>
        <p:txBody>
          <a:bodyPr wrap="square">
            <a:spAutoFit/>
            <a:scene3d>
              <a:camera prst="orthographicFront"/>
              <a:lightRig rig="threePt" dir="t"/>
            </a:scene3d>
            <a:sp3d extrusionH="57150">
              <a:bevelT w="38100" h="38100"/>
            </a:sp3d>
          </a:bodyPr>
          <a:lstStyle/>
          <a:p>
            <a:pPr algn="ctr"/>
            <a:r>
              <a:rPr lang="en-US" sz="2000" b="1" dirty="0">
                <a:solidFill>
                  <a:srgbClr val="002060"/>
                </a:solidFill>
              </a:rPr>
              <a:t>Artist's rendering of a courtyard style home in Bethsaida </a:t>
            </a:r>
            <a:r>
              <a:rPr lang="en-US" sz="2000" b="1" dirty="0" smtClean="0">
                <a:solidFill>
                  <a:srgbClr val="002060"/>
                </a:solidFill>
              </a:rPr>
              <a:t>(designed from a photo of an actual excavation site).</a:t>
            </a:r>
          </a:p>
        </p:txBody>
      </p:sp>
      <p:sp>
        <p:nvSpPr>
          <p:cNvPr id="8" name="Rectangle 7"/>
          <p:cNvSpPr/>
          <p:nvPr/>
        </p:nvSpPr>
        <p:spPr>
          <a:xfrm>
            <a:off x="187972" y="1124744"/>
            <a:ext cx="2106282" cy="5324535"/>
          </a:xfrm>
          <a:prstGeom prst="rect">
            <a:avLst/>
          </a:prstGeom>
        </p:spPr>
        <p:txBody>
          <a:bodyPr wrap="square">
            <a:spAutoFit/>
            <a:scene3d>
              <a:camera prst="orthographicFront"/>
              <a:lightRig rig="threePt" dir="t"/>
            </a:scene3d>
            <a:sp3d extrusionH="57150">
              <a:bevelT w="38100" h="38100"/>
            </a:sp3d>
          </a:bodyPr>
          <a:lstStyle/>
          <a:p>
            <a:pPr algn="ctr"/>
            <a:r>
              <a:rPr lang="en-US" sz="2000" b="1" dirty="0" smtClean="0">
                <a:solidFill>
                  <a:schemeClr val="accent1">
                    <a:lumMod val="75000"/>
                  </a:schemeClr>
                </a:solidFill>
              </a:rPr>
              <a:t>Note:  All the homes had a “courtyard” area that would serve as the area to burn the remainder of uneaten lamb outside of the living quarters, but still not be located outside of the main “door” entry of the dwelling area for their family and animals.</a:t>
            </a:r>
            <a:endParaRPr lang="en-CA" sz="2000" b="1" dirty="0">
              <a:solidFill>
                <a:schemeClr val="accent1">
                  <a:lumMod val="75000"/>
                </a:schemeClr>
              </a:solidFill>
            </a:endParaRPr>
          </a:p>
        </p:txBody>
      </p:sp>
    </p:spTree>
    <p:extLst>
      <p:ext uri="{BB962C8B-B14F-4D97-AF65-F5344CB8AC3E}">
        <p14:creationId xmlns:p14="http://schemas.microsoft.com/office/powerpoint/2010/main" val="2433780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395536" y="1124744"/>
            <a:ext cx="4464496" cy="5416868"/>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1">
                    <a:lumMod val="75000"/>
                  </a:schemeClr>
                </a:solidFill>
              </a:rPr>
              <a:t>Passover has many definitions such as:</a:t>
            </a:r>
          </a:p>
          <a:p>
            <a:pPr marL="457200" indent="-457200">
              <a:buFont typeface="+mj-lt"/>
              <a:buAutoNum type="arabicParenR"/>
            </a:pPr>
            <a:r>
              <a:rPr lang="en-US" sz="2000" b="1" dirty="0" smtClean="0">
                <a:solidFill>
                  <a:srgbClr val="7030A0"/>
                </a:solidFill>
              </a:rPr>
              <a:t>Passover </a:t>
            </a:r>
            <a:r>
              <a:rPr lang="en-US" dirty="0" smtClean="0">
                <a:solidFill>
                  <a:srgbClr val="7030A0"/>
                </a:solidFill>
              </a:rPr>
              <a:t>[Spring] </a:t>
            </a:r>
            <a:r>
              <a:rPr lang="en-US" sz="2000" b="1" u="sng" dirty="0" smtClean="0">
                <a:solidFill>
                  <a:srgbClr val="7030A0"/>
                </a:solidFill>
              </a:rPr>
              <a:t>Festival</a:t>
            </a:r>
            <a:r>
              <a:rPr lang="en-US" sz="2000" b="1" dirty="0" smtClean="0">
                <a:solidFill>
                  <a:srgbClr val="7030A0"/>
                </a:solidFill>
              </a:rPr>
              <a:t> </a:t>
            </a:r>
            <a:r>
              <a:rPr lang="en-US" sz="2000" b="1" dirty="0" smtClean="0">
                <a:solidFill>
                  <a:schemeClr val="accent1">
                    <a:lumMod val="75000"/>
                  </a:schemeClr>
                </a:solidFill>
              </a:rPr>
              <a:t>– 8 days including Passover Day, 7 days of Unleavened Bread &amp; Wavesheaf.</a:t>
            </a:r>
          </a:p>
          <a:p>
            <a:pPr marL="457200" indent="-457200">
              <a:buFont typeface="+mj-lt"/>
              <a:buAutoNum type="arabicParenR"/>
            </a:pPr>
            <a:r>
              <a:rPr lang="en-US" sz="2000" b="1" dirty="0" smtClean="0">
                <a:solidFill>
                  <a:srgbClr val="002060"/>
                </a:solidFill>
              </a:rPr>
              <a:t>Passover </a:t>
            </a:r>
            <a:r>
              <a:rPr lang="en-US" sz="2000" b="1" u="sng" dirty="0" smtClean="0">
                <a:solidFill>
                  <a:srgbClr val="002060"/>
                </a:solidFill>
              </a:rPr>
              <a:t>Feast</a:t>
            </a:r>
            <a:r>
              <a:rPr lang="en-US" sz="2000" b="1" dirty="0" smtClean="0">
                <a:solidFill>
                  <a:srgbClr val="002060"/>
                </a:solidFill>
              </a:rPr>
              <a:t> </a:t>
            </a:r>
            <a:r>
              <a:rPr lang="en-US" sz="2000" b="1" dirty="0" smtClean="0">
                <a:solidFill>
                  <a:schemeClr val="accent1">
                    <a:lumMod val="75000"/>
                  </a:schemeClr>
                </a:solidFill>
              </a:rPr>
              <a:t>– one complete cycle of 24 hours, celebrated on the 14</a:t>
            </a:r>
            <a:r>
              <a:rPr lang="en-US" sz="2000" b="1" baseline="30000" dirty="0" smtClean="0">
                <a:solidFill>
                  <a:schemeClr val="accent1">
                    <a:lumMod val="75000"/>
                  </a:schemeClr>
                </a:solidFill>
              </a:rPr>
              <a:t>th</a:t>
            </a:r>
            <a:r>
              <a:rPr lang="en-US" sz="2000" b="1" dirty="0" smtClean="0">
                <a:solidFill>
                  <a:schemeClr val="accent1">
                    <a:lumMod val="75000"/>
                  </a:schemeClr>
                </a:solidFill>
              </a:rPr>
              <a:t> cycle of the 1</a:t>
            </a:r>
            <a:r>
              <a:rPr lang="en-US" sz="2000" b="1" baseline="30000" dirty="0" smtClean="0">
                <a:solidFill>
                  <a:schemeClr val="accent1">
                    <a:lumMod val="75000"/>
                  </a:schemeClr>
                </a:solidFill>
              </a:rPr>
              <a:t>st</a:t>
            </a:r>
            <a:r>
              <a:rPr lang="en-US" sz="2000" b="1" dirty="0" smtClean="0">
                <a:solidFill>
                  <a:schemeClr val="accent1">
                    <a:lumMod val="75000"/>
                  </a:schemeClr>
                </a:solidFill>
              </a:rPr>
              <a:t> month.</a:t>
            </a:r>
          </a:p>
          <a:p>
            <a:pPr marL="457200" indent="-457200">
              <a:buFont typeface="+mj-lt"/>
              <a:buAutoNum type="arabicParenR"/>
            </a:pPr>
            <a:r>
              <a:rPr lang="en-US" sz="2000" b="1" dirty="0" smtClean="0">
                <a:solidFill>
                  <a:srgbClr val="FF0000"/>
                </a:solidFill>
              </a:rPr>
              <a:t>Passover </a:t>
            </a:r>
            <a:r>
              <a:rPr lang="en-US" sz="2000" b="1" u="sng" dirty="0" smtClean="0">
                <a:solidFill>
                  <a:srgbClr val="FF0000"/>
                </a:solidFill>
              </a:rPr>
              <a:t>Lamb</a:t>
            </a:r>
            <a:r>
              <a:rPr lang="en-US" sz="2000" b="1" dirty="0" smtClean="0">
                <a:solidFill>
                  <a:schemeClr val="accent1">
                    <a:lumMod val="75000"/>
                  </a:schemeClr>
                </a:solidFill>
              </a:rPr>
              <a:t> – the sacrificial animal offered, eaten and left-overs disposed of on the 14</a:t>
            </a:r>
            <a:r>
              <a:rPr lang="en-US" sz="2000" b="1" baseline="30000" dirty="0" smtClean="0">
                <a:solidFill>
                  <a:schemeClr val="accent1">
                    <a:lumMod val="75000"/>
                  </a:schemeClr>
                </a:solidFill>
              </a:rPr>
              <a:t>th</a:t>
            </a:r>
            <a:r>
              <a:rPr lang="en-US" sz="2000" b="1" dirty="0" smtClean="0">
                <a:solidFill>
                  <a:schemeClr val="accent1">
                    <a:lumMod val="75000"/>
                  </a:schemeClr>
                </a:solidFill>
              </a:rPr>
              <a:t> cycle. </a:t>
            </a:r>
          </a:p>
          <a:p>
            <a:pPr marL="457200" indent="-457200">
              <a:buFont typeface="+mj-lt"/>
              <a:buAutoNum type="arabicParenR"/>
            </a:pPr>
            <a:r>
              <a:rPr lang="en-US" sz="2000" b="1" dirty="0" smtClean="0">
                <a:solidFill>
                  <a:srgbClr val="CC3300"/>
                </a:solidFill>
              </a:rPr>
              <a:t>Passover </a:t>
            </a:r>
            <a:r>
              <a:rPr lang="en-US" sz="2000" b="1" u="sng" dirty="0" smtClean="0">
                <a:solidFill>
                  <a:srgbClr val="CC3300"/>
                </a:solidFill>
              </a:rPr>
              <a:t>Meal</a:t>
            </a:r>
            <a:r>
              <a:rPr lang="en-US" sz="2000" b="1" dirty="0" smtClean="0">
                <a:solidFill>
                  <a:srgbClr val="CC3300"/>
                </a:solidFill>
              </a:rPr>
              <a:t> </a:t>
            </a:r>
            <a:r>
              <a:rPr lang="en-US" sz="2000" b="1" dirty="0" smtClean="0">
                <a:solidFill>
                  <a:schemeClr val="accent1">
                    <a:lumMod val="75000"/>
                  </a:schemeClr>
                </a:solidFill>
              </a:rPr>
              <a:t>– commanded to be eaten on the Passover Festival cycle.  They were also commanded to eat unleavened bread and bitter herbs with this meal.  (</a:t>
            </a:r>
            <a:r>
              <a:rPr lang="en-US" sz="2000" b="1" dirty="0" err="1" smtClean="0">
                <a:solidFill>
                  <a:schemeClr val="accent1">
                    <a:lumMod val="75000"/>
                  </a:schemeClr>
                </a:solidFill>
              </a:rPr>
              <a:t>Exo</a:t>
            </a:r>
            <a:r>
              <a:rPr lang="en-US" sz="2000" b="1" dirty="0" smtClean="0">
                <a:solidFill>
                  <a:schemeClr val="accent1">
                    <a:lumMod val="75000"/>
                  </a:schemeClr>
                </a:solidFill>
              </a:rPr>
              <a:t> 12:8)</a:t>
            </a:r>
          </a:p>
          <a:p>
            <a:pPr marL="457200" indent="-457200">
              <a:buFont typeface="+mj-lt"/>
              <a:buAutoNum type="arabicParenR"/>
            </a:pPr>
            <a:r>
              <a:rPr lang="en-US" sz="2000" b="1" dirty="0" smtClean="0">
                <a:solidFill>
                  <a:schemeClr val="accent1">
                    <a:lumMod val="75000"/>
                  </a:schemeClr>
                </a:solidFill>
              </a:rPr>
              <a:t>What about the </a:t>
            </a:r>
            <a:r>
              <a:rPr lang="en-US" sz="2000" b="1" dirty="0" smtClean="0">
                <a:solidFill>
                  <a:srgbClr val="0070C0"/>
                </a:solidFill>
              </a:rPr>
              <a:t>Angel that passed over</a:t>
            </a:r>
            <a:r>
              <a:rPr lang="en-US" sz="2000" b="1" dirty="0" smtClean="0"/>
              <a:t> at midnight?</a:t>
            </a:r>
            <a:r>
              <a:rPr lang="en-US" sz="2000" b="1" dirty="0" smtClean="0">
                <a:solidFill>
                  <a:schemeClr val="accent1">
                    <a:lumMod val="75000"/>
                  </a:schemeClr>
                </a:solidFill>
              </a:rPr>
              <a:t>  </a:t>
            </a:r>
          </a:p>
          <a:p>
            <a:pPr marL="228600" indent="-228600">
              <a:buFont typeface="+mj-lt"/>
              <a:buAutoNum type="arabicParenR"/>
            </a:pPr>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13</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Clarification for </a:t>
            </a:r>
            <a:r>
              <a:rPr lang="en-US" sz="4000" cap="none" dirty="0">
                <a:solidFill>
                  <a:schemeClr val="accent2">
                    <a:lumMod val="75000"/>
                  </a:schemeClr>
                </a:solidFill>
                <a:effectLst/>
              </a:rPr>
              <a:t>t</a:t>
            </a:r>
            <a:r>
              <a:rPr lang="en-US" sz="4000" cap="none" dirty="0" smtClean="0">
                <a:solidFill>
                  <a:schemeClr val="accent2">
                    <a:lumMod val="75000"/>
                  </a:schemeClr>
                </a:solidFill>
                <a:effectLst/>
              </a:rPr>
              <a:t>he Term Passover</a:t>
            </a:r>
            <a:endParaRPr lang="en-CA" sz="4000" cap="none" dirty="0">
              <a:solidFill>
                <a:schemeClr val="accent2">
                  <a:lumMod val="75000"/>
                </a:schemeClr>
              </a:solidFill>
              <a:effectLst/>
            </a:endParaRPr>
          </a:p>
        </p:txBody>
      </p:sp>
      <p:pic>
        <p:nvPicPr>
          <p:cNvPr id="1027" name="Picture 3" descr="C:\Documents and Settings\Demo\My Documents\C.  ASTLEFORD - old hard drive\Dawn Studies\2a - Ex 12 Passover Patterns Prevail  (Egypt)                        Done Jan 24 2014  25 pgs  50 hrs\Art for 2a -  Ex 12 Passover Patterns\Exodus Passover Seder B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308363"/>
            <a:ext cx="3456384" cy="5049629"/>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9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1000"/>
                                        <p:tgtEl>
                                          <p:spTgt spid="5">
                                            <p:txEl>
                                              <p:pRg st="5" end="5"/>
                                            </p:txEl>
                                          </p:spTgt>
                                        </p:tgtEl>
                                      </p:cBhvr>
                                    </p:animEffect>
                                    <p:anim calcmode="lin" valueType="num">
                                      <p:cBhvr>
                                        <p:cTn id="2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G:\#2 Art JPEG &amp; 27 folders June 9\question 22ib.jpg"/>
          <p:cNvPicPr>
            <a:picLocks noGrp="1" noChangeAspect="1" noChangeArrowheads="1"/>
          </p:cNvPicPr>
          <p:nvPr>
            <p:ph idx="1"/>
          </p:nvPr>
        </p:nvPicPr>
        <p:blipFill>
          <a:blip r:embed="rId2" cstate="print">
            <a:duotone>
              <a:schemeClr val="accent2">
                <a:shade val="45000"/>
                <a:satMod val="135000"/>
              </a:schemeClr>
              <a:prstClr val="white"/>
            </a:duotone>
          </a:blip>
          <a:srcRect/>
          <a:stretch>
            <a:fillRect/>
          </a:stretch>
        </p:blipFill>
        <p:spPr bwMode="auto">
          <a:xfrm>
            <a:off x="7020272" y="188640"/>
            <a:ext cx="2016224" cy="20162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251520" y="1124744"/>
            <a:ext cx="4752528" cy="6463308"/>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a:pPr>
            <a:r>
              <a:rPr lang="en-US" sz="2400" b="1" dirty="0" smtClean="0">
                <a:solidFill>
                  <a:schemeClr val="accent1">
                    <a:lumMod val="75000"/>
                  </a:schemeClr>
                </a:solidFill>
              </a:rPr>
              <a:t>Are we sure that all of the events connected to Passover actually happened on Passover Day?  Does it matter? </a:t>
            </a:r>
          </a:p>
          <a:p>
            <a:pPr marL="457200" indent="-457200">
              <a:buAutoNum type="arabicParenR"/>
            </a:pPr>
            <a:r>
              <a:rPr lang="en-US" sz="2400" b="1" dirty="0" smtClean="0">
                <a:solidFill>
                  <a:schemeClr val="accent1">
                    <a:lumMod val="75000"/>
                  </a:schemeClr>
                </a:solidFill>
              </a:rPr>
              <a:t>Was the Passover Day ever referred to as the Feast of Unleavened Bread? </a:t>
            </a:r>
          </a:p>
          <a:p>
            <a:pPr marL="457200" indent="-457200">
              <a:buAutoNum type="arabicParenR"/>
            </a:pPr>
            <a:r>
              <a:rPr lang="en-US" sz="2400" b="1" dirty="0">
                <a:solidFill>
                  <a:srgbClr val="FF0000"/>
                </a:solidFill>
              </a:rPr>
              <a:t>Does eating unleavened bread dictate the Passover meal will be part of the 1</a:t>
            </a:r>
            <a:r>
              <a:rPr lang="en-US" sz="2400" b="1" baseline="30000" dirty="0">
                <a:solidFill>
                  <a:srgbClr val="FF0000"/>
                </a:solidFill>
              </a:rPr>
              <a:t>st</a:t>
            </a:r>
            <a:r>
              <a:rPr lang="en-US" sz="2400" b="1" dirty="0">
                <a:solidFill>
                  <a:srgbClr val="FF0000"/>
                </a:solidFill>
              </a:rPr>
              <a:t> day of Unleavened Bread</a:t>
            </a:r>
            <a:r>
              <a:rPr lang="en-US" sz="2400" b="1" dirty="0" smtClean="0">
                <a:solidFill>
                  <a:srgbClr val="FF0000"/>
                </a:solidFill>
              </a:rPr>
              <a:t>?</a:t>
            </a:r>
          </a:p>
          <a:p>
            <a:pPr marL="457200" indent="-457200">
              <a:buFontTx/>
              <a:buAutoNum type="arabicParenR"/>
            </a:pPr>
            <a:r>
              <a:rPr lang="en-US" sz="2400" b="1" dirty="0">
                <a:solidFill>
                  <a:srgbClr val="002060"/>
                </a:solidFill>
              </a:rPr>
              <a:t>Or … is the Passover meal </a:t>
            </a:r>
            <a:r>
              <a:rPr lang="en-US" sz="2400" b="1" u="sng" dirty="0">
                <a:solidFill>
                  <a:srgbClr val="002060"/>
                </a:solidFill>
              </a:rPr>
              <a:t>always eaten on</a:t>
            </a:r>
            <a:r>
              <a:rPr lang="en-US" sz="2400" b="1" dirty="0">
                <a:solidFill>
                  <a:srgbClr val="002060"/>
                </a:solidFill>
              </a:rPr>
              <a:t> the 14</a:t>
            </a:r>
            <a:r>
              <a:rPr lang="en-US" sz="2400" b="1" baseline="30000" dirty="0">
                <a:solidFill>
                  <a:srgbClr val="002060"/>
                </a:solidFill>
              </a:rPr>
              <a:t>th</a:t>
            </a:r>
            <a:r>
              <a:rPr lang="en-US" sz="2400" b="1" dirty="0">
                <a:solidFill>
                  <a:srgbClr val="002060"/>
                </a:solidFill>
              </a:rPr>
              <a:t> cycle – </a:t>
            </a:r>
            <a:r>
              <a:rPr lang="en-US" sz="2400" b="1" dirty="0" smtClean="0">
                <a:solidFill>
                  <a:srgbClr val="002060"/>
                </a:solidFill>
              </a:rPr>
              <a:t>at the </a:t>
            </a:r>
            <a:r>
              <a:rPr lang="en-US" sz="2400" b="1" dirty="0">
                <a:solidFill>
                  <a:srgbClr val="002060"/>
                </a:solidFill>
              </a:rPr>
              <a:t>Passover </a:t>
            </a:r>
            <a:r>
              <a:rPr lang="en-US" sz="2400" b="1" dirty="0" smtClean="0">
                <a:solidFill>
                  <a:srgbClr val="002060"/>
                </a:solidFill>
              </a:rPr>
              <a:t>Feast?</a:t>
            </a:r>
            <a:endParaRPr lang="en-CA" sz="2400" b="1" dirty="0">
              <a:solidFill>
                <a:srgbClr val="002060"/>
              </a:solidFill>
            </a:endParaRPr>
          </a:p>
          <a:p>
            <a:endParaRPr lang="en-US" sz="2400" b="1" dirty="0" smtClean="0">
              <a:solidFill>
                <a:srgbClr val="FF0000"/>
              </a:solidFill>
            </a:endParaRPr>
          </a:p>
          <a:p>
            <a:pPr marL="457200" indent="-457200">
              <a:buAutoNum type="arabicParenR"/>
            </a:pPr>
            <a:endParaRPr lang="en-US" sz="2400" b="1" dirty="0" smtClean="0">
              <a:solidFill>
                <a:schemeClr val="accent1">
                  <a:lumMod val="75000"/>
                </a:schemeClr>
              </a:solidFill>
            </a:endParaRPr>
          </a:p>
          <a:p>
            <a:pPr marL="457200" indent="-457200">
              <a:buAutoNum type="arabicParenR"/>
            </a:pPr>
            <a:endParaRPr lang="en-US" sz="2400" b="1" dirty="0" smtClean="0">
              <a:solidFill>
                <a:schemeClr val="accent1">
                  <a:lumMod val="75000"/>
                </a:schemeClr>
              </a:solidFill>
            </a:endParaRPr>
          </a:p>
          <a:p>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14</a:t>
            </a:fld>
            <a:endParaRPr lang="en-CA"/>
          </a:p>
        </p:txBody>
      </p:sp>
      <p:sp>
        <p:nvSpPr>
          <p:cNvPr id="6" name="TextBox 5"/>
          <p:cNvSpPr txBox="1"/>
          <p:nvPr/>
        </p:nvSpPr>
        <p:spPr>
          <a:xfrm>
            <a:off x="4922872" y="2276872"/>
            <a:ext cx="3979738" cy="4893647"/>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startAt="5"/>
            </a:pPr>
            <a:r>
              <a:rPr lang="en-US" sz="2400" b="1" dirty="0" smtClean="0"/>
              <a:t>Yahuah’s people, covered under the blood of the doorposts were safe from the Death Angel.  </a:t>
            </a:r>
            <a:br>
              <a:rPr lang="en-US" sz="2400" b="1" dirty="0" smtClean="0"/>
            </a:br>
            <a:r>
              <a:rPr lang="en-US" sz="2400" b="1" dirty="0" smtClean="0">
                <a:solidFill>
                  <a:srgbClr val="FF0000"/>
                </a:solidFill>
              </a:rPr>
              <a:t>Did this Angel “pass over” the blood stained homes at midnight of Abib 14, </a:t>
            </a:r>
            <a:br>
              <a:rPr lang="en-US" sz="2400" b="1" dirty="0" smtClean="0">
                <a:solidFill>
                  <a:srgbClr val="FF0000"/>
                </a:solidFill>
              </a:rPr>
            </a:br>
            <a:r>
              <a:rPr lang="en-US" sz="2400" b="1" dirty="0" smtClean="0">
                <a:solidFill>
                  <a:srgbClr val="FF0000"/>
                </a:solidFill>
              </a:rPr>
              <a:t>or Abib 15?</a:t>
            </a:r>
          </a:p>
          <a:p>
            <a:pPr marL="457200" indent="-457200">
              <a:buAutoNum type="arabicParenR" startAt="5"/>
            </a:pPr>
            <a:r>
              <a:rPr lang="en-US" sz="2400" b="1" dirty="0" smtClean="0">
                <a:solidFill>
                  <a:srgbClr val="CC3300"/>
                </a:solidFill>
              </a:rPr>
              <a:t>Does the Passover Day begin with a sunset moment?  If not, what is the function of sunset?</a:t>
            </a:r>
          </a:p>
          <a:p>
            <a:endParaRPr lang="en-CA" sz="2400" b="1" dirty="0">
              <a:solidFill>
                <a:srgbClr val="002060"/>
              </a:solidFill>
            </a:endParaRPr>
          </a:p>
        </p:txBody>
      </p:sp>
      <p:sp>
        <p:nvSpPr>
          <p:cNvPr id="7" name="Title 1"/>
          <p:cNvSpPr txBox="1">
            <a:spLocks/>
          </p:cNvSpPr>
          <p:nvPr/>
        </p:nvSpPr>
        <p:spPr>
          <a:xfrm>
            <a:off x="0" y="25152"/>
            <a:ext cx="9326612"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z="4000" cap="none" dirty="0" smtClean="0">
                <a:solidFill>
                  <a:schemeClr val="accent2">
                    <a:lumMod val="75000"/>
                  </a:schemeClr>
                </a:solidFill>
                <a:effectLst/>
              </a:rPr>
              <a:t>  Questions About Passover</a:t>
            </a:r>
            <a:endParaRPr lang="en-CA" sz="4000" cap="none" dirty="0">
              <a:solidFill>
                <a:schemeClr val="accent2">
                  <a:lumMod val="75000"/>
                </a:schemeClr>
              </a:solidFill>
              <a:effectLst/>
            </a:endParaRPr>
          </a:p>
        </p:txBody>
      </p:sp>
    </p:spTree>
    <p:extLst>
      <p:ext uri="{BB962C8B-B14F-4D97-AF65-F5344CB8AC3E}">
        <p14:creationId xmlns:p14="http://schemas.microsoft.com/office/powerpoint/2010/main" val="1381282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1000"/>
                                        <p:tgtEl>
                                          <p:spTgt spid="6">
                                            <p:txEl>
                                              <p:pRg st="0" end="0"/>
                                            </p:txEl>
                                          </p:spTgt>
                                        </p:tgtEl>
                                      </p:cBhvr>
                                    </p:animEffect>
                                    <p:anim calcmode="lin" valueType="num">
                                      <p:cBhvr>
                                        <p:cTn id="2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1000"/>
                                        <p:tgtEl>
                                          <p:spTgt spid="6">
                                            <p:txEl>
                                              <p:pRg st="1" end="1"/>
                                            </p:txEl>
                                          </p:spTgt>
                                        </p:tgtEl>
                                      </p:cBhvr>
                                    </p:animEffect>
                                    <p:anim calcmode="lin" valueType="num">
                                      <p:cBhvr>
                                        <p:cTn id="3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4098" name="Picture 2" descr="C:\Users\Rae\Desktop\egypt sunrise 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00" y="332657"/>
            <a:ext cx="8496944" cy="619268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4100" name="Picture 4" descr="C:\Users\Rae\Desktop\PPTs to edit\3.16  Exo 12 - Passover - Kim Phelps Oct 28\Art for 2a -  Ex 12 Passover Patterns\passover banner for 2a.jpg"/>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64610" y="598786"/>
            <a:ext cx="8230964" cy="173397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471" y="3212976"/>
            <a:ext cx="8153400" cy="2585323"/>
          </a:xfrm>
          <a:prstGeom prst="rect">
            <a:avLst/>
          </a:prstGeom>
          <a:noFill/>
          <a:ln>
            <a:noFill/>
          </a:ln>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2"/>
                </a:solidFill>
                <a:effectLst>
                  <a:glow rad="127000">
                    <a:schemeClr val="accent2">
                      <a:lumMod val="50000"/>
                    </a:schemeClr>
                  </a:glow>
                </a:effectLst>
              </a:rPr>
              <a:t>1</a:t>
            </a:r>
            <a:r>
              <a:rPr lang="en-US" sz="4000" b="1" baseline="30000" dirty="0" smtClean="0">
                <a:ln w="50800"/>
                <a:solidFill>
                  <a:schemeClr val="bg2"/>
                </a:solidFill>
                <a:effectLst>
                  <a:glow rad="127000">
                    <a:schemeClr val="accent2">
                      <a:lumMod val="50000"/>
                    </a:schemeClr>
                  </a:glow>
                </a:effectLst>
              </a:rPr>
              <a:t>st</a:t>
            </a:r>
            <a:r>
              <a:rPr lang="en-US" sz="4000" b="1" dirty="0" smtClean="0">
                <a:ln w="50800"/>
                <a:solidFill>
                  <a:schemeClr val="bg2"/>
                </a:solidFill>
                <a:effectLst>
                  <a:glow rad="127000">
                    <a:schemeClr val="accent2">
                      <a:lumMod val="50000"/>
                    </a:schemeClr>
                  </a:glow>
                </a:effectLst>
              </a:rPr>
              <a:t> Witness:</a:t>
            </a:r>
          </a:p>
          <a:p>
            <a:pPr marL="571500" indent="-571500" algn="ctr">
              <a:buFont typeface="Arial" pitchFamily="34" charset="0"/>
              <a:buChar char="•"/>
            </a:pPr>
            <a:r>
              <a:rPr lang="en-US" sz="3600" b="1" dirty="0" smtClean="0">
                <a:ln w="50800"/>
                <a:solidFill>
                  <a:schemeClr val="bg2"/>
                </a:solidFill>
                <a:effectLst>
                  <a:glow rad="127000">
                    <a:schemeClr val="accent2">
                      <a:lumMod val="50000"/>
                    </a:schemeClr>
                  </a:glow>
                </a:effectLst>
              </a:rPr>
              <a:t>Study Outline For Exodus 12 on the Divine Commands For Passover </a:t>
            </a:r>
          </a:p>
          <a:p>
            <a:pPr algn="ctr"/>
            <a:endParaRPr lang="en-US" sz="1400" b="1" dirty="0">
              <a:ln w="50800"/>
              <a:solidFill>
                <a:schemeClr val="bg2"/>
              </a:solidFill>
              <a:effectLst>
                <a:glow rad="127000">
                  <a:schemeClr val="accent2">
                    <a:lumMod val="50000"/>
                  </a:schemeClr>
                </a:glow>
              </a:effectLst>
            </a:endParaRPr>
          </a:p>
          <a:p>
            <a:pPr marL="571500" indent="-571500" algn="ctr">
              <a:buFont typeface="Arial" pitchFamily="34" charset="0"/>
              <a:buChar char="•"/>
            </a:pPr>
            <a:r>
              <a:rPr lang="en-US" sz="3600" b="1" dirty="0" smtClean="0">
                <a:ln w="50800"/>
                <a:solidFill>
                  <a:schemeClr val="bg2"/>
                </a:solidFill>
                <a:effectLst>
                  <a:glow rad="127000">
                    <a:schemeClr val="accent2">
                      <a:lumMod val="50000"/>
                    </a:schemeClr>
                  </a:glow>
                </a:effectLst>
              </a:rPr>
              <a:t>Examination of Dawn/Sunset Charts</a:t>
            </a:r>
            <a:endParaRPr lang="en-US" sz="3600" b="1" dirty="0">
              <a:ln w="50800"/>
              <a:solidFill>
                <a:schemeClr val="bg2"/>
              </a:solidFill>
              <a:effectLst>
                <a:glow rad="127000">
                  <a:schemeClr val="accent2">
                    <a:lumMod val="50000"/>
                  </a:schemeClr>
                </a:glow>
              </a:effectLst>
            </a:endParaRPr>
          </a:p>
        </p:txBody>
      </p:sp>
    </p:spTree>
    <p:extLst>
      <p:ext uri="{BB962C8B-B14F-4D97-AF65-F5344CB8AC3E}">
        <p14:creationId xmlns:p14="http://schemas.microsoft.com/office/powerpoint/2010/main" val="12230534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8686800" cy="838200"/>
          </a:xfrm>
        </p:spPr>
        <p:txBody>
          <a:bodyPr>
            <a:normAutofit fontScale="90000"/>
            <a:scene3d>
              <a:camera prst="orthographicFront"/>
              <a:lightRig rig="threePt" dir="t"/>
            </a:scene3d>
            <a:sp3d extrusionH="57150">
              <a:bevelT w="38100" h="38100"/>
            </a:sp3d>
          </a:bodyPr>
          <a:lstStyle/>
          <a:p>
            <a:pPr algn="ctr"/>
            <a:r>
              <a:rPr lang="en-US" sz="5300" cap="none" dirty="0" smtClean="0">
                <a:solidFill>
                  <a:srgbClr val="00B0F0"/>
                </a:solidFill>
                <a:effectLst/>
              </a:rPr>
              <a:t>So, When Is Passover?</a:t>
            </a:r>
            <a:endParaRPr lang="en-CA" cap="none" dirty="0">
              <a:solidFill>
                <a:srgbClr val="00B0F0"/>
              </a:solidFill>
              <a:effectLst/>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16</a:t>
            </a:fld>
            <a:endParaRPr lang="en-CA"/>
          </a:p>
        </p:txBody>
      </p:sp>
      <p:sp>
        <p:nvSpPr>
          <p:cNvPr id="4" name="TextBox 3"/>
          <p:cNvSpPr txBox="1"/>
          <p:nvPr/>
        </p:nvSpPr>
        <p:spPr>
          <a:xfrm>
            <a:off x="5148064" y="836712"/>
            <a:ext cx="2621200" cy="646331"/>
          </a:xfrm>
          <a:prstGeom prst="rect">
            <a:avLst/>
          </a:prstGeom>
          <a:solidFill>
            <a:srgbClr val="002060"/>
          </a:solidFill>
          <a:ln w="381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Note:  A random date for Passover was chosen.</a:t>
            </a:r>
            <a:endParaRPr lang="en-CA" b="1" dirty="0">
              <a:ln w="50800"/>
              <a:solidFill>
                <a:schemeClr val="bg1">
                  <a:shade val="50000"/>
                </a:schemeClr>
              </a:solidFill>
            </a:endParaRPr>
          </a:p>
        </p:txBody>
      </p:sp>
      <p:sp>
        <p:nvSpPr>
          <p:cNvPr id="10" name="Rectangle 9"/>
          <p:cNvSpPr/>
          <p:nvPr/>
        </p:nvSpPr>
        <p:spPr>
          <a:xfrm>
            <a:off x="7435619" y="2996952"/>
            <a:ext cx="1512168" cy="34163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2060"/>
                </a:solidFill>
                <a:effectLst>
                  <a:outerShdw blurRad="50800" dist="39000" dir="5460000" algn="tl">
                    <a:srgbClr val="000000">
                      <a:alpha val="38000"/>
                    </a:srgbClr>
                  </a:outerShdw>
                </a:effectLst>
              </a:rPr>
              <a:t>This is the kind of confusion that results from the sunset day mindset.</a:t>
            </a:r>
            <a:endParaRPr lang="en-US" sz="2400" b="1" cap="none" spc="0" dirty="0">
              <a:ln w="11430"/>
              <a:solidFill>
                <a:srgbClr val="002060"/>
              </a:solidFill>
              <a:effectLst>
                <a:outerShdw blurRad="50800" dist="39000" dir="5460000" algn="tl">
                  <a:srgbClr val="000000">
                    <a:alpha val="38000"/>
                  </a:srgbClr>
                </a:outerShdw>
              </a:effectLst>
            </a:endParaRPr>
          </a:p>
        </p:txBody>
      </p:sp>
      <p:pic>
        <p:nvPicPr>
          <p:cNvPr id="3074" name="Picture 2" descr="sm11 fli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290" y="3145474"/>
            <a:ext cx="1022610" cy="292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5" name="Picture 3" descr="s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484784"/>
            <a:ext cx="2218923" cy="3572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76" name="Picture 4" descr="sm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876" y="3292651"/>
            <a:ext cx="1503097" cy="2859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AutoShape 5"/>
          <p:cNvSpPr>
            <a:spLocks noChangeArrowheads="1"/>
          </p:cNvSpPr>
          <p:nvPr/>
        </p:nvSpPr>
        <p:spPr bwMode="auto">
          <a:xfrm>
            <a:off x="2385451" y="980728"/>
            <a:ext cx="1771650" cy="1113284"/>
          </a:xfrm>
          <a:prstGeom prst="wedgeRoundRectCallout">
            <a:avLst>
              <a:gd name="adj1" fmla="val -70384"/>
              <a:gd name="adj2" fmla="val 31616"/>
              <a:gd name="adj3" fmla="val 16667"/>
            </a:avLst>
          </a:prstGeom>
          <a:solidFill>
            <a:srgbClr val="FFFFCC"/>
          </a:solidFill>
          <a:ln w="38100" algn="in">
            <a:solidFill>
              <a:schemeClr val="accent6">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cs typeface="Arial" pitchFamily="34" charset="0"/>
              </a:rPr>
              <a:t>Hey, everyone … </a:t>
            </a:r>
            <a:r>
              <a:rPr kumimoji="0" lang="en-US" sz="1500" b="1" i="0" u="none" strike="noStrike" cap="none" normalizeH="0" baseline="0" dirty="0" smtClean="0">
                <a:ln>
                  <a:noFill/>
                </a:ln>
                <a:solidFill>
                  <a:srgbClr val="CC4806"/>
                </a:solidFill>
                <a:effectLst/>
                <a:latin typeface="Calibri" pitchFamily="34" charset="0"/>
                <a:cs typeface="Arial" pitchFamily="34" charset="0"/>
              </a:rPr>
              <a:t>Passover is on </a:t>
            </a:r>
            <a:br>
              <a:rPr kumimoji="0" lang="en-US" sz="1500" b="1" i="0" u="none" strike="noStrike" cap="none" normalizeH="0" baseline="0" dirty="0" smtClean="0">
                <a:ln>
                  <a:noFill/>
                </a:ln>
                <a:solidFill>
                  <a:srgbClr val="CC4806"/>
                </a:solidFill>
                <a:effectLst/>
                <a:latin typeface="Calibri" pitchFamily="34" charset="0"/>
                <a:cs typeface="Arial" pitchFamily="34" charset="0"/>
              </a:rPr>
            </a:br>
            <a:r>
              <a:rPr kumimoji="0" lang="en-US" sz="1500" b="1" i="0" u="none" strike="noStrike" cap="none" normalizeH="0" baseline="0" dirty="0" smtClean="0">
                <a:ln>
                  <a:noFill/>
                </a:ln>
                <a:solidFill>
                  <a:srgbClr val="CC4806"/>
                </a:solidFill>
                <a:effectLst/>
                <a:latin typeface="Calibri" pitchFamily="34" charset="0"/>
                <a:cs typeface="Arial" pitchFamily="34" charset="0"/>
              </a:rPr>
              <a:t>April 3</a:t>
            </a:r>
            <a:r>
              <a:rPr kumimoji="0" lang="en-US" sz="1500" b="1" i="0" u="none" strike="noStrike" cap="none" normalizeH="0" baseline="30000" dirty="0" smtClean="0">
                <a:ln>
                  <a:noFill/>
                </a:ln>
                <a:solidFill>
                  <a:srgbClr val="CC4806"/>
                </a:solidFill>
                <a:effectLst/>
                <a:latin typeface="Calibri" pitchFamily="34" charset="0"/>
                <a:cs typeface="Arial" pitchFamily="34" charset="0"/>
              </a:rPr>
              <a:t>rd</a:t>
            </a:r>
            <a:r>
              <a:rPr kumimoji="0" lang="en-US" sz="1500" b="1" i="0" u="none" strike="noStrike" cap="none" normalizeH="0" baseline="0" dirty="0" smtClean="0">
                <a:ln>
                  <a:noFill/>
                </a:ln>
                <a:solidFill>
                  <a:srgbClr val="CC4806"/>
                </a:solidFill>
                <a:effectLst/>
                <a:latin typeface="Calibri" pitchFamily="34" charset="0"/>
                <a:cs typeface="Arial" pitchFamily="34" charset="0"/>
              </a:rPr>
              <a:t> this year.   </a:t>
            </a:r>
            <a:br>
              <a:rPr kumimoji="0" lang="en-US" sz="1500" b="1" i="0" u="none" strike="noStrike" cap="none" normalizeH="0" baseline="0" dirty="0" smtClean="0">
                <a:ln>
                  <a:noFill/>
                </a:ln>
                <a:solidFill>
                  <a:srgbClr val="CC4806"/>
                </a:solidFill>
                <a:effectLst/>
                <a:latin typeface="Calibri" pitchFamily="34" charset="0"/>
                <a:cs typeface="Arial" pitchFamily="34" charset="0"/>
              </a:rPr>
            </a:br>
            <a:r>
              <a:rPr kumimoji="0" lang="en-US" sz="1500" b="1" i="0" u="none" strike="noStrike" cap="none" normalizeH="0" baseline="0" dirty="0" smtClean="0">
                <a:ln>
                  <a:noFill/>
                </a:ln>
                <a:solidFill>
                  <a:srgbClr val="000000"/>
                </a:solidFill>
                <a:effectLst/>
                <a:latin typeface="Calibri" pitchFamily="34" charset="0"/>
                <a:cs typeface="Arial" pitchFamily="34" charset="0"/>
              </a:rPr>
              <a:t>Meet you there!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6"/>
          <p:cNvSpPr>
            <a:spLocks noChangeArrowheads="1"/>
          </p:cNvSpPr>
          <p:nvPr/>
        </p:nvSpPr>
        <p:spPr bwMode="auto">
          <a:xfrm>
            <a:off x="4414242" y="1964500"/>
            <a:ext cx="1885950" cy="905700"/>
          </a:xfrm>
          <a:prstGeom prst="wedgeRoundRectCallout">
            <a:avLst>
              <a:gd name="adj1" fmla="val -13618"/>
              <a:gd name="adj2" fmla="val 93765"/>
              <a:gd name="adj3" fmla="val 16667"/>
            </a:avLst>
          </a:prstGeom>
          <a:solidFill>
            <a:srgbClr val="CCFFFF"/>
          </a:solidFill>
          <a:ln w="38100" algn="in">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cs typeface="Arial" pitchFamily="34" charset="0"/>
              </a:rPr>
              <a:t>Does that mean Passover starts at </a:t>
            </a:r>
            <a:r>
              <a:rPr kumimoji="0" lang="en-US" sz="1500" b="1" i="0" u="none" strike="noStrike" cap="none" normalizeH="0" baseline="0" dirty="0" smtClean="0">
                <a:ln>
                  <a:noFill/>
                </a:ln>
                <a:solidFill>
                  <a:srgbClr val="002060"/>
                </a:solidFill>
                <a:effectLst/>
                <a:latin typeface="Calibri" pitchFamily="34" charset="0"/>
                <a:cs typeface="Arial" pitchFamily="34" charset="0"/>
              </a:rPr>
              <a:t>sunset on April 2</a:t>
            </a:r>
            <a:r>
              <a:rPr kumimoji="0" lang="en-US" sz="1500" b="1" i="0" u="none" strike="noStrike" cap="none" normalizeH="0" baseline="30000" dirty="0" smtClean="0">
                <a:ln>
                  <a:noFill/>
                </a:ln>
                <a:solidFill>
                  <a:srgbClr val="002060"/>
                </a:solidFill>
                <a:effectLst/>
                <a:latin typeface="Calibri" pitchFamily="34" charset="0"/>
                <a:cs typeface="Arial" pitchFamily="34" charset="0"/>
              </a:rPr>
              <a:t>nd</a:t>
            </a:r>
            <a:r>
              <a:rPr kumimoji="0" lang="en-US" sz="1500" b="1" i="0" u="none" strike="noStrike" cap="none" normalizeH="0" baseline="0" dirty="0" smtClean="0">
                <a:ln>
                  <a:noFill/>
                </a:ln>
                <a:solidFill>
                  <a:srgbClr val="002060"/>
                </a:solidFill>
                <a:effectLst/>
                <a:latin typeface="Calibri" pitchFamily="34" charset="0"/>
                <a:cs typeface="Arial" pitchFamily="34" charset="0"/>
              </a:rPr>
              <a:t>?</a:t>
            </a:r>
            <a:endParaRPr kumimoji="0" lang="en-US" sz="18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AutoShape 7"/>
          <p:cNvSpPr>
            <a:spLocks noChangeArrowheads="1"/>
          </p:cNvSpPr>
          <p:nvPr/>
        </p:nvSpPr>
        <p:spPr bwMode="auto">
          <a:xfrm>
            <a:off x="6516216" y="1916832"/>
            <a:ext cx="1943100" cy="953368"/>
          </a:xfrm>
          <a:prstGeom prst="wedgeRoundRectCallout">
            <a:avLst>
              <a:gd name="adj1" fmla="val -26134"/>
              <a:gd name="adj2" fmla="val 76440"/>
              <a:gd name="adj3" fmla="val 16667"/>
            </a:avLst>
          </a:prstGeom>
          <a:solidFill>
            <a:srgbClr val="CCFFCC"/>
          </a:solidFill>
          <a:ln w="38100" algn="in">
            <a:solidFill>
              <a:srgbClr val="00B05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cs typeface="Arial" pitchFamily="34" charset="0"/>
              </a:rPr>
              <a:t>No … I think that means </a:t>
            </a:r>
            <a:r>
              <a:rPr kumimoji="0" lang="en-US" sz="1500" b="1" i="0" u="none" strike="noStrike" cap="none" normalizeH="0" baseline="0" dirty="0" smtClean="0">
                <a:ln>
                  <a:noFill/>
                </a:ln>
                <a:solidFill>
                  <a:srgbClr val="006600"/>
                </a:solidFill>
                <a:effectLst/>
                <a:latin typeface="Calibri" pitchFamily="34" charset="0"/>
                <a:cs typeface="Arial" pitchFamily="34" charset="0"/>
              </a:rPr>
              <a:t>sunset on </a:t>
            </a:r>
            <a:br>
              <a:rPr kumimoji="0" lang="en-US" sz="1500" b="1" i="0" u="none" strike="noStrike" cap="none" normalizeH="0" baseline="0" dirty="0" smtClean="0">
                <a:ln>
                  <a:noFill/>
                </a:ln>
                <a:solidFill>
                  <a:srgbClr val="006600"/>
                </a:solidFill>
                <a:effectLst/>
                <a:latin typeface="Calibri" pitchFamily="34" charset="0"/>
                <a:cs typeface="Arial" pitchFamily="34" charset="0"/>
              </a:rPr>
            </a:br>
            <a:r>
              <a:rPr kumimoji="0" lang="en-US" sz="1500" b="1" i="0" u="none" strike="noStrike" cap="none" normalizeH="0" baseline="0" dirty="0" smtClean="0">
                <a:ln>
                  <a:noFill/>
                </a:ln>
                <a:solidFill>
                  <a:srgbClr val="006600"/>
                </a:solidFill>
                <a:effectLst/>
                <a:latin typeface="Calibri" pitchFamily="34" charset="0"/>
                <a:cs typeface="Arial" pitchFamily="34" charset="0"/>
              </a:rPr>
              <a:t>April 3</a:t>
            </a:r>
            <a:r>
              <a:rPr kumimoji="0" lang="en-US" sz="1500" b="1" i="0" u="none" strike="noStrike" cap="none" normalizeH="0" baseline="30000" dirty="0" smtClean="0">
                <a:ln>
                  <a:noFill/>
                </a:ln>
                <a:solidFill>
                  <a:srgbClr val="006600"/>
                </a:solidFill>
                <a:effectLst/>
                <a:latin typeface="Calibri" pitchFamily="34" charset="0"/>
                <a:cs typeface="Arial" pitchFamily="34" charset="0"/>
              </a:rPr>
              <a:t>rd</a:t>
            </a:r>
            <a:r>
              <a:rPr kumimoji="0" lang="en-US" sz="1500" b="1" i="0" u="none" strike="noStrike" cap="none" normalizeH="0" baseline="0" dirty="0" smtClean="0">
                <a:ln>
                  <a:noFill/>
                </a:ln>
                <a:solidFill>
                  <a:srgbClr val="006600"/>
                </a:solidFill>
                <a:effectLst/>
                <a:latin typeface="Calibri" pitchFamily="34" charset="0"/>
                <a:cs typeface="Arial" pitchFamily="34" charset="0"/>
              </a:rPr>
              <a:t>, </a:t>
            </a:r>
            <a:r>
              <a:rPr kumimoji="0" lang="en-US" sz="1500" b="1" i="0" u="none" strike="noStrike" cap="none" normalizeH="0" baseline="0" dirty="0" smtClean="0">
                <a:ln>
                  <a:noFill/>
                </a:ln>
                <a:solidFill>
                  <a:srgbClr val="000000"/>
                </a:solidFill>
                <a:effectLst/>
                <a:latin typeface="Calibri" pitchFamily="34" charset="0"/>
                <a:cs typeface="Arial" pitchFamily="34" charset="0"/>
              </a:rPr>
              <a:t>doesn’t 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251520" y="5085184"/>
            <a:ext cx="4320480" cy="1631216"/>
          </a:xfrm>
          <a:prstGeom prst="rect">
            <a:avLst/>
          </a:prstGeom>
          <a:noFill/>
        </p:spPr>
        <p:txBody>
          <a:bodyPr wrap="square" rtlCol="0">
            <a:spAutoFit/>
          </a:bodyPr>
          <a:lstStyle/>
          <a:p>
            <a:r>
              <a:rPr lang="en-US" sz="2000" b="1" dirty="0" smtClean="0">
                <a:solidFill>
                  <a:srgbClr val="002060"/>
                </a:solidFill>
              </a:rPr>
              <a:t>We’re going to examine 3 witnesses </a:t>
            </a:r>
            <a:br>
              <a:rPr lang="en-US" sz="2000" b="1" dirty="0" smtClean="0">
                <a:solidFill>
                  <a:srgbClr val="002060"/>
                </a:solidFill>
              </a:rPr>
            </a:br>
            <a:r>
              <a:rPr lang="en-US" sz="2000" b="1" dirty="0" smtClean="0">
                <a:solidFill>
                  <a:srgbClr val="002060"/>
                </a:solidFill>
              </a:rPr>
              <a:t>to solve the day-start question: </a:t>
            </a:r>
          </a:p>
          <a:p>
            <a:pPr marL="342900" indent="-342900">
              <a:buAutoNum type="arabicParenR"/>
            </a:pPr>
            <a:r>
              <a:rPr lang="en-US" sz="2000" b="1" dirty="0" smtClean="0">
                <a:solidFill>
                  <a:srgbClr val="002060"/>
                </a:solidFill>
              </a:rPr>
              <a:t>Exodus Passover with Moses</a:t>
            </a:r>
          </a:p>
          <a:p>
            <a:pPr marL="342900" indent="-342900">
              <a:buAutoNum type="arabicParenR"/>
            </a:pPr>
            <a:r>
              <a:rPr lang="en-US" sz="2000" b="1" dirty="0" smtClean="0">
                <a:solidFill>
                  <a:srgbClr val="002060"/>
                </a:solidFill>
              </a:rPr>
              <a:t>Jewish Historical Account</a:t>
            </a:r>
          </a:p>
          <a:p>
            <a:pPr marL="342900" indent="-342900">
              <a:buAutoNum type="arabicParenR"/>
            </a:pPr>
            <a:r>
              <a:rPr lang="en-US" sz="2000" b="1" dirty="0" smtClean="0">
                <a:solidFill>
                  <a:srgbClr val="002060"/>
                </a:solidFill>
              </a:rPr>
              <a:t>King Josiah’s Passover</a:t>
            </a:r>
            <a:endParaRPr lang="en-CA" sz="2000" b="1" dirty="0">
              <a:solidFill>
                <a:srgbClr val="002060"/>
              </a:solidFill>
            </a:endParaRPr>
          </a:p>
        </p:txBody>
      </p:sp>
    </p:spTree>
    <p:extLst>
      <p:ext uri="{BB962C8B-B14F-4D97-AF65-F5344CB8AC3E}">
        <p14:creationId xmlns:p14="http://schemas.microsoft.com/office/powerpoint/2010/main" val="4045031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arn(inVertic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arn(inVertic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7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52402" y="228600"/>
            <a:ext cx="8839199" cy="39703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Let’s read Exodus 12:1-10 </a:t>
            </a:r>
            <a:r>
              <a:rPr lang="en-US" sz="2800" b="1" dirty="0">
                <a:solidFill>
                  <a:srgbClr val="FFFF00"/>
                </a:solidFill>
              </a:rPr>
              <a:t>(Context:  </a:t>
            </a:r>
            <a:r>
              <a:rPr lang="en-US" sz="2800" b="1" dirty="0" smtClean="0">
                <a:solidFill>
                  <a:srgbClr val="FFFF00"/>
                </a:solidFill>
              </a:rPr>
              <a:t>1</a:t>
            </a:r>
            <a:r>
              <a:rPr lang="en-US" sz="2800" b="1" baseline="30000" dirty="0" smtClean="0">
                <a:solidFill>
                  <a:srgbClr val="FFFF00"/>
                </a:solidFill>
              </a:rPr>
              <a:t>st</a:t>
            </a:r>
            <a:r>
              <a:rPr lang="en-US" sz="2800" b="1" dirty="0" smtClean="0">
                <a:solidFill>
                  <a:srgbClr val="FFFF00"/>
                </a:solidFill>
              </a:rPr>
              <a:t> </a:t>
            </a:r>
            <a:r>
              <a:rPr lang="en-US" sz="2400" b="1" dirty="0" smtClean="0">
                <a:solidFill>
                  <a:srgbClr val="FFFF00"/>
                </a:solidFill>
              </a:rPr>
              <a:t>Month</a:t>
            </a:r>
            <a:r>
              <a:rPr lang="en-US" sz="2800" b="1" dirty="0" smtClean="0">
                <a:solidFill>
                  <a:srgbClr val="FFFF00"/>
                </a:solidFill>
              </a:rPr>
              <a:t> &amp; 10</a:t>
            </a:r>
            <a:r>
              <a:rPr lang="en-US" sz="2800" b="1" baseline="30000" dirty="0" smtClean="0">
                <a:solidFill>
                  <a:srgbClr val="FFFF00"/>
                </a:solidFill>
              </a:rPr>
              <a:t>th</a:t>
            </a:r>
            <a:r>
              <a:rPr lang="en-US" sz="2800" b="1" dirty="0" smtClean="0">
                <a:solidFill>
                  <a:srgbClr val="FFFF00"/>
                </a:solidFill>
              </a:rPr>
              <a:t> </a:t>
            </a:r>
            <a:r>
              <a:rPr lang="en-US" sz="2400" b="1" dirty="0" smtClean="0">
                <a:solidFill>
                  <a:srgbClr val="FFFF00"/>
                </a:solidFill>
              </a:rPr>
              <a:t>Cycle</a:t>
            </a:r>
            <a:r>
              <a:rPr lang="en-US" sz="2800" b="1" dirty="0" smtClean="0">
                <a:solidFill>
                  <a:srgbClr val="FFFF00"/>
                </a:solidFill>
              </a:rPr>
              <a:t>)</a:t>
            </a:r>
            <a:endParaRPr lang="en-US" sz="2800" b="1" dirty="0" smtClean="0">
              <a:solidFill>
                <a:schemeClr val="accent6">
                  <a:lumMod val="40000"/>
                  <a:lumOff val="60000"/>
                </a:schemeClr>
              </a:solidFill>
            </a:endParaRPr>
          </a:p>
          <a:p>
            <a:pPr marL="514350" indent="-514350">
              <a:buAutoNum type="arabicPeriod"/>
            </a:pPr>
            <a:r>
              <a:rPr lang="en-US" sz="2800" b="1" dirty="0" smtClean="0">
                <a:solidFill>
                  <a:schemeClr val="accent6">
                    <a:lumMod val="40000"/>
                    <a:lumOff val="60000"/>
                  </a:schemeClr>
                </a:solidFill>
              </a:rPr>
              <a:t>And</a:t>
            </a:r>
            <a:r>
              <a:rPr lang="en-US" sz="2800" b="1" i="1" dirty="0" smtClean="0">
                <a:solidFill>
                  <a:schemeClr val="accent6">
                    <a:lumMod val="40000"/>
                    <a:lumOff val="60000"/>
                  </a:schemeClr>
                </a:solidFill>
              </a:rPr>
              <a:t> </a:t>
            </a:r>
            <a:r>
              <a:rPr lang="en-US" sz="2800" b="1" dirty="0" smtClean="0">
                <a:solidFill>
                  <a:schemeClr val="accent6">
                    <a:lumMod val="40000"/>
                    <a:lumOff val="60000"/>
                  </a:schemeClr>
                </a:solidFill>
              </a:rPr>
              <a:t>Yahuah </a:t>
            </a:r>
            <a:r>
              <a:rPr lang="en-US" sz="2800" b="1" dirty="0" err="1" smtClean="0">
                <a:solidFill>
                  <a:schemeClr val="accent6">
                    <a:lumMod val="40000"/>
                    <a:lumOff val="60000"/>
                  </a:schemeClr>
                </a:solidFill>
              </a:rPr>
              <a:t>spake</a:t>
            </a:r>
            <a:r>
              <a:rPr lang="en-US" sz="2800" b="1" dirty="0" smtClean="0">
                <a:solidFill>
                  <a:schemeClr val="accent6">
                    <a:lumMod val="40000"/>
                    <a:lumOff val="60000"/>
                  </a:schemeClr>
                </a:solidFill>
              </a:rPr>
              <a:t> unto Moses and Aaron in the land of Egypt, saying,</a:t>
            </a:r>
          </a:p>
          <a:p>
            <a:pPr marL="514350" indent="-514350">
              <a:buAutoNum type="arabicPeriod"/>
            </a:pPr>
            <a:r>
              <a:rPr lang="en-US" sz="2800" b="1" dirty="0" smtClean="0">
                <a:solidFill>
                  <a:srgbClr val="FFFF00"/>
                </a:solidFill>
              </a:rPr>
              <a:t>This month</a:t>
            </a:r>
            <a:r>
              <a:rPr lang="en-US" sz="2800" b="1" dirty="0" smtClean="0">
                <a:solidFill>
                  <a:schemeClr val="accent6">
                    <a:lumMod val="40000"/>
                    <a:lumOff val="60000"/>
                  </a:schemeClr>
                </a:solidFill>
              </a:rPr>
              <a:t> shall be unto you the </a:t>
            </a:r>
            <a:r>
              <a:rPr lang="en-US" sz="2800" b="1" dirty="0" smtClean="0">
                <a:solidFill>
                  <a:srgbClr val="FFFF00"/>
                </a:solidFill>
              </a:rPr>
              <a:t>beginning of months: </a:t>
            </a:r>
            <a:r>
              <a:rPr lang="en-US" sz="2800" b="1" dirty="0" smtClean="0">
                <a:solidFill>
                  <a:schemeClr val="accent6">
                    <a:lumMod val="40000"/>
                    <a:lumOff val="60000"/>
                  </a:schemeClr>
                </a:solidFill>
              </a:rPr>
              <a:t>it shall be the </a:t>
            </a:r>
            <a:r>
              <a:rPr lang="en-US" sz="2800" b="1" u="sng" dirty="0" smtClean="0">
                <a:solidFill>
                  <a:srgbClr val="FFFF00"/>
                </a:solidFill>
              </a:rPr>
              <a:t>first</a:t>
            </a:r>
            <a:r>
              <a:rPr lang="en-US" sz="2800" b="1" dirty="0" smtClean="0">
                <a:solidFill>
                  <a:srgbClr val="FFFF00"/>
                </a:solidFill>
              </a:rPr>
              <a:t> </a:t>
            </a:r>
            <a:r>
              <a:rPr lang="en-US" sz="2800" b="1" u="sng" dirty="0" smtClean="0">
                <a:solidFill>
                  <a:srgbClr val="FFFF00"/>
                </a:solidFill>
              </a:rPr>
              <a:t>month</a:t>
            </a:r>
            <a:r>
              <a:rPr lang="en-US" sz="2800" b="1" dirty="0" smtClean="0">
                <a:solidFill>
                  <a:srgbClr val="FFFF00"/>
                </a:solidFill>
              </a:rPr>
              <a:t> of the year</a:t>
            </a:r>
            <a:r>
              <a:rPr lang="en-US" sz="2800" b="1" dirty="0" smtClean="0">
                <a:solidFill>
                  <a:schemeClr val="accent6">
                    <a:lumMod val="40000"/>
                    <a:lumOff val="60000"/>
                  </a:schemeClr>
                </a:solidFill>
              </a:rPr>
              <a:t> to you. </a:t>
            </a:r>
          </a:p>
          <a:p>
            <a:pPr marL="514350" indent="-514350">
              <a:buAutoNum type="arabicPeriod"/>
            </a:pPr>
            <a:r>
              <a:rPr lang="en-US" sz="2800" b="1" dirty="0" smtClean="0">
                <a:solidFill>
                  <a:schemeClr val="accent6">
                    <a:lumMod val="40000"/>
                    <a:lumOff val="60000"/>
                  </a:schemeClr>
                </a:solidFill>
              </a:rPr>
              <a:t>Speak ye unto all the congregation of Israel, saying, </a:t>
            </a:r>
            <a:br>
              <a:rPr lang="en-US" sz="2800" b="1" dirty="0" smtClean="0">
                <a:solidFill>
                  <a:schemeClr val="accent6">
                    <a:lumMod val="40000"/>
                    <a:lumOff val="60000"/>
                  </a:schemeClr>
                </a:solidFill>
              </a:rPr>
            </a:br>
            <a:r>
              <a:rPr lang="en-US" sz="2800" b="1" dirty="0" smtClean="0">
                <a:solidFill>
                  <a:schemeClr val="accent6">
                    <a:lumMod val="40000"/>
                    <a:lumOff val="60000"/>
                  </a:schemeClr>
                </a:solidFill>
              </a:rPr>
              <a:t>In the </a:t>
            </a:r>
            <a:r>
              <a:rPr lang="en-US" sz="2800" b="1" u="sng" dirty="0" smtClean="0">
                <a:solidFill>
                  <a:srgbClr val="A3E7FF"/>
                </a:solidFill>
              </a:rPr>
              <a:t>tenth</a:t>
            </a:r>
            <a:r>
              <a:rPr lang="en-US" sz="2800" b="1" dirty="0" smtClean="0">
                <a:solidFill>
                  <a:srgbClr val="A3E7FF"/>
                </a:solidFill>
              </a:rPr>
              <a:t> </a:t>
            </a:r>
            <a:r>
              <a:rPr lang="en-US" sz="2800" b="1" u="sng" dirty="0" smtClean="0">
                <a:solidFill>
                  <a:srgbClr val="A3E7FF"/>
                </a:solidFill>
              </a:rPr>
              <a:t>day</a:t>
            </a:r>
            <a:r>
              <a:rPr lang="en-US" sz="2800" b="1" dirty="0" smtClean="0">
                <a:solidFill>
                  <a:srgbClr val="A3E7FF"/>
                </a:solidFill>
              </a:rPr>
              <a:t> of this month</a:t>
            </a:r>
            <a:r>
              <a:rPr lang="en-US" sz="2800" b="1" dirty="0" smtClean="0">
                <a:solidFill>
                  <a:schemeClr val="accent6">
                    <a:lumMod val="40000"/>
                    <a:lumOff val="60000"/>
                  </a:schemeClr>
                </a:solidFill>
              </a:rPr>
              <a:t> they shall take to them every man a lamb, according to the house of their fathers, a lamb for an house: </a:t>
            </a:r>
            <a:endParaRPr lang="en-US" sz="2800" i="1" dirty="0">
              <a:solidFill>
                <a:schemeClr val="accent6">
                  <a:lumMod val="40000"/>
                  <a:lumOff val="60000"/>
                </a:schemeClr>
              </a:solidFill>
            </a:endParaRPr>
          </a:p>
        </p:txBody>
      </p:sp>
      <p:sp>
        <p:nvSpPr>
          <p:cNvPr id="2" name="Slide Number Placeholder 1"/>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solidFill>
                  <a:schemeClr val="bg1"/>
                </a:solidFill>
              </a:rPr>
              <a:t>17</a:t>
            </a:fld>
            <a:endParaRPr lang="en-CA" dirty="0">
              <a:solidFill>
                <a:schemeClr val="bg1"/>
              </a:solidFill>
            </a:endParaRPr>
          </a:p>
        </p:txBody>
      </p:sp>
    </p:spTree>
    <p:extLst>
      <p:ext uri="{BB962C8B-B14F-4D97-AF65-F5344CB8AC3E}">
        <p14:creationId xmlns:p14="http://schemas.microsoft.com/office/powerpoint/2010/main" val="36473213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7200" y="228600"/>
            <a:ext cx="8382000" cy="39703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Exodus 12:4-5  </a:t>
            </a:r>
            <a:r>
              <a:rPr lang="en-US" sz="2800" b="1" dirty="0" smtClean="0">
                <a:solidFill>
                  <a:srgbClr val="FFFF00"/>
                </a:solidFill>
              </a:rPr>
              <a:t>(</a:t>
            </a:r>
            <a:r>
              <a:rPr lang="en-US" sz="2800" b="1" dirty="0">
                <a:solidFill>
                  <a:srgbClr val="FFFF00"/>
                </a:solidFill>
              </a:rPr>
              <a:t>Context:  1</a:t>
            </a:r>
            <a:r>
              <a:rPr lang="en-US" sz="2800" b="1" baseline="30000" dirty="0">
                <a:solidFill>
                  <a:srgbClr val="FFFF00"/>
                </a:solidFill>
              </a:rPr>
              <a:t>st</a:t>
            </a:r>
            <a:r>
              <a:rPr lang="en-US" sz="2800" b="1" dirty="0">
                <a:solidFill>
                  <a:srgbClr val="FFFF00"/>
                </a:solidFill>
              </a:rPr>
              <a:t> </a:t>
            </a:r>
            <a:r>
              <a:rPr lang="en-US" sz="2400" b="1" dirty="0">
                <a:solidFill>
                  <a:srgbClr val="FFFF00"/>
                </a:solidFill>
              </a:rPr>
              <a:t>Month</a:t>
            </a:r>
            <a:r>
              <a:rPr lang="en-US" sz="2800" b="1" dirty="0">
                <a:solidFill>
                  <a:srgbClr val="FFFF00"/>
                </a:solidFill>
              </a:rPr>
              <a:t> &amp; 10</a:t>
            </a:r>
            <a:r>
              <a:rPr lang="en-US" sz="2800" b="1" baseline="30000" dirty="0">
                <a:solidFill>
                  <a:srgbClr val="FFFF00"/>
                </a:solidFill>
              </a:rPr>
              <a:t>th</a:t>
            </a:r>
            <a:r>
              <a:rPr lang="en-US" sz="2800" b="1" dirty="0">
                <a:solidFill>
                  <a:srgbClr val="FFFF00"/>
                </a:solidFill>
              </a:rPr>
              <a:t> </a:t>
            </a:r>
            <a:r>
              <a:rPr lang="en-US" sz="2400" b="1" dirty="0" smtClean="0">
                <a:solidFill>
                  <a:srgbClr val="FFFF00"/>
                </a:solidFill>
              </a:rPr>
              <a:t>Cycle</a:t>
            </a:r>
            <a:r>
              <a:rPr lang="en-US" sz="2800" b="1" dirty="0" smtClean="0">
                <a:solidFill>
                  <a:srgbClr val="FFFF00"/>
                </a:solidFill>
              </a:rPr>
              <a:t>)</a:t>
            </a:r>
            <a:endParaRPr lang="en-US" sz="2800" b="1" dirty="0" smtClean="0">
              <a:solidFill>
                <a:schemeClr val="accent6">
                  <a:lumMod val="40000"/>
                  <a:lumOff val="60000"/>
                </a:schemeClr>
              </a:solidFill>
            </a:endParaRPr>
          </a:p>
          <a:p>
            <a:pPr marL="514350" indent="-514350">
              <a:buAutoNum type="arabicPeriod" startAt="4"/>
            </a:pPr>
            <a:r>
              <a:rPr lang="en-US" sz="2800" b="1" dirty="0" smtClean="0">
                <a:solidFill>
                  <a:schemeClr val="accent6">
                    <a:lumMod val="40000"/>
                    <a:lumOff val="60000"/>
                  </a:schemeClr>
                </a:solidFill>
              </a:rPr>
              <a:t>And </a:t>
            </a:r>
            <a:r>
              <a:rPr lang="en-US" sz="2800" b="1" dirty="0">
                <a:solidFill>
                  <a:schemeClr val="accent6">
                    <a:lumMod val="40000"/>
                    <a:lumOff val="60000"/>
                  </a:schemeClr>
                </a:solidFill>
              </a:rPr>
              <a:t>if the household be too little for the lamb, </a:t>
            </a:r>
            <a:r>
              <a:rPr lang="en-US" sz="2800" b="1" dirty="0" smtClean="0">
                <a:solidFill>
                  <a:schemeClr val="accent6">
                    <a:lumMod val="40000"/>
                    <a:lumOff val="60000"/>
                  </a:schemeClr>
                </a:solidFill>
              </a:rPr>
              <a:t/>
            </a:r>
            <a:br>
              <a:rPr lang="en-US" sz="2800" b="1" dirty="0" smtClean="0">
                <a:solidFill>
                  <a:schemeClr val="accent6">
                    <a:lumMod val="40000"/>
                    <a:lumOff val="60000"/>
                  </a:schemeClr>
                </a:solidFill>
              </a:rPr>
            </a:br>
            <a:r>
              <a:rPr lang="en-US" sz="2800" b="1" dirty="0" smtClean="0">
                <a:solidFill>
                  <a:schemeClr val="accent6">
                    <a:lumMod val="40000"/>
                    <a:lumOff val="60000"/>
                  </a:schemeClr>
                </a:solidFill>
              </a:rPr>
              <a:t>let </a:t>
            </a:r>
            <a:r>
              <a:rPr lang="en-US" sz="2800" b="1" dirty="0">
                <a:solidFill>
                  <a:schemeClr val="accent6">
                    <a:lumMod val="40000"/>
                    <a:lumOff val="60000"/>
                  </a:schemeClr>
                </a:solidFill>
              </a:rPr>
              <a:t>him and his </a:t>
            </a:r>
            <a:r>
              <a:rPr lang="en-US" sz="2800" b="1" dirty="0" smtClean="0">
                <a:solidFill>
                  <a:schemeClr val="accent6">
                    <a:lumMod val="40000"/>
                    <a:lumOff val="60000"/>
                  </a:schemeClr>
                </a:solidFill>
              </a:rPr>
              <a:t>neighbor </a:t>
            </a:r>
            <a:r>
              <a:rPr lang="en-US" sz="2800" b="1" dirty="0">
                <a:solidFill>
                  <a:schemeClr val="accent6">
                    <a:lumMod val="40000"/>
                    <a:lumOff val="60000"/>
                  </a:schemeClr>
                </a:solidFill>
              </a:rPr>
              <a:t>next unto his house take </a:t>
            </a:r>
            <a:r>
              <a:rPr lang="en-US" sz="2800" b="1" dirty="0" smtClean="0">
                <a:solidFill>
                  <a:schemeClr val="accent6">
                    <a:lumMod val="40000"/>
                    <a:lumOff val="60000"/>
                  </a:schemeClr>
                </a:solidFill>
              </a:rPr>
              <a:t/>
            </a:r>
            <a:br>
              <a:rPr lang="en-US" sz="2800" b="1" dirty="0" smtClean="0">
                <a:solidFill>
                  <a:schemeClr val="accent6">
                    <a:lumMod val="40000"/>
                    <a:lumOff val="60000"/>
                  </a:schemeClr>
                </a:solidFill>
              </a:rPr>
            </a:br>
            <a:r>
              <a:rPr lang="en-US" sz="2800" b="1" dirty="0" smtClean="0">
                <a:solidFill>
                  <a:schemeClr val="accent6">
                    <a:lumMod val="40000"/>
                    <a:lumOff val="60000"/>
                  </a:schemeClr>
                </a:solidFill>
              </a:rPr>
              <a:t>it </a:t>
            </a:r>
            <a:r>
              <a:rPr lang="en-US" sz="2800" b="1" dirty="0">
                <a:solidFill>
                  <a:schemeClr val="accent6">
                    <a:lumMod val="40000"/>
                    <a:lumOff val="60000"/>
                  </a:schemeClr>
                </a:solidFill>
              </a:rPr>
              <a:t>according to the number of the souls; every man according to his eating shall make your count for the lamb</a:t>
            </a:r>
            <a:r>
              <a:rPr lang="en-US" sz="2800" b="1" dirty="0" smtClean="0">
                <a:solidFill>
                  <a:schemeClr val="accent6">
                    <a:lumMod val="40000"/>
                    <a:lumOff val="60000"/>
                  </a:schemeClr>
                </a:solidFill>
              </a:rPr>
              <a:t>.</a:t>
            </a:r>
          </a:p>
          <a:p>
            <a:pPr marL="514350" indent="-514350">
              <a:buAutoNum type="arabicPeriod" startAt="4"/>
            </a:pPr>
            <a:r>
              <a:rPr lang="en-US" sz="2800" b="1" dirty="0" smtClean="0">
                <a:solidFill>
                  <a:schemeClr val="accent6">
                    <a:lumMod val="40000"/>
                    <a:lumOff val="60000"/>
                  </a:schemeClr>
                </a:solidFill>
              </a:rPr>
              <a:t>Your </a:t>
            </a:r>
            <a:r>
              <a:rPr lang="en-US" sz="2800" b="1" dirty="0">
                <a:solidFill>
                  <a:schemeClr val="accent6">
                    <a:lumMod val="40000"/>
                    <a:lumOff val="60000"/>
                  </a:schemeClr>
                </a:solidFill>
              </a:rPr>
              <a:t>lamb shall be without blemish, </a:t>
            </a:r>
            <a:r>
              <a:rPr lang="en-US" sz="2800" b="1" u="sng" dirty="0">
                <a:solidFill>
                  <a:schemeClr val="accent6">
                    <a:lumMod val="40000"/>
                    <a:lumOff val="60000"/>
                  </a:schemeClr>
                </a:solidFill>
              </a:rPr>
              <a:t>a male of the first year</a:t>
            </a:r>
            <a:r>
              <a:rPr lang="en-US" sz="2800" b="1" dirty="0">
                <a:solidFill>
                  <a:schemeClr val="accent6">
                    <a:lumMod val="40000"/>
                    <a:lumOff val="60000"/>
                  </a:schemeClr>
                </a:solidFill>
              </a:rPr>
              <a:t>: </a:t>
            </a:r>
            <a:r>
              <a:rPr lang="en-US" sz="2800" b="1" dirty="0" smtClean="0">
                <a:solidFill>
                  <a:schemeClr val="accent6">
                    <a:lumMod val="40000"/>
                    <a:lumOff val="60000"/>
                  </a:schemeClr>
                </a:solidFill>
              </a:rPr>
              <a:t> ye </a:t>
            </a:r>
            <a:r>
              <a:rPr lang="en-US" sz="2800" b="1" dirty="0">
                <a:solidFill>
                  <a:schemeClr val="accent6">
                    <a:lumMod val="40000"/>
                    <a:lumOff val="60000"/>
                  </a:schemeClr>
                </a:solidFill>
              </a:rPr>
              <a:t>shall take it out from the sheep, or from the </a:t>
            </a:r>
            <a:r>
              <a:rPr lang="en-US" sz="2800" b="1" dirty="0" smtClean="0">
                <a:solidFill>
                  <a:schemeClr val="accent6">
                    <a:lumMod val="40000"/>
                    <a:lumOff val="60000"/>
                  </a:schemeClr>
                </a:solidFill>
              </a:rPr>
              <a:t>goats.</a:t>
            </a:r>
            <a:endParaRPr lang="en-US" sz="2800" i="1" dirty="0">
              <a:solidFill>
                <a:schemeClr val="accent6">
                  <a:lumMod val="40000"/>
                  <a:lumOff val="60000"/>
                </a:schemeClr>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18</a:t>
            </a:fld>
            <a:endParaRPr lang="en-CA" dirty="0">
              <a:solidFill>
                <a:schemeClr val="bg1"/>
              </a:solidFill>
            </a:endParaRPr>
          </a:p>
        </p:txBody>
      </p:sp>
    </p:spTree>
    <p:extLst>
      <p:ext uri="{BB962C8B-B14F-4D97-AF65-F5344CB8AC3E}">
        <p14:creationId xmlns:p14="http://schemas.microsoft.com/office/powerpoint/2010/main" val="1798338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2" y="304801"/>
            <a:ext cx="8381999" cy="383181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Exodus 12:6-7  </a:t>
            </a:r>
            <a:r>
              <a:rPr lang="en-US" sz="2800" b="1" dirty="0" smtClean="0">
                <a:solidFill>
                  <a:srgbClr val="FFFF00"/>
                </a:solidFill>
              </a:rPr>
              <a:t>(Context:  </a:t>
            </a:r>
            <a:r>
              <a:rPr lang="en-US" sz="2800" b="1" dirty="0">
                <a:solidFill>
                  <a:srgbClr val="FFFF00"/>
                </a:solidFill>
              </a:rPr>
              <a:t>1</a:t>
            </a:r>
            <a:r>
              <a:rPr lang="en-US" sz="2800" b="1" baseline="30000" dirty="0">
                <a:solidFill>
                  <a:srgbClr val="FFFF00"/>
                </a:solidFill>
              </a:rPr>
              <a:t>st</a:t>
            </a:r>
            <a:r>
              <a:rPr lang="en-US" sz="2800" b="1" dirty="0">
                <a:solidFill>
                  <a:srgbClr val="FFFF00"/>
                </a:solidFill>
              </a:rPr>
              <a:t> </a:t>
            </a:r>
            <a:r>
              <a:rPr lang="en-US" sz="2400" b="1" dirty="0">
                <a:solidFill>
                  <a:srgbClr val="FFFF00"/>
                </a:solidFill>
              </a:rPr>
              <a:t>Month</a:t>
            </a:r>
            <a:r>
              <a:rPr lang="en-US" sz="2800" b="1" dirty="0">
                <a:solidFill>
                  <a:srgbClr val="FFFF00"/>
                </a:solidFill>
              </a:rPr>
              <a:t> &amp;</a:t>
            </a:r>
            <a:r>
              <a:rPr lang="en-US" sz="2800" b="1" dirty="0" smtClean="0">
                <a:solidFill>
                  <a:srgbClr val="FFFF00"/>
                </a:solidFill>
              </a:rPr>
              <a:t> 14</a:t>
            </a:r>
            <a:r>
              <a:rPr lang="en-US" sz="2800" b="1" baseline="30000" dirty="0" smtClean="0">
                <a:solidFill>
                  <a:srgbClr val="FFFF00"/>
                </a:solidFill>
              </a:rPr>
              <a:t>th</a:t>
            </a:r>
            <a:r>
              <a:rPr lang="en-US" sz="2800" b="1" dirty="0" smtClean="0">
                <a:solidFill>
                  <a:srgbClr val="FFFF00"/>
                </a:solidFill>
              </a:rPr>
              <a:t> </a:t>
            </a:r>
            <a:r>
              <a:rPr lang="en-US" sz="2400" b="1" dirty="0" smtClean="0">
                <a:solidFill>
                  <a:srgbClr val="FFFF00"/>
                </a:solidFill>
              </a:rPr>
              <a:t>Cycle</a:t>
            </a:r>
            <a:r>
              <a:rPr lang="en-US" sz="2800" b="1" dirty="0" smtClean="0">
                <a:solidFill>
                  <a:srgbClr val="FFFF00"/>
                </a:solidFill>
              </a:rPr>
              <a:t>)</a:t>
            </a:r>
            <a:endParaRPr lang="en-US" sz="1000" b="1" dirty="0" smtClean="0">
              <a:solidFill>
                <a:schemeClr val="accent6">
                  <a:lumMod val="40000"/>
                  <a:lumOff val="60000"/>
                </a:schemeClr>
              </a:solidFill>
            </a:endParaRPr>
          </a:p>
          <a:p>
            <a:pPr algn="ctr"/>
            <a:endParaRPr lang="en-US" sz="900" b="1" dirty="0" smtClean="0">
              <a:solidFill>
                <a:schemeClr val="accent6">
                  <a:lumMod val="40000"/>
                  <a:lumOff val="60000"/>
                </a:schemeClr>
              </a:solidFill>
            </a:endParaRPr>
          </a:p>
          <a:p>
            <a:pPr marL="514350" indent="-514350">
              <a:buAutoNum type="arabicPeriod" startAt="6"/>
            </a:pPr>
            <a:r>
              <a:rPr lang="en-US" sz="2800" b="1" dirty="0" smtClean="0">
                <a:solidFill>
                  <a:schemeClr val="accent6">
                    <a:lumMod val="40000"/>
                    <a:lumOff val="60000"/>
                  </a:schemeClr>
                </a:solidFill>
              </a:rPr>
              <a:t>And </a:t>
            </a:r>
            <a:r>
              <a:rPr lang="en-US" sz="2800" b="1" u="sng" dirty="0" smtClean="0">
                <a:solidFill>
                  <a:schemeClr val="accent6">
                    <a:lumMod val="40000"/>
                    <a:lumOff val="60000"/>
                  </a:schemeClr>
                </a:solidFill>
              </a:rPr>
              <a:t>ye shall keep it</a:t>
            </a:r>
            <a:r>
              <a:rPr lang="en-US" sz="2800" dirty="0" smtClean="0">
                <a:solidFill>
                  <a:schemeClr val="accent6">
                    <a:lumMod val="40000"/>
                    <a:lumOff val="60000"/>
                  </a:schemeClr>
                </a:solidFill>
              </a:rPr>
              <a:t> </a:t>
            </a:r>
            <a:r>
              <a:rPr lang="en-US" sz="2000" dirty="0" smtClean="0">
                <a:solidFill>
                  <a:srgbClr val="A3E7FF"/>
                </a:solidFill>
              </a:rPr>
              <a:t>[Passover lamb] </a:t>
            </a:r>
            <a:r>
              <a:rPr lang="en-US" sz="2800" b="1" u="sng" dirty="0" smtClean="0">
                <a:solidFill>
                  <a:schemeClr val="accent6">
                    <a:lumMod val="40000"/>
                    <a:lumOff val="60000"/>
                  </a:schemeClr>
                </a:solidFill>
              </a:rPr>
              <a:t>up until the </a:t>
            </a:r>
            <a:r>
              <a:rPr lang="en-US" sz="2800" b="1" u="sng" dirty="0" smtClean="0">
                <a:solidFill>
                  <a:srgbClr val="FFFF00"/>
                </a:solidFill>
              </a:rPr>
              <a:t>fourteenth day</a:t>
            </a:r>
            <a:r>
              <a:rPr lang="en-US" sz="2800" b="1" u="sng" dirty="0" smtClean="0">
                <a:solidFill>
                  <a:schemeClr val="accent6">
                    <a:lumMod val="40000"/>
                    <a:lumOff val="60000"/>
                  </a:schemeClr>
                </a:solidFill>
              </a:rPr>
              <a:t> of the same month</a:t>
            </a:r>
            <a:r>
              <a:rPr lang="en-US" sz="2800" b="1" dirty="0" smtClean="0">
                <a:solidFill>
                  <a:schemeClr val="accent6">
                    <a:lumMod val="40000"/>
                    <a:lumOff val="60000"/>
                  </a:schemeClr>
                </a:solidFill>
              </a:rPr>
              <a:t>: </a:t>
            </a:r>
            <a:r>
              <a:rPr lang="en-US" sz="2800" b="1" u="sng" dirty="0" smtClean="0">
                <a:solidFill>
                  <a:schemeClr val="accent6">
                    <a:lumMod val="40000"/>
                    <a:lumOff val="60000"/>
                  </a:schemeClr>
                </a:solidFill>
              </a:rPr>
              <a:t>and</a:t>
            </a:r>
            <a:r>
              <a:rPr lang="en-US" sz="2800" b="1" dirty="0" smtClean="0">
                <a:solidFill>
                  <a:schemeClr val="accent6">
                    <a:lumMod val="40000"/>
                    <a:lumOff val="60000"/>
                  </a:schemeClr>
                </a:solidFill>
              </a:rPr>
              <a:t> the whole assembly of the congregation of Israel </a:t>
            </a:r>
            <a:r>
              <a:rPr lang="en-US" sz="2800" b="1" u="sng" dirty="0" smtClean="0">
                <a:solidFill>
                  <a:schemeClr val="accent6">
                    <a:lumMod val="40000"/>
                    <a:lumOff val="60000"/>
                  </a:schemeClr>
                </a:solidFill>
              </a:rPr>
              <a:t>shall kill it </a:t>
            </a:r>
            <a:br>
              <a:rPr lang="en-US" sz="2800" b="1" u="sng" dirty="0" smtClean="0">
                <a:solidFill>
                  <a:schemeClr val="accent6">
                    <a:lumMod val="40000"/>
                    <a:lumOff val="60000"/>
                  </a:schemeClr>
                </a:solidFill>
              </a:rPr>
            </a:br>
            <a:r>
              <a:rPr lang="en-US" sz="2800" b="1" u="sng" dirty="0" smtClean="0">
                <a:solidFill>
                  <a:srgbClr val="CC3300"/>
                </a:solidFill>
              </a:rPr>
              <a:t>in the evening</a:t>
            </a:r>
            <a:r>
              <a:rPr lang="en-US" sz="2800" b="1" dirty="0" smtClean="0">
                <a:solidFill>
                  <a:srgbClr val="CC3300"/>
                </a:solidFill>
              </a:rPr>
              <a:t>.</a:t>
            </a:r>
            <a:r>
              <a:rPr lang="en-US" sz="2800" b="1" dirty="0" smtClean="0">
                <a:solidFill>
                  <a:srgbClr val="FFFF00"/>
                </a:solidFill>
              </a:rPr>
              <a:t> </a:t>
            </a:r>
            <a:r>
              <a:rPr lang="en-US" sz="2000" dirty="0" smtClean="0">
                <a:solidFill>
                  <a:srgbClr val="A3E7FF"/>
                </a:solidFill>
              </a:rPr>
              <a:t>[H6153] </a:t>
            </a:r>
            <a:r>
              <a:rPr lang="en-US" sz="2800" dirty="0" smtClean="0">
                <a:solidFill>
                  <a:srgbClr val="A3E7FF"/>
                </a:solidFill>
              </a:rPr>
              <a:t>…</a:t>
            </a:r>
            <a:r>
              <a:rPr lang="en-US" sz="2800" b="1" dirty="0" smtClean="0">
                <a:solidFill>
                  <a:schemeClr val="accent6">
                    <a:lumMod val="40000"/>
                    <a:lumOff val="60000"/>
                  </a:schemeClr>
                </a:solidFill>
              </a:rPr>
              <a:t/>
            </a:r>
            <a:br>
              <a:rPr lang="en-US" sz="2800" b="1" dirty="0" smtClean="0">
                <a:solidFill>
                  <a:schemeClr val="accent6">
                    <a:lumMod val="40000"/>
                    <a:lumOff val="60000"/>
                  </a:schemeClr>
                </a:solidFill>
              </a:rPr>
            </a:br>
            <a:endParaRPr lang="en-US" sz="1000" b="1" dirty="0" smtClean="0">
              <a:solidFill>
                <a:schemeClr val="accent6">
                  <a:lumMod val="40000"/>
                  <a:lumOff val="60000"/>
                </a:schemeClr>
              </a:solidFill>
            </a:endParaRPr>
          </a:p>
          <a:p>
            <a:pPr marL="514350" indent="-514350">
              <a:buAutoNum type="arabicPeriod" startAt="6"/>
            </a:pPr>
            <a:r>
              <a:rPr lang="en-US" sz="2800" b="1" dirty="0" smtClean="0">
                <a:solidFill>
                  <a:schemeClr val="accent6">
                    <a:lumMod val="40000"/>
                    <a:lumOff val="60000"/>
                  </a:schemeClr>
                </a:solidFill>
              </a:rPr>
              <a:t>And </a:t>
            </a:r>
            <a:r>
              <a:rPr lang="en-US" sz="2800" b="1" dirty="0">
                <a:solidFill>
                  <a:schemeClr val="accent6">
                    <a:lumMod val="40000"/>
                    <a:lumOff val="60000"/>
                  </a:schemeClr>
                </a:solidFill>
              </a:rPr>
              <a:t>they shall take of the blood, and strike it on the two side posts and on the upper door post of the </a:t>
            </a:r>
            <a:r>
              <a:rPr lang="en-US" sz="2800" b="1" dirty="0" smtClean="0">
                <a:solidFill>
                  <a:schemeClr val="accent6">
                    <a:lumMod val="40000"/>
                    <a:lumOff val="60000"/>
                  </a:schemeClr>
                </a:solidFill>
              </a:rPr>
              <a:t>houses </a:t>
            </a:r>
            <a:r>
              <a:rPr lang="en-US" sz="2000" dirty="0" smtClean="0">
                <a:solidFill>
                  <a:srgbClr val="FFFF00"/>
                </a:solidFill>
              </a:rPr>
              <a:t>[Context</a:t>
            </a:r>
            <a:r>
              <a:rPr lang="en-US" sz="2000" dirty="0">
                <a:solidFill>
                  <a:srgbClr val="FFFF00"/>
                </a:solidFill>
              </a:rPr>
              <a:t>:  14</a:t>
            </a:r>
            <a:r>
              <a:rPr lang="en-US" sz="2000" baseline="30000" dirty="0">
                <a:solidFill>
                  <a:srgbClr val="FFFF00"/>
                </a:solidFill>
              </a:rPr>
              <a:t>th</a:t>
            </a:r>
            <a:r>
              <a:rPr lang="en-US" sz="2000" dirty="0">
                <a:solidFill>
                  <a:srgbClr val="FFFF00"/>
                </a:solidFill>
              </a:rPr>
              <a:t> </a:t>
            </a:r>
            <a:r>
              <a:rPr lang="en-US" sz="2000" dirty="0" smtClean="0">
                <a:solidFill>
                  <a:srgbClr val="FFFF00"/>
                </a:solidFill>
              </a:rPr>
              <a:t>Day], </a:t>
            </a:r>
            <a:r>
              <a:rPr lang="en-US" sz="2800" b="1" dirty="0">
                <a:solidFill>
                  <a:schemeClr val="accent6">
                    <a:lumMod val="40000"/>
                    <a:lumOff val="60000"/>
                  </a:schemeClr>
                </a:solidFill>
              </a:rPr>
              <a:t>wherein they shall eat it</a:t>
            </a:r>
            <a:r>
              <a:rPr lang="en-US" sz="2800" b="1" dirty="0" smtClean="0">
                <a:solidFill>
                  <a:schemeClr val="accent6">
                    <a:lumMod val="40000"/>
                    <a:lumOff val="60000"/>
                  </a:schemeClr>
                </a:solidFill>
              </a:rPr>
              <a:t>. </a:t>
            </a:r>
            <a:endParaRPr lang="en-US" sz="2800" i="1" dirty="0">
              <a:solidFill>
                <a:schemeClr val="accent6">
                  <a:lumMod val="40000"/>
                  <a:lumOff val="60000"/>
                </a:schemeClr>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19</a:t>
            </a:fld>
            <a:endParaRPr lang="en-CA" dirty="0">
              <a:solidFill>
                <a:schemeClr val="bg1"/>
              </a:solidFill>
            </a:endParaRPr>
          </a:p>
        </p:txBody>
      </p:sp>
    </p:spTree>
    <p:extLst>
      <p:ext uri="{BB962C8B-B14F-4D97-AF65-F5344CB8AC3E}">
        <p14:creationId xmlns:p14="http://schemas.microsoft.com/office/powerpoint/2010/main" val="1270630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1026" name="Picture 2" descr="C:\Users\Rae\Desktop\Daisy CCC website\English SM YCC title slides  4-30-20\YCC-cover-slide-AMBER.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7842" y="764704"/>
            <a:ext cx="7776864" cy="583264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3928202" y="6063679"/>
            <a:ext cx="4448654" cy="461665"/>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0" dirty="0" smtClean="0">
                <a:ln w="1905"/>
                <a:solidFill>
                  <a:schemeClr val="bg2">
                    <a:lumMod val="90000"/>
                  </a:schemeClr>
                </a:solidFill>
                <a:effectLst>
                  <a:innerShdw blurRad="69850" dist="43180" dir="5400000">
                    <a:srgbClr val="000000">
                      <a:alpha val="65000"/>
                    </a:srgbClr>
                  </a:innerShdw>
                </a:effectLst>
                <a:latin typeface="Segoe Print" pitchFamily="2" charset="0"/>
              </a:rPr>
              <a:t>Visit: studythecalendar.com</a:t>
            </a:r>
            <a:endParaRPr lang="en-US" sz="3200" b="1" cap="none" spc="0" dirty="0">
              <a:ln w="1905"/>
              <a:solidFill>
                <a:schemeClr val="bg2">
                  <a:lumMod val="90000"/>
                </a:schemeClr>
              </a:solidFill>
              <a:effectLst>
                <a:innerShdw blurRad="69850" dist="43180" dir="5400000">
                  <a:srgbClr val="000000">
                    <a:alpha val="65000"/>
                  </a:srgbClr>
                </a:innerShdw>
              </a:effectLst>
              <a:latin typeface="Segoe Print" pitchFamily="2" charset="0"/>
            </a:endParaRPr>
          </a:p>
        </p:txBody>
      </p:sp>
      <p:sp>
        <p:nvSpPr>
          <p:cNvPr id="5" name="Rectangle 4"/>
          <p:cNvSpPr/>
          <p:nvPr/>
        </p:nvSpPr>
        <p:spPr>
          <a:xfrm>
            <a:off x="827584" y="184828"/>
            <a:ext cx="7460088" cy="646331"/>
          </a:xfrm>
          <a:prstGeom prst="rect">
            <a:avLst/>
          </a:prstGeom>
        </p:spPr>
        <p:txBody>
          <a:bodyPr wrap="square">
            <a:spAutoFit/>
            <a:scene3d>
              <a:camera prst="orthographicFront"/>
              <a:lightRig rig="threePt" dir="t"/>
            </a:scene3d>
            <a:sp3d extrusionH="57150">
              <a:bevelT w="38100" h="38100"/>
            </a:sp3d>
          </a:bodyPr>
          <a:lstStyle/>
          <a:p>
            <a:r>
              <a:rPr lang="en-US" sz="3600" b="1" dirty="0" smtClean="0">
                <a:solidFill>
                  <a:schemeClr val="accent6">
                    <a:lumMod val="60000"/>
                    <a:lumOff val="40000"/>
                  </a:schemeClr>
                </a:solidFill>
                <a:effectLst/>
                <a:latin typeface="Segoe Print" pitchFamily="2" charset="0"/>
              </a:rPr>
              <a:t>A T</a:t>
            </a:r>
            <a:r>
              <a:rPr lang="en-US" sz="2800" b="1" dirty="0" smtClean="0">
                <a:solidFill>
                  <a:schemeClr val="accent6">
                    <a:lumMod val="60000"/>
                    <a:lumOff val="40000"/>
                  </a:schemeClr>
                </a:solidFill>
                <a:effectLst/>
                <a:latin typeface="Segoe Print" pitchFamily="2" charset="0"/>
              </a:rPr>
              <a:t>EACHING</a:t>
            </a:r>
            <a:r>
              <a:rPr lang="en-US" sz="3600" b="1" dirty="0" smtClean="0">
                <a:solidFill>
                  <a:schemeClr val="accent6">
                    <a:lumMod val="60000"/>
                    <a:lumOff val="40000"/>
                  </a:schemeClr>
                </a:solidFill>
                <a:effectLst/>
                <a:latin typeface="Segoe Print" pitchFamily="2" charset="0"/>
              </a:rPr>
              <a:t> F</a:t>
            </a:r>
            <a:r>
              <a:rPr lang="en-US" sz="2800" b="1" dirty="0" smtClean="0">
                <a:solidFill>
                  <a:schemeClr val="accent6">
                    <a:lumMod val="60000"/>
                    <a:lumOff val="40000"/>
                  </a:schemeClr>
                </a:solidFill>
                <a:effectLst/>
                <a:latin typeface="Segoe Print" pitchFamily="2" charset="0"/>
              </a:rPr>
              <a:t>ROM</a:t>
            </a:r>
            <a:r>
              <a:rPr lang="en-US" sz="3600" b="1" dirty="0" smtClean="0">
                <a:solidFill>
                  <a:schemeClr val="accent6">
                    <a:lumMod val="60000"/>
                    <a:lumOff val="40000"/>
                  </a:schemeClr>
                </a:solidFill>
                <a:effectLst/>
                <a:latin typeface="Segoe Print" pitchFamily="2" charset="0"/>
              </a:rPr>
              <a:t> </a:t>
            </a:r>
            <a:r>
              <a:rPr lang="en-US" sz="3600" b="1" dirty="0" err="1" smtClean="0">
                <a:solidFill>
                  <a:schemeClr val="accent6">
                    <a:lumMod val="60000"/>
                    <a:lumOff val="40000"/>
                  </a:schemeClr>
                </a:solidFill>
                <a:effectLst/>
                <a:latin typeface="Segoe Print" pitchFamily="2" charset="0"/>
              </a:rPr>
              <a:t>Exo</a:t>
            </a:r>
            <a:r>
              <a:rPr lang="en-US" sz="3600" b="1" dirty="0" smtClean="0">
                <a:solidFill>
                  <a:schemeClr val="accent6">
                    <a:lumMod val="60000"/>
                    <a:lumOff val="40000"/>
                  </a:schemeClr>
                </a:solidFill>
                <a:effectLst/>
                <a:latin typeface="Segoe Print" pitchFamily="2" charset="0"/>
              </a:rPr>
              <a:t> 12 &amp;</a:t>
            </a:r>
            <a:endParaRPr lang="en-US" sz="2800" b="1" dirty="0">
              <a:solidFill>
                <a:schemeClr val="accent6">
                  <a:lumMod val="60000"/>
                  <a:lumOff val="40000"/>
                </a:schemeClr>
              </a:solidFill>
              <a:effectLst/>
              <a:latin typeface="Segoe Print" pitchFamily="2" charset="0"/>
            </a:endParaRPr>
          </a:p>
        </p:txBody>
      </p:sp>
    </p:spTree>
    <p:extLst>
      <p:ext uri="{BB962C8B-B14F-4D97-AF65-F5344CB8AC3E}">
        <p14:creationId xmlns:p14="http://schemas.microsoft.com/office/powerpoint/2010/main" val="12365727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188641"/>
            <a:ext cx="8153400"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i="1" dirty="0" smtClean="0">
                <a:ln w="50800"/>
                <a:solidFill>
                  <a:schemeClr val="bg1">
                    <a:shade val="50000"/>
                  </a:schemeClr>
                </a:solidFill>
              </a:rPr>
              <a:t>Strong’s </a:t>
            </a:r>
            <a:r>
              <a:rPr lang="en-US" sz="4000" b="1" dirty="0" smtClean="0">
                <a:ln w="50800"/>
                <a:solidFill>
                  <a:schemeClr val="bg1">
                    <a:shade val="50000"/>
                  </a:schemeClr>
                </a:solidFill>
              </a:rPr>
              <a:t>DEFINITION FOR EVENING:     </a:t>
            </a:r>
            <a:br>
              <a:rPr lang="en-US" sz="4000" b="1" dirty="0" smtClean="0">
                <a:ln w="50800"/>
                <a:solidFill>
                  <a:schemeClr val="bg1">
                    <a:shade val="50000"/>
                  </a:schemeClr>
                </a:solidFill>
              </a:rPr>
            </a:br>
            <a:r>
              <a:rPr lang="en-US" sz="4000" b="1" dirty="0" smtClean="0">
                <a:ln w="50800"/>
                <a:solidFill>
                  <a:schemeClr val="bg1">
                    <a:shade val="50000"/>
                  </a:schemeClr>
                </a:solidFill>
              </a:rPr>
              <a:t>&lt;`ereb&gt;  H6153   </a:t>
            </a:r>
            <a:endParaRPr lang="en-US" sz="4000" b="1" dirty="0">
              <a:ln w="50800"/>
              <a:solidFill>
                <a:schemeClr val="bg1">
                  <a:shade val="50000"/>
                </a:schemeClr>
              </a:solidFill>
            </a:endParaRPr>
          </a:p>
        </p:txBody>
      </p:sp>
      <p:sp>
        <p:nvSpPr>
          <p:cNvPr id="3" name="TextBox 2"/>
          <p:cNvSpPr txBox="1"/>
          <p:nvPr/>
        </p:nvSpPr>
        <p:spPr>
          <a:xfrm>
            <a:off x="533400" y="1600201"/>
            <a:ext cx="8153400" cy="5447645"/>
          </a:xfrm>
          <a:prstGeom prst="rect">
            <a:avLst/>
          </a:prstGeom>
          <a:noFill/>
        </p:spPr>
        <p:txBody>
          <a:bodyPr wrap="square" rtlCol="0">
            <a:spAutoFit/>
            <a:scene3d>
              <a:camera prst="orthographicFront"/>
              <a:lightRig rig="threePt" dir="t"/>
            </a:scene3d>
            <a:sp3d extrusionH="57150">
              <a:bevelT w="38100" h="38100"/>
            </a:sp3d>
          </a:bodyPr>
          <a:lstStyle/>
          <a:p>
            <a:r>
              <a:rPr lang="en-US" sz="4000" b="1" u="sng" dirty="0" smtClean="0">
                <a:solidFill>
                  <a:srgbClr val="CC3300"/>
                </a:solidFill>
              </a:rPr>
              <a:t>evening</a:t>
            </a:r>
            <a:r>
              <a:rPr lang="en-US" sz="4000" b="1" dirty="0" smtClean="0">
                <a:solidFill>
                  <a:schemeClr val="bg1"/>
                </a:solidFill>
              </a:rPr>
              <a:t>  </a:t>
            </a:r>
            <a:r>
              <a:rPr lang="en-US" sz="4000" b="1" dirty="0" smtClean="0">
                <a:solidFill>
                  <a:schemeClr val="accent2">
                    <a:lumMod val="75000"/>
                  </a:schemeClr>
                </a:solidFill>
              </a:rPr>
              <a:t>&lt;`ereb&gt; </a:t>
            </a:r>
            <a:r>
              <a:rPr lang="en-US" sz="2800" b="1" dirty="0" smtClean="0">
                <a:solidFill>
                  <a:schemeClr val="accent2">
                    <a:lumMod val="75000"/>
                  </a:schemeClr>
                </a:solidFill>
              </a:rPr>
              <a:t>(H6153) </a:t>
            </a:r>
            <a:r>
              <a:rPr lang="en-US" sz="2800" dirty="0" smtClean="0">
                <a:solidFill>
                  <a:schemeClr val="accent2">
                    <a:lumMod val="75000"/>
                  </a:schemeClr>
                </a:solidFill>
              </a:rPr>
              <a:t>[1]</a:t>
            </a:r>
            <a:r>
              <a:rPr lang="en-US" sz="2800" b="1" dirty="0" smtClean="0">
                <a:solidFill>
                  <a:schemeClr val="accent2">
                    <a:lumMod val="75000"/>
                  </a:schemeClr>
                </a:solidFill>
              </a:rPr>
              <a:t> </a:t>
            </a:r>
            <a:r>
              <a:rPr lang="en-US" sz="3600" i="1" dirty="0" smtClean="0">
                <a:solidFill>
                  <a:schemeClr val="tx1">
                    <a:lumMod val="65000"/>
                    <a:lumOff val="35000"/>
                  </a:schemeClr>
                </a:solidFill>
              </a:rPr>
              <a:t>dusk, </a:t>
            </a:r>
            <a:r>
              <a:rPr lang="en-US" sz="2800" dirty="0" smtClean="0">
                <a:solidFill>
                  <a:schemeClr val="accent2">
                    <a:lumMod val="75000"/>
                  </a:schemeClr>
                </a:solidFill>
              </a:rPr>
              <a:t>[2]</a:t>
            </a:r>
            <a:r>
              <a:rPr lang="en-US" sz="3600" i="1" dirty="0" smtClean="0">
                <a:solidFill>
                  <a:schemeClr val="tx1">
                    <a:lumMod val="65000"/>
                    <a:lumOff val="35000"/>
                  </a:schemeClr>
                </a:solidFill>
              </a:rPr>
              <a:t> day, </a:t>
            </a:r>
            <a:br>
              <a:rPr lang="en-US" sz="3600" i="1" dirty="0" smtClean="0">
                <a:solidFill>
                  <a:schemeClr val="tx1">
                    <a:lumMod val="65000"/>
                    <a:lumOff val="35000"/>
                  </a:schemeClr>
                </a:solidFill>
              </a:rPr>
            </a:br>
            <a:r>
              <a:rPr lang="en-US" sz="2800" dirty="0" smtClean="0">
                <a:solidFill>
                  <a:schemeClr val="accent2">
                    <a:lumMod val="75000"/>
                  </a:schemeClr>
                </a:solidFill>
              </a:rPr>
              <a:t>[3]</a:t>
            </a:r>
            <a:r>
              <a:rPr lang="en-US" sz="3600" i="1" dirty="0" smtClean="0">
                <a:solidFill>
                  <a:schemeClr val="tx1">
                    <a:lumMod val="65000"/>
                    <a:lumOff val="35000"/>
                  </a:schemeClr>
                </a:solidFill>
              </a:rPr>
              <a:t> even (-ing, tide), </a:t>
            </a:r>
            <a:r>
              <a:rPr lang="en-US" sz="2800" dirty="0" smtClean="0">
                <a:solidFill>
                  <a:schemeClr val="accent2">
                    <a:lumMod val="75000"/>
                  </a:schemeClr>
                </a:solidFill>
              </a:rPr>
              <a:t>[4]</a:t>
            </a:r>
            <a:r>
              <a:rPr lang="en-US" sz="3600" i="1" dirty="0" smtClean="0">
                <a:solidFill>
                  <a:schemeClr val="tx1">
                    <a:lumMod val="65000"/>
                    <a:lumOff val="35000"/>
                  </a:schemeClr>
                </a:solidFill>
              </a:rPr>
              <a:t> night.  </a:t>
            </a:r>
            <a:br>
              <a:rPr lang="en-US" sz="3600" i="1" dirty="0" smtClean="0">
                <a:solidFill>
                  <a:schemeClr val="tx1">
                    <a:lumMod val="65000"/>
                    <a:lumOff val="35000"/>
                  </a:schemeClr>
                </a:solidFill>
              </a:rPr>
            </a:br>
            <a:r>
              <a:rPr lang="en-US" sz="3200" b="1" dirty="0" smtClean="0">
                <a:solidFill>
                  <a:srgbClr val="CC3300"/>
                </a:solidFill>
              </a:rPr>
              <a:t>DUSK</a:t>
            </a:r>
            <a:r>
              <a:rPr lang="en-US" sz="3200" dirty="0" smtClean="0">
                <a:solidFill>
                  <a:schemeClr val="bg1"/>
                </a:solidFill>
              </a:rPr>
              <a:t>  </a:t>
            </a:r>
            <a:r>
              <a:rPr lang="en-US" sz="2000" i="1" dirty="0" smtClean="0">
                <a:solidFill>
                  <a:schemeClr val="tx1">
                    <a:lumMod val="65000"/>
                    <a:lumOff val="35000"/>
                  </a:schemeClr>
                </a:solidFill>
              </a:rPr>
              <a:t>(Webster’s 1828 Dictionary) – </a:t>
            </a:r>
            <a:r>
              <a:rPr lang="en-US" sz="3200" dirty="0" smtClean="0">
                <a:solidFill>
                  <a:schemeClr val="tx1">
                    <a:lumMod val="65000"/>
                    <a:lumOff val="35000"/>
                  </a:schemeClr>
                </a:solidFill>
              </a:rPr>
              <a:t>a middle degree between light and darkness.</a:t>
            </a:r>
          </a:p>
          <a:p>
            <a:pPr marL="514350" indent="-514350">
              <a:buAutoNum type="arabicPeriod"/>
            </a:pPr>
            <a:r>
              <a:rPr lang="en-US" sz="3200" b="1" dirty="0" smtClean="0">
                <a:solidFill>
                  <a:schemeClr val="accent2">
                    <a:lumMod val="75000"/>
                  </a:schemeClr>
                </a:solidFill>
              </a:rPr>
              <a:t>TWILIGHT</a:t>
            </a:r>
            <a:r>
              <a:rPr lang="en-US" sz="3200" dirty="0" smtClean="0">
                <a:solidFill>
                  <a:schemeClr val="bg1"/>
                </a:solidFill>
              </a:rPr>
              <a:t> </a:t>
            </a:r>
            <a:r>
              <a:rPr lang="en-US" sz="2000" i="1" dirty="0" smtClean="0">
                <a:solidFill>
                  <a:schemeClr val="tx1">
                    <a:lumMod val="65000"/>
                    <a:lumOff val="35000"/>
                  </a:schemeClr>
                </a:solidFill>
              </a:rPr>
              <a:t>(Webster’s 1828 Dictionary)</a:t>
            </a:r>
            <a:r>
              <a:rPr lang="en-US" sz="2400" i="1" dirty="0" smtClean="0">
                <a:solidFill>
                  <a:schemeClr val="tx1">
                    <a:lumMod val="65000"/>
                    <a:lumOff val="35000"/>
                  </a:schemeClr>
                </a:solidFill>
              </a:rPr>
              <a:t> – </a:t>
            </a:r>
            <a:r>
              <a:rPr lang="en-US" sz="3200" dirty="0" smtClean="0">
                <a:solidFill>
                  <a:schemeClr val="tx1">
                    <a:lumMod val="65000"/>
                    <a:lumOff val="35000"/>
                  </a:schemeClr>
                </a:solidFill>
              </a:rPr>
              <a:t/>
            </a:r>
            <a:br>
              <a:rPr lang="en-US" sz="3200" dirty="0" smtClean="0">
                <a:solidFill>
                  <a:schemeClr val="tx1">
                    <a:lumMod val="65000"/>
                    <a:lumOff val="35000"/>
                  </a:schemeClr>
                </a:solidFill>
              </a:rPr>
            </a:br>
            <a:r>
              <a:rPr lang="en-US" sz="3200" dirty="0" smtClean="0">
                <a:solidFill>
                  <a:schemeClr val="tx1">
                    <a:lumMod val="65000"/>
                    <a:lumOff val="35000"/>
                  </a:schemeClr>
                </a:solidFill>
              </a:rPr>
              <a:t>The faint light, which is reflected </a:t>
            </a:r>
            <a:br>
              <a:rPr lang="en-US" sz="3200" dirty="0" smtClean="0">
                <a:solidFill>
                  <a:schemeClr val="tx1">
                    <a:lumMod val="65000"/>
                    <a:lumOff val="35000"/>
                  </a:schemeClr>
                </a:solidFill>
              </a:rPr>
            </a:br>
            <a:r>
              <a:rPr lang="en-US" sz="3200" dirty="0" smtClean="0">
                <a:solidFill>
                  <a:schemeClr val="tx1">
                    <a:lumMod val="65000"/>
                    <a:lumOff val="35000"/>
                  </a:schemeClr>
                </a:solidFill>
              </a:rPr>
              <a:t>upon the earth </a:t>
            </a:r>
            <a:r>
              <a:rPr lang="en-US" sz="3200" b="1" u="sng" dirty="0" smtClean="0">
                <a:solidFill>
                  <a:srgbClr val="CC3300"/>
                </a:solidFill>
              </a:rPr>
              <a:t>after</a:t>
            </a:r>
            <a:r>
              <a:rPr lang="en-US" sz="3200" dirty="0" smtClean="0">
                <a:solidFill>
                  <a:schemeClr val="tx1">
                    <a:lumMod val="65000"/>
                    <a:lumOff val="35000"/>
                  </a:schemeClr>
                </a:solidFill>
              </a:rPr>
              <a:t> </a:t>
            </a:r>
            <a:r>
              <a:rPr lang="en-US" sz="3200" b="1" dirty="0" smtClean="0">
                <a:solidFill>
                  <a:schemeClr val="accent2">
                    <a:lumMod val="75000"/>
                  </a:schemeClr>
                </a:solidFill>
              </a:rPr>
              <a:t>sunset</a:t>
            </a:r>
            <a:r>
              <a:rPr lang="en-US" sz="3200" dirty="0" smtClean="0">
                <a:solidFill>
                  <a:schemeClr val="bg1"/>
                </a:solidFill>
              </a:rPr>
              <a:t> </a:t>
            </a:r>
            <a:br>
              <a:rPr lang="en-US" sz="3200" dirty="0" smtClean="0">
                <a:solidFill>
                  <a:schemeClr val="bg1"/>
                </a:solidFill>
              </a:rPr>
            </a:br>
            <a:r>
              <a:rPr lang="en-US" sz="3200" dirty="0" smtClean="0">
                <a:solidFill>
                  <a:schemeClr val="tx1">
                    <a:lumMod val="65000"/>
                    <a:lumOff val="35000"/>
                  </a:schemeClr>
                </a:solidFill>
              </a:rPr>
              <a:t>and </a:t>
            </a:r>
            <a:r>
              <a:rPr lang="en-US" sz="3200" b="1" u="sng" dirty="0" smtClean="0">
                <a:solidFill>
                  <a:schemeClr val="tx1">
                    <a:lumMod val="65000"/>
                    <a:lumOff val="35000"/>
                  </a:schemeClr>
                </a:solidFill>
              </a:rPr>
              <a:t>before</a:t>
            </a:r>
            <a:r>
              <a:rPr lang="en-US" sz="3200" dirty="0" smtClean="0">
                <a:solidFill>
                  <a:schemeClr val="tx1">
                    <a:lumMod val="65000"/>
                    <a:lumOff val="35000"/>
                  </a:schemeClr>
                </a:solidFill>
              </a:rPr>
              <a:t> </a:t>
            </a:r>
            <a:r>
              <a:rPr lang="en-US" sz="3200" b="1" dirty="0" smtClean="0">
                <a:solidFill>
                  <a:schemeClr val="accent2">
                    <a:lumMod val="75000"/>
                  </a:schemeClr>
                </a:solidFill>
              </a:rPr>
              <a:t>sunrise.</a:t>
            </a:r>
            <a:r>
              <a:rPr lang="en-US" sz="3200" dirty="0" smtClean="0">
                <a:solidFill>
                  <a:schemeClr val="accent2">
                    <a:lumMod val="40000"/>
                    <a:lumOff val="60000"/>
                  </a:schemeClr>
                </a:solidFill>
              </a:rPr>
              <a:t> </a:t>
            </a:r>
          </a:p>
          <a:p>
            <a:r>
              <a:rPr lang="en-US" sz="2400" i="1" dirty="0" smtClean="0">
                <a:solidFill>
                  <a:schemeClr val="tx1">
                    <a:lumMod val="65000"/>
                    <a:lumOff val="35000"/>
                  </a:schemeClr>
                </a:solidFill>
              </a:rPr>
              <a:t>               </a:t>
            </a:r>
            <a:r>
              <a:rPr lang="en-US" sz="2400" i="1" dirty="0" smtClean="0">
                <a:solidFill>
                  <a:srgbClr val="CC3300"/>
                </a:solidFill>
              </a:rPr>
              <a:t>[</a:t>
            </a:r>
            <a:r>
              <a:rPr lang="en-US" sz="2400" i="1" dirty="0">
                <a:solidFill>
                  <a:srgbClr val="CC3300"/>
                </a:solidFill>
              </a:rPr>
              <a:t>Day </a:t>
            </a:r>
            <a:r>
              <a:rPr lang="en-US" sz="2400" b="1" i="1" u="sng" dirty="0">
                <a:solidFill>
                  <a:srgbClr val="CC3300"/>
                </a:solidFill>
              </a:rPr>
              <a:t>and/or</a:t>
            </a:r>
            <a:r>
              <a:rPr lang="en-US" sz="2400" i="1" dirty="0">
                <a:solidFill>
                  <a:srgbClr val="CC3300"/>
                </a:solidFill>
              </a:rPr>
              <a:t> Night are </a:t>
            </a:r>
            <a:r>
              <a:rPr lang="en-US" sz="2400" b="1" i="1" u="sng" dirty="0">
                <a:solidFill>
                  <a:srgbClr val="CC3300"/>
                </a:solidFill>
              </a:rPr>
              <a:t>not</a:t>
            </a:r>
            <a:r>
              <a:rPr lang="en-US" sz="2400" i="1" dirty="0">
                <a:solidFill>
                  <a:srgbClr val="CC3300"/>
                </a:solidFill>
              </a:rPr>
              <a:t> a </a:t>
            </a:r>
            <a:r>
              <a:rPr lang="en-US" sz="2400" i="1" dirty="0" smtClean="0">
                <a:solidFill>
                  <a:srgbClr val="CC3300"/>
                </a:solidFill>
              </a:rPr>
              <a:t/>
            </a:r>
            <a:br>
              <a:rPr lang="en-US" sz="2400" i="1" dirty="0" smtClean="0">
                <a:solidFill>
                  <a:srgbClr val="CC3300"/>
                </a:solidFill>
              </a:rPr>
            </a:br>
            <a:r>
              <a:rPr lang="en-US" sz="2400" i="1" dirty="0" smtClean="0">
                <a:solidFill>
                  <a:srgbClr val="CC3300"/>
                </a:solidFill>
              </a:rPr>
              <a:t>               mixture of </a:t>
            </a:r>
            <a:r>
              <a:rPr lang="en-US" sz="2400" i="1" dirty="0">
                <a:solidFill>
                  <a:srgbClr val="CC3300"/>
                </a:solidFill>
              </a:rPr>
              <a:t>light and darkness.]</a:t>
            </a:r>
          </a:p>
          <a:p>
            <a:endParaRPr lang="en-US" sz="3200" dirty="0">
              <a:solidFill>
                <a:srgbClr val="CC3300"/>
              </a:solidFill>
            </a:endParaRPr>
          </a:p>
        </p:txBody>
      </p:sp>
      <p:pic>
        <p:nvPicPr>
          <p:cNvPr id="9218" name="Picture 2" descr="C:\Documents and Settings\Rae\Desktop\Tschoepe PPT\Sun Dial PNG.png"/>
          <p:cNvPicPr>
            <a:picLocks noChangeAspect="1" noChangeArrowheads="1"/>
          </p:cNvPicPr>
          <p:nvPr/>
        </p:nvPicPr>
        <p:blipFill>
          <a:blip r:embed="rId2" cstate="print"/>
          <a:srcRect/>
          <a:stretch>
            <a:fillRect/>
          </a:stretch>
        </p:blipFill>
        <p:spPr bwMode="auto">
          <a:xfrm>
            <a:off x="5868144" y="3933056"/>
            <a:ext cx="3233737" cy="2874433"/>
          </a:xfrm>
          <a:prstGeom prst="rect">
            <a:avLst/>
          </a:prstGeom>
          <a:noFill/>
        </p:spPr>
      </p:pic>
      <p:sp>
        <p:nvSpPr>
          <p:cNvPr id="4" name="Slide Number Placeholder 3"/>
          <p:cNvSpPr>
            <a:spLocks noGrp="1"/>
          </p:cNvSpPr>
          <p:nvPr>
            <p:ph type="sldNum" sz="quarter" idx="12"/>
          </p:nvPr>
        </p:nvSpPr>
        <p:spPr/>
        <p:txBody>
          <a:bodyPr/>
          <a:lstStyle/>
          <a:p>
            <a:fld id="{0D34CC77-AFBD-49B8-AB88-7B6E3FAC7633}" type="slidenum">
              <a:rPr lang="en-CA" smtClean="0"/>
              <a:t>20</a:t>
            </a:fld>
            <a:endParaRPr lang="en-CA"/>
          </a:p>
        </p:txBody>
      </p:sp>
    </p:spTree>
    <p:extLst>
      <p:ext uri="{BB962C8B-B14F-4D97-AF65-F5344CB8AC3E}">
        <p14:creationId xmlns:p14="http://schemas.microsoft.com/office/powerpoint/2010/main" val="3555840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3000"/>
                                        <p:tgtEl>
                                          <p:spTgt spid="3">
                                            <p:txEl>
                                              <p:pRg st="2" end="2"/>
                                            </p:txEl>
                                          </p:spTgt>
                                        </p:tgtEl>
                                      </p:cBhvr>
                                    </p:animEffect>
                                    <p:anim calcmode="lin" valueType="num">
                                      <p:cBhvr>
                                        <p:cTn id="14"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94366" y="332656"/>
            <a:ext cx="7924800" cy="1224136"/>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Exo</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12:6 uses the term </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between the </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evenings” </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Beyn</a:t>
            </a:r>
            <a:r>
              <a:rPr lang="en-US"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ha </a:t>
            </a:r>
            <a:r>
              <a:rPr lang="en-US"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Arbayim</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21</a:t>
            </a:fld>
            <a:endParaRPr lang="en-CA" dirty="0">
              <a:solidFill>
                <a:schemeClr val="bg1"/>
              </a:solidFill>
            </a:endParaRPr>
          </a:p>
        </p:txBody>
      </p:sp>
      <p:sp>
        <p:nvSpPr>
          <p:cNvPr id="6" name="TextBox 5"/>
          <p:cNvSpPr txBox="1"/>
          <p:nvPr/>
        </p:nvSpPr>
        <p:spPr>
          <a:xfrm>
            <a:off x="819946" y="2193093"/>
            <a:ext cx="7671644" cy="2616101"/>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r>
              <a:rPr lang="en-US" sz="2400" b="1" dirty="0" smtClean="0">
                <a:solidFill>
                  <a:schemeClr val="tx1">
                    <a:lumMod val="65000"/>
                    <a:lumOff val="35000"/>
                  </a:schemeClr>
                </a:solidFill>
              </a:rPr>
              <a:t>These Hebrew words are first used in Exodus 12:6</a:t>
            </a:r>
            <a:r>
              <a:rPr lang="en-US" sz="2800" b="1" dirty="0" smtClean="0">
                <a:solidFill>
                  <a:schemeClr val="tx1">
                    <a:lumMod val="65000"/>
                    <a:lumOff val="35000"/>
                  </a:schemeClr>
                </a:solidFill>
              </a:rPr>
              <a:t>.</a:t>
            </a:r>
          </a:p>
          <a:p>
            <a:pPr algn="ctr"/>
            <a:r>
              <a:rPr lang="en-US" sz="2800" b="1" dirty="0" smtClean="0">
                <a:solidFill>
                  <a:schemeClr val="accent2"/>
                </a:solidFill>
              </a:rPr>
              <a:t>“And ye shall keep it up until the fourteenth day of the same month: and the whole assembly of the congregation of Israel shall kill </a:t>
            </a:r>
            <a:r>
              <a:rPr lang="en-US" sz="4000" b="1" u="sng" dirty="0" smtClean="0">
                <a:solidFill>
                  <a:schemeClr val="accent2"/>
                </a:solidFill>
              </a:rPr>
              <a:t>it</a:t>
            </a:r>
            <a:r>
              <a:rPr lang="en-US" sz="2800" b="1" dirty="0" smtClean="0">
                <a:solidFill>
                  <a:schemeClr val="accent2"/>
                </a:solidFill>
              </a:rPr>
              <a:t> </a:t>
            </a:r>
            <a:r>
              <a:rPr lang="en-US" sz="2800" b="1" dirty="0" smtClean="0">
                <a:solidFill>
                  <a:schemeClr val="tx1">
                    <a:lumMod val="65000"/>
                    <a:lumOff val="35000"/>
                  </a:schemeClr>
                </a:solidFill>
              </a:rPr>
              <a:t>&lt;H996 – </a:t>
            </a:r>
            <a:r>
              <a:rPr lang="en-US" sz="2800" b="1" dirty="0" err="1" smtClean="0">
                <a:solidFill>
                  <a:schemeClr val="tx1">
                    <a:lumMod val="65000"/>
                    <a:lumOff val="35000"/>
                  </a:schemeClr>
                </a:solidFill>
              </a:rPr>
              <a:t>Beyn</a:t>
            </a:r>
            <a:r>
              <a:rPr lang="en-US" sz="2800" b="1" dirty="0" smtClean="0">
                <a:solidFill>
                  <a:schemeClr val="tx1">
                    <a:lumMod val="65000"/>
                    <a:lumOff val="35000"/>
                  </a:schemeClr>
                </a:solidFill>
              </a:rPr>
              <a:t>&gt;</a:t>
            </a:r>
            <a:r>
              <a:rPr lang="en-US" sz="2800" b="1" dirty="0" smtClean="0">
                <a:solidFill>
                  <a:schemeClr val="accent2"/>
                </a:solidFill>
              </a:rPr>
              <a:t> </a:t>
            </a:r>
            <a:br>
              <a:rPr lang="en-US" sz="2800" b="1" dirty="0" smtClean="0">
                <a:solidFill>
                  <a:schemeClr val="accent2"/>
                </a:solidFill>
              </a:rPr>
            </a:br>
            <a:r>
              <a:rPr lang="en-US" sz="2800" b="1" dirty="0" smtClean="0">
                <a:solidFill>
                  <a:schemeClr val="accent2"/>
                </a:solidFill>
              </a:rPr>
              <a:t>in the </a:t>
            </a:r>
            <a:r>
              <a:rPr lang="en-US" sz="4000" b="1" u="sng" dirty="0" smtClean="0">
                <a:solidFill>
                  <a:schemeClr val="accent2"/>
                </a:solidFill>
              </a:rPr>
              <a:t>evening</a:t>
            </a:r>
            <a:r>
              <a:rPr lang="en-US" sz="2800" b="1" dirty="0" smtClean="0">
                <a:solidFill>
                  <a:schemeClr val="accent2"/>
                </a:solidFill>
              </a:rPr>
              <a:t> </a:t>
            </a:r>
            <a:r>
              <a:rPr lang="en-US" sz="2800" b="1" dirty="0" smtClean="0">
                <a:solidFill>
                  <a:schemeClr val="tx1">
                    <a:lumMod val="65000"/>
                    <a:lumOff val="35000"/>
                  </a:schemeClr>
                </a:solidFill>
              </a:rPr>
              <a:t>&lt;H6153 – </a:t>
            </a:r>
            <a:r>
              <a:rPr lang="en-US" sz="2800" b="1" dirty="0" err="1" smtClean="0">
                <a:solidFill>
                  <a:schemeClr val="tx1">
                    <a:lumMod val="65000"/>
                    <a:lumOff val="35000"/>
                  </a:schemeClr>
                </a:solidFill>
              </a:rPr>
              <a:t>Arbayim</a:t>
            </a:r>
            <a:r>
              <a:rPr lang="en-US" sz="2800" b="1" dirty="0" smtClean="0">
                <a:solidFill>
                  <a:schemeClr val="tx1">
                    <a:lumMod val="65000"/>
                    <a:lumOff val="35000"/>
                  </a:schemeClr>
                </a:solidFill>
              </a:rPr>
              <a:t>&gt;</a:t>
            </a:r>
            <a:r>
              <a:rPr lang="en-US" sz="2800" b="1" dirty="0" smtClean="0">
                <a:solidFill>
                  <a:schemeClr val="accent2"/>
                </a:solidFill>
              </a:rPr>
              <a:t>.”</a:t>
            </a:r>
            <a:endParaRPr lang="en-US" sz="2800" b="1" dirty="0">
              <a:solidFill>
                <a:schemeClr val="accent2"/>
              </a:solidFill>
            </a:endParaRPr>
          </a:p>
        </p:txBody>
      </p:sp>
      <p:sp>
        <p:nvSpPr>
          <p:cNvPr id="8" name="Title 1"/>
          <p:cNvSpPr txBox="1">
            <a:spLocks/>
          </p:cNvSpPr>
          <p:nvPr/>
        </p:nvSpPr>
        <p:spPr>
          <a:xfrm>
            <a:off x="691027" y="5373216"/>
            <a:ext cx="7924800" cy="648072"/>
          </a:xfrm>
          <a:prstGeom prst="rect">
            <a:avLst/>
          </a:prstGeom>
          <a:solidFill>
            <a:schemeClr val="accent6">
              <a:lumMod val="40000"/>
              <a:lumOff val="60000"/>
            </a:schemeClr>
          </a:solidFill>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does this phrase </a:t>
            </a:r>
            <a:r>
              <a:rPr lang="en-US" sz="32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really</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mean</a:t>
            </a:r>
            <a: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br>
              <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38327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22</a:t>
            </a:fld>
            <a:endParaRPr lang="en-CA"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8025" y="3536890"/>
            <a:ext cx="4096453"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565" y="3501008"/>
            <a:ext cx="4096455"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9868" y="476672"/>
            <a:ext cx="4096453"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4292355" y="476672"/>
            <a:ext cx="4684295" cy="255454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There are 3 teachings</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available to fully</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understand the phrase</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t>
            </a:r>
            <a:r>
              <a:rPr lang="en-US" sz="3200" b="1" cap="none" spc="0" dirty="0" err="1"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beyn</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ha </a:t>
            </a:r>
            <a:r>
              <a:rPr lang="en-US" sz="3200" b="1" cap="none" spc="0" dirty="0" err="1"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arbayim</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24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www.studythecalendar.com</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a:t>
            </a:r>
            <a:endParaRPr lang="en-US" sz="3200" b="1" cap="none" spc="0" dirty="0">
              <a:ln>
                <a:solidFill>
                  <a:schemeClr val="accent1">
                    <a:lumMod val="50000"/>
                  </a:schemeClr>
                </a:solidFill>
              </a:ln>
              <a:solidFill>
                <a:schemeClr val="accent3"/>
              </a:solidFill>
              <a:effectLst>
                <a:glow rad="127000">
                  <a:schemeClr val="accent1">
                    <a:lumMod val="50000"/>
                  </a:schemeClr>
                </a:glow>
              </a:effectLst>
              <a:latin typeface="Comic Sans MS" pitchFamily="66" charset="0"/>
            </a:endParaRPr>
          </a:p>
        </p:txBody>
      </p:sp>
      <p:sp>
        <p:nvSpPr>
          <p:cNvPr id="7" name="Rectangle 6"/>
          <p:cNvSpPr/>
          <p:nvPr/>
        </p:nvSpPr>
        <p:spPr>
          <a:xfrm>
            <a:off x="251520" y="6021288"/>
            <a:ext cx="8725130" cy="58477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3200" b="1" cap="none" spc="150" dirty="0" smtClean="0">
                <a:ln w="11430"/>
                <a:solidFill>
                  <a:srgbClr val="F8F8F8"/>
                </a:solidFill>
                <a:effectLst>
                  <a:outerShdw blurRad="25400" algn="tl" rotWithShape="0">
                    <a:srgbClr val="000000">
                      <a:alpha val="43000"/>
                    </a:srgbClr>
                  </a:outerShdw>
                </a:effectLst>
              </a:rPr>
              <a:t>This study will have only a brief summary.</a:t>
            </a:r>
            <a:endParaRPr lang="en-US" sz="32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758934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23</a:t>
            </a:fld>
            <a:endParaRPr lang="en-CA" dirty="0">
              <a:solidFill>
                <a:schemeClr val="bg1"/>
              </a:solidFill>
            </a:endParaRPr>
          </a:p>
        </p:txBody>
      </p:sp>
      <p:sp>
        <p:nvSpPr>
          <p:cNvPr id="3" name="Rectangle 2"/>
          <p:cNvSpPr/>
          <p:nvPr/>
        </p:nvSpPr>
        <p:spPr>
          <a:xfrm>
            <a:off x="467544" y="188640"/>
            <a:ext cx="8407102" cy="206210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The Hebrew definition of “evening” should be fairly easy to understand.</a:t>
            </a:r>
          </a:p>
          <a:p>
            <a:pPr algn="ctr"/>
            <a:r>
              <a:rPr lang="en-US" sz="3200" b="1"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But do all Messianic and Hebrew Roots teachers agree with the Hebrew?</a:t>
            </a:r>
            <a:endParaRPr lang="en-US" sz="3200" b="1" cap="none" spc="0" dirty="0">
              <a:ln>
                <a:solidFill>
                  <a:schemeClr val="accent1">
                    <a:lumMod val="50000"/>
                  </a:schemeClr>
                </a:solidFill>
              </a:ln>
              <a:solidFill>
                <a:schemeClr val="accent3"/>
              </a:solidFill>
              <a:effectLst>
                <a:glow rad="127000">
                  <a:schemeClr val="accent1">
                    <a:lumMod val="50000"/>
                  </a:schemeClr>
                </a:glow>
              </a:effectLst>
              <a:latin typeface="Comic Sans MS" pitchFamily="66" charset="0"/>
            </a:endParaRPr>
          </a:p>
        </p:txBody>
      </p:sp>
      <p:pic>
        <p:nvPicPr>
          <p:cNvPr id="2050" name="Picture 2" descr="C:\Users\Rae\Desktop\#25 jpeg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36912"/>
            <a:ext cx="5238750" cy="3924300"/>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5724128" y="2829347"/>
            <a:ext cx="3078510" cy="35394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Remember, the 1</a:t>
            </a:r>
            <a:r>
              <a:rPr lang="en-US" sz="3200" b="1" cap="none" spc="0" baseline="3000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st</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definition is “dusk” or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 mixing of light &amp; night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u="sng"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after</a:t>
            </a:r>
            <a:r>
              <a:rPr lang="en-US" sz="3200" b="1"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a:t>
            </a:r>
            <a:r>
              <a:rPr lang="en-US" sz="3200" b="1" u="sng"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sunset</a:t>
            </a:r>
            <a:r>
              <a:rPr lang="en-US" sz="3200" b="1"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t>
            </a:r>
            <a:endParaRPr lang="en-US" sz="3200" b="1" cap="none" spc="0" dirty="0">
              <a:ln>
                <a:solidFill>
                  <a:schemeClr val="accent1">
                    <a:lumMod val="50000"/>
                  </a:schemeClr>
                </a:solidFill>
              </a:ln>
              <a:solidFill>
                <a:schemeClr val="accent3"/>
              </a:solidFill>
              <a:effectLst>
                <a:glow rad="127000">
                  <a:schemeClr val="accent1">
                    <a:lumMod val="50000"/>
                  </a:schemeClr>
                </a:glow>
              </a:effectLst>
              <a:latin typeface="Comic Sans MS" pitchFamily="66" charset="0"/>
            </a:endParaRPr>
          </a:p>
        </p:txBody>
      </p:sp>
    </p:spTree>
    <p:extLst>
      <p:ext uri="{BB962C8B-B14F-4D97-AF65-F5344CB8AC3E}">
        <p14:creationId xmlns:p14="http://schemas.microsoft.com/office/powerpoint/2010/main" val="25564764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639490"/>
            <a:ext cx="8153400"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Popular DEFINITION for EVENING</a:t>
            </a:r>
            <a:r>
              <a:rPr lang="en-US" sz="4000" b="1" dirty="0">
                <a:ln w="50800"/>
                <a:solidFill>
                  <a:schemeClr val="bg1">
                    <a:shade val="50000"/>
                  </a:schemeClr>
                </a:solidFill>
              </a:rPr>
              <a:t/>
            </a:r>
            <a:br>
              <a:rPr lang="en-US" sz="4000" b="1" dirty="0">
                <a:ln w="50800"/>
                <a:solidFill>
                  <a:schemeClr val="bg1">
                    <a:shade val="50000"/>
                  </a:schemeClr>
                </a:solidFill>
              </a:rPr>
            </a:br>
            <a:r>
              <a:rPr lang="en-US" sz="4000" b="1" dirty="0" smtClean="0">
                <a:ln w="50800"/>
                <a:solidFill>
                  <a:schemeClr val="bg1">
                    <a:shade val="50000"/>
                  </a:schemeClr>
                </a:solidFill>
              </a:rPr>
              <a:t>(According to the Rabbis!)   </a:t>
            </a:r>
            <a:endParaRPr lang="en-US" sz="4000" b="1" dirty="0">
              <a:ln w="50800"/>
              <a:solidFill>
                <a:schemeClr val="bg1">
                  <a:shade val="50000"/>
                </a:schemeClr>
              </a:solidFill>
            </a:endParaRPr>
          </a:p>
        </p:txBody>
      </p:sp>
      <p:sp>
        <p:nvSpPr>
          <p:cNvPr id="3" name="TextBox 2"/>
          <p:cNvSpPr txBox="1"/>
          <p:nvPr/>
        </p:nvSpPr>
        <p:spPr>
          <a:xfrm>
            <a:off x="533400" y="2013729"/>
            <a:ext cx="8153400" cy="4893647"/>
          </a:xfrm>
          <a:prstGeom prst="rect">
            <a:avLst/>
          </a:prstGeom>
          <a:noFill/>
        </p:spPr>
        <p:txBody>
          <a:bodyPr wrap="square" rtlCol="0">
            <a:spAutoFit/>
            <a:scene3d>
              <a:camera prst="orthographicFront"/>
              <a:lightRig rig="threePt" dir="t"/>
            </a:scene3d>
            <a:sp3d extrusionH="57150">
              <a:bevelT w="82550" h="38100" prst="coolSlant"/>
            </a:sp3d>
          </a:bodyPr>
          <a:lstStyle/>
          <a:p>
            <a:r>
              <a:rPr lang="en-US" sz="2400" b="1" dirty="0" smtClean="0">
                <a:solidFill>
                  <a:srgbClr val="00B050"/>
                </a:solidFill>
              </a:rPr>
              <a:t>The most popular Rabbinical definition is:  </a:t>
            </a:r>
            <a:br>
              <a:rPr lang="en-US" sz="2400" b="1" dirty="0" smtClean="0">
                <a:solidFill>
                  <a:srgbClr val="00B050"/>
                </a:solidFill>
              </a:rPr>
            </a:br>
            <a:r>
              <a:rPr lang="en-US" sz="2400" b="1" dirty="0" smtClean="0">
                <a:solidFill>
                  <a:srgbClr val="00B050"/>
                </a:solidFill>
              </a:rPr>
              <a:t>the “evening” begins at noon, ending at sunset – </a:t>
            </a:r>
            <a:br>
              <a:rPr lang="en-US" sz="2400" b="1" dirty="0" smtClean="0">
                <a:solidFill>
                  <a:srgbClr val="00B050"/>
                </a:solidFill>
              </a:rPr>
            </a:br>
            <a:r>
              <a:rPr lang="en-US" sz="2400" b="1" dirty="0" smtClean="0">
                <a:solidFill>
                  <a:srgbClr val="00B050"/>
                </a:solidFill>
              </a:rPr>
              <a:t>defining the 9</a:t>
            </a:r>
            <a:r>
              <a:rPr lang="en-US" sz="2400" b="1" baseline="30000" dirty="0" smtClean="0">
                <a:solidFill>
                  <a:srgbClr val="00B050"/>
                </a:solidFill>
              </a:rPr>
              <a:t>th</a:t>
            </a:r>
            <a:r>
              <a:rPr lang="en-US" sz="2400" b="1" dirty="0" smtClean="0">
                <a:solidFill>
                  <a:srgbClr val="00B050"/>
                </a:solidFill>
              </a:rPr>
              <a:t> hour as “between the evenings” </a:t>
            </a:r>
            <a:br>
              <a:rPr lang="en-US" sz="2400" b="1" dirty="0" smtClean="0">
                <a:solidFill>
                  <a:srgbClr val="00B050"/>
                </a:solidFill>
              </a:rPr>
            </a:br>
            <a:r>
              <a:rPr lang="en-US" sz="2400" b="1" dirty="0" smtClean="0">
                <a:solidFill>
                  <a:srgbClr val="00B050"/>
                </a:solidFill>
              </a:rPr>
              <a:t>or “between noon &amp; sunset” to align with Yahusha’s death.</a:t>
            </a:r>
          </a:p>
          <a:p>
            <a:r>
              <a:rPr lang="en-US" sz="2400" b="1" dirty="0">
                <a:solidFill>
                  <a:srgbClr val="0070C0"/>
                </a:solidFill>
              </a:rPr>
              <a:t>Yahusha did lay down His life at the 9</a:t>
            </a:r>
            <a:r>
              <a:rPr lang="en-US" sz="2400" b="1" baseline="30000" dirty="0">
                <a:solidFill>
                  <a:srgbClr val="0070C0"/>
                </a:solidFill>
              </a:rPr>
              <a:t>th</a:t>
            </a:r>
            <a:r>
              <a:rPr lang="en-US" sz="2400" b="1" dirty="0">
                <a:solidFill>
                  <a:srgbClr val="0070C0"/>
                </a:solidFill>
              </a:rPr>
              <a:t> hour.  However that is according to </a:t>
            </a:r>
            <a:r>
              <a:rPr lang="en-US" sz="2400" b="1" dirty="0" smtClean="0">
                <a:solidFill>
                  <a:srgbClr val="0070C0"/>
                </a:solidFill>
              </a:rPr>
              <a:t>one of the </a:t>
            </a:r>
            <a:r>
              <a:rPr lang="en-US" sz="2400" b="1" dirty="0">
                <a:solidFill>
                  <a:srgbClr val="0070C0"/>
                </a:solidFill>
              </a:rPr>
              <a:t>Hebrew </a:t>
            </a:r>
            <a:r>
              <a:rPr lang="en-US" sz="2400" b="1" dirty="0" smtClean="0">
                <a:solidFill>
                  <a:srgbClr val="0070C0"/>
                </a:solidFill>
              </a:rPr>
              <a:t>definitions, </a:t>
            </a:r>
            <a:r>
              <a:rPr lang="en-US" sz="2400" b="1" dirty="0">
                <a:solidFill>
                  <a:srgbClr val="0070C0"/>
                </a:solidFill>
              </a:rPr>
              <a:t>for the timeframe of “between the evenings.”  </a:t>
            </a:r>
            <a:r>
              <a:rPr lang="en-US" sz="2400" b="1" dirty="0">
                <a:solidFill>
                  <a:srgbClr val="FF0000"/>
                </a:solidFill>
              </a:rPr>
              <a:t>Both “dusk/dawn” are “mixings” derived from 2 primitive roots of &lt;`ereb/</a:t>
            </a:r>
            <a:r>
              <a:rPr lang="en-US" sz="2400" b="1" dirty="0" err="1">
                <a:solidFill>
                  <a:srgbClr val="FF0000"/>
                </a:solidFill>
              </a:rPr>
              <a:t>arab</a:t>
            </a:r>
            <a:r>
              <a:rPr lang="en-US" sz="2400" b="1" dirty="0">
                <a:solidFill>
                  <a:srgbClr val="FF0000"/>
                </a:solidFill>
              </a:rPr>
              <a:t>&gt;. </a:t>
            </a:r>
            <a:r>
              <a:rPr lang="en-US" sz="2400" b="1" dirty="0" smtClean="0">
                <a:solidFill>
                  <a:srgbClr val="FF0000"/>
                </a:solidFill>
              </a:rPr>
              <a:t> Therefore</a:t>
            </a:r>
            <a:r>
              <a:rPr lang="en-US" sz="2400" b="1" dirty="0">
                <a:solidFill>
                  <a:srgbClr val="FF0000"/>
                </a:solidFill>
              </a:rPr>
              <a:t>, “between the evenings/mixings” is </a:t>
            </a:r>
            <a:r>
              <a:rPr lang="en-US" sz="2400" b="1" dirty="0" smtClean="0">
                <a:solidFill>
                  <a:srgbClr val="FF0000"/>
                </a:solidFill>
              </a:rPr>
              <a:t>some </a:t>
            </a:r>
            <a:r>
              <a:rPr lang="en-US" sz="2400" b="1" dirty="0">
                <a:solidFill>
                  <a:srgbClr val="FF0000"/>
                </a:solidFill>
              </a:rPr>
              <a:t>time after sunrise to sometime before </a:t>
            </a:r>
            <a:r>
              <a:rPr lang="en-US" sz="2400" b="1" dirty="0" smtClean="0">
                <a:solidFill>
                  <a:srgbClr val="FF0000"/>
                </a:solidFill>
              </a:rPr>
              <a:t>sunset </a:t>
            </a:r>
            <a:r>
              <a:rPr lang="en-US" sz="2400" b="1" dirty="0">
                <a:solidFill>
                  <a:srgbClr val="FF0000"/>
                </a:solidFill>
              </a:rPr>
              <a:t>to qualify as “between</a:t>
            </a:r>
            <a:r>
              <a:rPr lang="en-US" sz="2400" b="1" dirty="0" smtClean="0">
                <a:solidFill>
                  <a:srgbClr val="FF0000"/>
                </a:solidFill>
              </a:rPr>
              <a:t>.”  (</a:t>
            </a:r>
            <a:r>
              <a:rPr lang="en-US" sz="2400" b="1" dirty="0" smtClean="0"/>
              <a:t>Note:  </a:t>
            </a:r>
            <a:r>
              <a:rPr lang="en-US" sz="2400" b="1" dirty="0" smtClean="0">
                <a:solidFill>
                  <a:srgbClr val="FF0000"/>
                </a:solidFill>
              </a:rPr>
              <a:t>Both Light Season and Night Season can fit these requirements.)</a:t>
            </a:r>
            <a:endParaRPr lang="en-US" sz="2400" b="1" dirty="0">
              <a:solidFill>
                <a:srgbClr val="FF0000"/>
              </a:solidFill>
            </a:endParaRPr>
          </a:p>
          <a:p>
            <a:r>
              <a:rPr lang="en-US" sz="2400" b="1" dirty="0">
                <a:solidFill>
                  <a:schemeClr val="accent1">
                    <a:lumMod val="75000"/>
                  </a:schemeClr>
                </a:solidFill>
              </a:rPr>
              <a:t>Yahusha’s death at the 9</a:t>
            </a:r>
            <a:r>
              <a:rPr lang="en-US" sz="2400" b="1" baseline="30000" dirty="0">
                <a:solidFill>
                  <a:schemeClr val="accent1">
                    <a:lumMod val="75000"/>
                  </a:schemeClr>
                </a:solidFill>
              </a:rPr>
              <a:t>th</a:t>
            </a:r>
            <a:r>
              <a:rPr lang="en-US" sz="2400" b="1" dirty="0">
                <a:solidFill>
                  <a:schemeClr val="accent1">
                    <a:lumMod val="75000"/>
                  </a:schemeClr>
                </a:solidFill>
              </a:rPr>
              <a:t> hour </a:t>
            </a:r>
            <a:r>
              <a:rPr lang="en-US" sz="2400" b="1" dirty="0" smtClean="0">
                <a:solidFill>
                  <a:schemeClr val="accent1">
                    <a:lumMod val="75000"/>
                  </a:schemeClr>
                </a:solidFill>
              </a:rPr>
              <a:t>also qualifies for this </a:t>
            </a:r>
            <a:r>
              <a:rPr lang="en-US" sz="2400" b="1" dirty="0">
                <a:solidFill>
                  <a:schemeClr val="accent1">
                    <a:lumMod val="75000"/>
                  </a:schemeClr>
                </a:solidFill>
              </a:rPr>
              <a:t>timeframe of “</a:t>
            </a:r>
            <a:r>
              <a:rPr lang="en-US" sz="2400" b="1" dirty="0" smtClean="0">
                <a:solidFill>
                  <a:schemeClr val="accent1">
                    <a:lumMod val="75000"/>
                  </a:schemeClr>
                </a:solidFill>
              </a:rPr>
              <a:t>between the evenings/mixings.” </a:t>
            </a:r>
            <a:endParaRPr lang="en-US" sz="2400"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24</a:t>
            </a:fld>
            <a:endParaRPr lang="en-CA" dirty="0"/>
          </a:p>
        </p:txBody>
      </p:sp>
      <p:sp>
        <p:nvSpPr>
          <p:cNvPr id="6" name="TextBox 5"/>
          <p:cNvSpPr txBox="1"/>
          <p:nvPr/>
        </p:nvSpPr>
        <p:spPr>
          <a:xfrm>
            <a:off x="251520" y="159023"/>
            <a:ext cx="8721872" cy="461665"/>
          </a:xfrm>
          <a:prstGeom prst="rect">
            <a:avLst/>
          </a:prstGeom>
          <a:noFill/>
        </p:spPr>
        <p:txBody>
          <a:bodyPr wrap="square" rtlCol="0">
            <a:spAutoFit/>
            <a:scene3d>
              <a:camera prst="orthographicFront"/>
              <a:lightRig rig="threePt" dir="t"/>
            </a:scene3d>
            <a:sp3d extrusionH="57150">
              <a:bevelT w="82550" h="38100" prst="coolSlant"/>
            </a:sp3d>
          </a:bodyPr>
          <a:lstStyle/>
          <a:p>
            <a:pPr algn="ctr"/>
            <a:r>
              <a:rPr lang="en-US" sz="2400" b="1" dirty="0" smtClean="0">
                <a:solidFill>
                  <a:srgbClr val="CC3300"/>
                </a:solidFill>
              </a:rPr>
              <a:t>The 1</a:t>
            </a:r>
            <a:r>
              <a:rPr lang="en-US" sz="2400" b="1" baseline="30000" dirty="0" smtClean="0">
                <a:solidFill>
                  <a:srgbClr val="CC3300"/>
                </a:solidFill>
              </a:rPr>
              <a:t>st</a:t>
            </a:r>
            <a:r>
              <a:rPr lang="en-US" sz="2400" b="1" dirty="0" smtClean="0">
                <a:solidFill>
                  <a:srgbClr val="CC3300"/>
                </a:solidFill>
              </a:rPr>
              <a:t> Hebrew definition for “</a:t>
            </a:r>
            <a:r>
              <a:rPr lang="en-US" sz="2400" b="1" u="sng" dirty="0" smtClean="0">
                <a:solidFill>
                  <a:srgbClr val="CC3300"/>
                </a:solidFill>
              </a:rPr>
              <a:t>evenin</a:t>
            </a:r>
            <a:r>
              <a:rPr lang="en-US" sz="2400" b="1" dirty="0" smtClean="0">
                <a:solidFill>
                  <a:srgbClr val="CC3300"/>
                </a:solidFill>
              </a:rPr>
              <a:t>g” is “dusk” (after sunset).   </a:t>
            </a:r>
          </a:p>
        </p:txBody>
      </p:sp>
      <p:pic>
        <p:nvPicPr>
          <p:cNvPr id="7" name="Picture 2" descr="C:\Documents and Settings\Demo\Desktop\Garrick DAWN jpegs\Art\rabb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942743"/>
            <a:ext cx="2197157" cy="12702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30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25</a:t>
            </a:fld>
            <a:endParaRPr lang="en-CA"/>
          </a:p>
        </p:txBody>
      </p:sp>
      <p:sp>
        <p:nvSpPr>
          <p:cNvPr id="4" name="TextBox 3"/>
          <p:cNvSpPr txBox="1"/>
          <p:nvPr/>
        </p:nvSpPr>
        <p:spPr>
          <a:xfrm>
            <a:off x="533400" y="188640"/>
            <a:ext cx="8153400" cy="1938992"/>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The Rabbinical Account for the term “evening” or “between the evenings”</a:t>
            </a:r>
          </a:p>
          <a:p>
            <a:pPr algn="ctr"/>
            <a:r>
              <a:rPr lang="en-US" sz="4000" b="1" dirty="0">
                <a:ln w="50800"/>
                <a:solidFill>
                  <a:schemeClr val="bg1">
                    <a:shade val="50000"/>
                  </a:schemeClr>
                </a:solidFill>
              </a:rPr>
              <a:t>i</a:t>
            </a:r>
            <a:r>
              <a:rPr lang="en-US" sz="4000" b="1" dirty="0" smtClean="0">
                <a:ln w="50800"/>
                <a:solidFill>
                  <a:schemeClr val="bg1">
                    <a:shade val="50000"/>
                  </a:schemeClr>
                </a:solidFill>
              </a:rPr>
              <a:t>s not a Covenant Calendar Witness!</a:t>
            </a:r>
          </a:p>
        </p:txBody>
      </p:sp>
      <p:pic>
        <p:nvPicPr>
          <p:cNvPr id="15362" name="Picture 2" descr="C:\Documents and Settings\Demo\Desktop\Garrick DAWN jpegs\Art\rabb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06545"/>
            <a:ext cx="6096000" cy="352425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5300" y="5949280"/>
            <a:ext cx="8153400" cy="646331"/>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rPr>
              <a:t>Why is it so popular and easily accepted?</a:t>
            </a:r>
            <a:endParaRPr lang="en-US" sz="3600" b="1" dirty="0">
              <a:ln w="50800"/>
              <a:solidFill>
                <a:schemeClr val="bg1">
                  <a:shade val="50000"/>
                </a:schemeClr>
              </a:solidFill>
            </a:endParaRPr>
          </a:p>
        </p:txBody>
      </p:sp>
    </p:spTree>
    <p:extLst>
      <p:ext uri="{BB962C8B-B14F-4D97-AF65-F5344CB8AC3E}">
        <p14:creationId xmlns:p14="http://schemas.microsoft.com/office/powerpoint/2010/main" val="1993421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ontent Placeholder 3"/>
          <p:cNvSpPr txBox="1">
            <a:spLocks/>
          </p:cNvSpPr>
          <p:nvPr/>
        </p:nvSpPr>
        <p:spPr>
          <a:xfrm>
            <a:off x="238944" y="1988840"/>
            <a:ext cx="8437512" cy="4680520"/>
          </a:xfrm>
          <a:prstGeom prst="rect">
            <a:avLst/>
          </a:prstGeom>
        </p:spPr>
        <p:txBody>
          <a:bodyPr>
            <a:noAutofit/>
            <a:scene3d>
              <a:camera prst="orthographicFront"/>
              <a:lightRig rig="threePt" dir="t"/>
            </a:scene3d>
            <a:sp3d extrusionH="57150">
              <a:bevelT w="38100" h="38100"/>
            </a:sp3d>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buFont typeface="Wingdings 2"/>
              <a:buNone/>
            </a:pPr>
            <a:r>
              <a:rPr lang="en-US" sz="2800" dirty="0" smtClean="0">
                <a:solidFill>
                  <a:srgbClr val="C00000"/>
                </a:solidFill>
              </a:rPr>
              <a:t>    </a:t>
            </a:r>
            <a:r>
              <a:rPr lang="en-US" sz="2400" dirty="0" smtClean="0">
                <a:solidFill>
                  <a:srgbClr val="C00000"/>
                </a:solidFill>
              </a:rPr>
              <a:t>“</a:t>
            </a:r>
            <a:r>
              <a:rPr lang="en-US" sz="2400" b="1" dirty="0" smtClean="0">
                <a:solidFill>
                  <a:srgbClr val="C00000"/>
                </a:solidFill>
              </a:rPr>
              <a:t>in the evening</a:t>
            </a:r>
            <a:r>
              <a:rPr lang="en-US" sz="2400" dirty="0" smtClean="0">
                <a:solidFill>
                  <a:srgbClr val="C00000"/>
                </a:solidFill>
              </a:rPr>
              <a:t>.”  Heb. [for] “between the two evenings.” </a:t>
            </a:r>
            <a:br>
              <a:rPr lang="en-US" sz="2400" dirty="0" smtClean="0">
                <a:solidFill>
                  <a:srgbClr val="C00000"/>
                </a:solidFill>
              </a:rPr>
            </a:br>
            <a:r>
              <a:rPr lang="en-US" sz="2400" b="1" dirty="0" smtClean="0"/>
              <a:t>The Jews divided the day into morning and evening: </a:t>
            </a:r>
            <a:r>
              <a:rPr lang="en-US" sz="2400" b="1" u="sng" dirty="0" smtClean="0"/>
              <a:t>till the sun passed the meridian</a:t>
            </a:r>
            <a:r>
              <a:rPr lang="en-US" sz="2400" b="1" dirty="0" smtClean="0"/>
              <a:t>, all was morning or forenoon; </a:t>
            </a:r>
            <a:br>
              <a:rPr lang="en-US" sz="2400" b="1" dirty="0" smtClean="0"/>
            </a:br>
            <a:r>
              <a:rPr lang="en-US" sz="2400" b="1" dirty="0" smtClean="0"/>
              <a:t>after that, all was evening or afternoon. </a:t>
            </a:r>
            <a:br>
              <a:rPr lang="en-US" sz="2400" b="1" dirty="0" smtClean="0"/>
            </a:br>
            <a:r>
              <a:rPr lang="en-US" sz="2400" b="1" dirty="0" smtClean="0"/>
              <a:t>Their </a:t>
            </a:r>
            <a:r>
              <a:rPr lang="en-US" sz="2400" b="1" dirty="0" smtClean="0">
                <a:solidFill>
                  <a:srgbClr val="C00000"/>
                </a:solidFill>
              </a:rPr>
              <a:t>first evening</a:t>
            </a:r>
            <a:r>
              <a:rPr lang="en-US" sz="2400" b="1" dirty="0" smtClean="0"/>
              <a:t> began just after twelve o’clock, and continued till sunset </a:t>
            </a:r>
            <a:r>
              <a:rPr lang="en-US" sz="2000" dirty="0" smtClean="0"/>
              <a:t>[ushering in twilight];</a:t>
            </a:r>
            <a:r>
              <a:rPr lang="en-US" sz="2400" b="1" dirty="0" smtClean="0"/>
              <a:t> </a:t>
            </a:r>
            <a:br>
              <a:rPr lang="en-US" sz="2400" b="1" dirty="0" smtClean="0"/>
            </a:br>
            <a:r>
              <a:rPr lang="en-US" sz="2400" b="1" dirty="0" smtClean="0"/>
              <a:t>their </a:t>
            </a:r>
            <a:r>
              <a:rPr lang="en-US" sz="2400" b="1" dirty="0" smtClean="0">
                <a:solidFill>
                  <a:srgbClr val="C00000"/>
                </a:solidFill>
              </a:rPr>
              <a:t>second evening</a:t>
            </a:r>
            <a:r>
              <a:rPr lang="en-US" sz="2400" b="1" dirty="0" smtClean="0"/>
              <a:t> began at sunset </a:t>
            </a:r>
            <a:r>
              <a:rPr lang="en-US" sz="2000" dirty="0" smtClean="0"/>
              <a:t>[with dusk],</a:t>
            </a:r>
            <a:r>
              <a:rPr lang="en-US" sz="2400" b="1" dirty="0" smtClean="0"/>
              <a:t> and continued till night, i.e., during the whole time of </a:t>
            </a:r>
            <a:r>
              <a:rPr lang="en-US" sz="2000" dirty="0" smtClean="0"/>
              <a:t>[dusk] </a:t>
            </a:r>
            <a:r>
              <a:rPr lang="en-US" sz="2400" b="1" dirty="0" smtClean="0"/>
              <a:t>twilight; </a:t>
            </a:r>
            <a:br>
              <a:rPr lang="en-US" sz="2400" b="1" dirty="0" smtClean="0"/>
            </a:br>
            <a:r>
              <a:rPr lang="en-US" sz="2400" b="1" dirty="0" smtClean="0">
                <a:solidFill>
                  <a:schemeClr val="accent1"/>
                </a:solidFill>
              </a:rPr>
              <a:t>between twelve o’clock, therefore, and the termination of twilight, the </a:t>
            </a:r>
            <a:r>
              <a:rPr lang="en-US" sz="2400" b="1" dirty="0" err="1" smtClean="0">
                <a:solidFill>
                  <a:schemeClr val="accent1"/>
                </a:solidFill>
              </a:rPr>
              <a:t>passover</a:t>
            </a:r>
            <a:r>
              <a:rPr lang="en-US" sz="2400" b="1" dirty="0" smtClean="0">
                <a:solidFill>
                  <a:schemeClr val="accent1"/>
                </a:solidFill>
              </a:rPr>
              <a:t> was to be offered.”</a:t>
            </a:r>
            <a:r>
              <a:rPr lang="en-US" sz="2400" dirty="0" smtClean="0">
                <a:solidFill>
                  <a:schemeClr val="accent1"/>
                </a:solidFill>
              </a:rPr>
              <a:t>   </a:t>
            </a:r>
            <a:br>
              <a:rPr lang="en-US" sz="2400" dirty="0" smtClean="0">
                <a:solidFill>
                  <a:schemeClr val="accent1"/>
                </a:solidFill>
              </a:rPr>
            </a:br>
            <a:r>
              <a:rPr lang="en-US" sz="2400" dirty="0" smtClean="0">
                <a:solidFill>
                  <a:schemeClr val="accent1"/>
                </a:solidFill>
              </a:rPr>
              <a:t/>
            </a:r>
            <a:br>
              <a:rPr lang="en-US" sz="2400" dirty="0" smtClean="0">
                <a:solidFill>
                  <a:schemeClr val="accent1"/>
                </a:solidFill>
              </a:rPr>
            </a:br>
            <a:r>
              <a:rPr lang="en-US" sz="2000" dirty="0" smtClean="0"/>
              <a:t>(Treasury of Scripture Knowledge, Exodus 12:6.)</a:t>
            </a:r>
          </a:p>
          <a:p>
            <a:endParaRPr lang="en-US" sz="1800" dirty="0"/>
          </a:p>
        </p:txBody>
      </p:sp>
      <p:sp>
        <p:nvSpPr>
          <p:cNvPr id="2" name="Slide Number Placeholder 1"/>
          <p:cNvSpPr>
            <a:spLocks noGrp="1"/>
          </p:cNvSpPr>
          <p:nvPr>
            <p:ph type="sldNum" sz="quarter" idx="12"/>
          </p:nvPr>
        </p:nvSpPr>
        <p:spPr/>
        <p:txBody>
          <a:bodyPr/>
          <a:lstStyle/>
          <a:p>
            <a:fld id="{0D34CC77-AFBD-49B8-AB88-7B6E3FAC7633}" type="slidenum">
              <a:rPr lang="en-CA" smtClean="0"/>
              <a:t>26</a:t>
            </a:fld>
            <a:endParaRPr lang="en-CA"/>
          </a:p>
        </p:txBody>
      </p:sp>
      <p:sp>
        <p:nvSpPr>
          <p:cNvPr id="5" name="Title 1"/>
          <p:cNvSpPr txBox="1">
            <a:spLocks/>
          </p:cNvSpPr>
          <p:nvPr/>
        </p:nvSpPr>
        <p:spPr>
          <a:xfrm>
            <a:off x="98717" y="1052736"/>
            <a:ext cx="8939534" cy="100811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2800" i="1" cap="none" dirty="0" smtClean="0">
                <a:solidFill>
                  <a:schemeClr val="accent2">
                    <a:lumMod val="75000"/>
                  </a:schemeClr>
                </a:solidFill>
                <a:effectLst/>
              </a:rPr>
              <a:t>Treasury of Scripture Knowledge </a:t>
            </a:r>
            <a:br>
              <a:rPr lang="en-US" sz="2800" i="1" cap="none" dirty="0" smtClean="0">
                <a:solidFill>
                  <a:schemeClr val="accent2">
                    <a:lumMod val="75000"/>
                  </a:schemeClr>
                </a:solidFill>
                <a:effectLst/>
              </a:rPr>
            </a:br>
            <a:r>
              <a:rPr lang="en-US" sz="2800" cap="none" dirty="0" smtClean="0">
                <a:solidFill>
                  <a:schemeClr val="accent2">
                    <a:lumMod val="75000"/>
                  </a:schemeClr>
                </a:solidFill>
                <a:effectLst/>
              </a:rPr>
              <a:t>has this to say:</a:t>
            </a:r>
            <a:endParaRPr lang="en-CA" sz="2800" cap="none" dirty="0">
              <a:solidFill>
                <a:schemeClr val="accent2">
                  <a:lumMod val="75000"/>
                </a:schemeClr>
              </a:solidFill>
              <a:effectLst/>
            </a:endParaRPr>
          </a:p>
        </p:txBody>
      </p:sp>
      <p:sp>
        <p:nvSpPr>
          <p:cNvPr id="7" name="TextBox 6"/>
          <p:cNvSpPr txBox="1"/>
          <p:nvPr/>
        </p:nvSpPr>
        <p:spPr>
          <a:xfrm>
            <a:off x="533400" y="188640"/>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Rabbinical DEFINITION FOR EVENING</a:t>
            </a:r>
            <a:endParaRPr lang="en-US" sz="4000" b="1" dirty="0">
              <a:ln w="50800"/>
              <a:solidFill>
                <a:schemeClr val="bg1">
                  <a:shade val="50000"/>
                </a:schemeClr>
              </a:solidFill>
            </a:endParaRPr>
          </a:p>
        </p:txBody>
      </p:sp>
      <p:pic>
        <p:nvPicPr>
          <p:cNvPr id="6" name="Picture 2" descr="C:\Documents and Settings\Demo\Desktop\Garrick DAWN jpegs\Art\rabb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5391083"/>
            <a:ext cx="2211071" cy="1278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10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27</a:t>
            </a:fld>
            <a:endParaRPr lang="en-CA" dirty="0">
              <a:solidFill>
                <a:schemeClr val="bg1"/>
              </a:solidFill>
            </a:endParaRPr>
          </a:p>
        </p:txBody>
      </p:sp>
      <p:sp>
        <p:nvSpPr>
          <p:cNvPr id="4" name="TextBox 3"/>
          <p:cNvSpPr txBox="1"/>
          <p:nvPr/>
        </p:nvSpPr>
        <p:spPr>
          <a:xfrm rot="20508180">
            <a:off x="483428" y="1067749"/>
            <a:ext cx="2631913" cy="523220"/>
          </a:xfrm>
          <a:prstGeom prst="rect">
            <a:avLst/>
          </a:prstGeom>
          <a:solidFill>
            <a:srgbClr val="002060"/>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The Rabbis say:</a:t>
            </a:r>
            <a:endParaRPr lang="en-US" sz="2800" b="1" dirty="0">
              <a:ln w="50800"/>
              <a:solidFill>
                <a:schemeClr val="bg1">
                  <a:shade val="50000"/>
                </a:schemeClr>
              </a:solidFill>
            </a:endParaRPr>
          </a:p>
        </p:txBody>
      </p:sp>
      <p:sp>
        <p:nvSpPr>
          <p:cNvPr id="5" name="Rectangle 4"/>
          <p:cNvSpPr/>
          <p:nvPr/>
        </p:nvSpPr>
        <p:spPr>
          <a:xfrm>
            <a:off x="2051720" y="4725144"/>
            <a:ext cx="5205079"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27000">
                    <a:schemeClr val="bg1"/>
                  </a:glow>
                  <a:reflection blurRad="12700" stA="50000" endPos="50000" dist="5000" dir="5400000" sy="-100000" rotWithShape="0"/>
                </a:effectLst>
              </a:rPr>
              <a:t>Is this true or false?</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27000">
                  <a:schemeClr val="bg1"/>
                </a:glow>
                <a:reflection blurRad="12700" stA="50000" endPos="50000" dist="5000" dir="5400000" sy="-100000" rotWithShape="0"/>
              </a:effectLst>
            </a:endParaRPr>
          </a:p>
        </p:txBody>
      </p:sp>
      <p:pic>
        <p:nvPicPr>
          <p:cNvPr id="6" name="Picture 2" descr="C:\Documents and Settings\Demo\Desktop\Garrick DAWN jpegs\Art\rabb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74755"/>
            <a:ext cx="1712854" cy="9902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624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1026" name="Picture 2" descr="C:\Documents and Settings\Demo\Desktop\3-26  Ex 12 between the evenin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 y="0"/>
            <a:ext cx="9289032"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txBox="1">
            <a:spLocks/>
          </p:cNvSpPr>
          <p:nvPr/>
        </p:nvSpPr>
        <p:spPr>
          <a:xfrm>
            <a:off x="304800" y="4581128"/>
            <a:ext cx="8534400" cy="1612776"/>
          </a:xfrm>
          <a:prstGeom prst="rect">
            <a:avLst/>
          </a:prstGeom>
          <a:ln w="38100" cap="flat" cmpd="sng" algn="ctr">
            <a:solidFill>
              <a:srgbClr val="0070C0"/>
            </a:solidFill>
            <a:prstDash val="solid"/>
          </a:ln>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normAutofit fontScale="47500" lnSpcReduction="20000"/>
            <a:sp3d extrusionH="57150">
              <a:bevelT w="38100" h="38100"/>
            </a:sp3d>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dk1"/>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dk1"/>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dk1"/>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dk1"/>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dk1"/>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dk1"/>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dk1"/>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dk1"/>
                </a:solidFill>
                <a:latin typeface="+mn-lt"/>
                <a:ea typeface="+mn-ea"/>
                <a:cs typeface="+mn-cs"/>
              </a:defRPr>
            </a:lvl9pPr>
          </a:lstStyle>
          <a:p>
            <a:pPr>
              <a:buFont typeface="Wingdings" pitchFamily="2" charset="2"/>
              <a:buChar char="v"/>
            </a:pPr>
            <a:r>
              <a:rPr lang="en-US" sz="4200" b="1" dirty="0" smtClean="0">
                <a:solidFill>
                  <a:srgbClr val="002060"/>
                </a:solidFill>
              </a:rPr>
              <a:t>Although there is continual controversy </a:t>
            </a:r>
            <a:r>
              <a:rPr lang="en-US" sz="3800" dirty="0">
                <a:solidFill>
                  <a:srgbClr val="002060"/>
                </a:solidFill>
              </a:rPr>
              <a:t>[between the scholars]</a:t>
            </a:r>
            <a:r>
              <a:rPr lang="en-US" sz="3800" b="1" dirty="0">
                <a:solidFill>
                  <a:srgbClr val="002060"/>
                </a:solidFill>
              </a:rPr>
              <a:t> </a:t>
            </a:r>
            <a:r>
              <a:rPr lang="en-US" sz="4200" b="1" dirty="0" smtClean="0">
                <a:solidFill>
                  <a:srgbClr val="002060"/>
                </a:solidFill>
              </a:rPr>
              <a:t>over when </a:t>
            </a:r>
            <a:r>
              <a:rPr lang="en-US" sz="4200" b="1" dirty="0" err="1" smtClean="0">
                <a:solidFill>
                  <a:srgbClr val="002060"/>
                </a:solidFill>
              </a:rPr>
              <a:t>Beyn</a:t>
            </a:r>
            <a:r>
              <a:rPr lang="en-US" sz="4200" b="1" dirty="0" smtClean="0">
                <a:solidFill>
                  <a:srgbClr val="002060"/>
                </a:solidFill>
              </a:rPr>
              <a:t> ha </a:t>
            </a:r>
            <a:r>
              <a:rPr lang="en-US" sz="4200" b="1" dirty="0" err="1" smtClean="0">
                <a:solidFill>
                  <a:srgbClr val="002060"/>
                </a:solidFill>
              </a:rPr>
              <a:t>Arbayim</a:t>
            </a:r>
            <a:r>
              <a:rPr lang="en-US" sz="4200" b="1" dirty="0" smtClean="0">
                <a:solidFill>
                  <a:srgbClr val="002060"/>
                </a:solidFill>
              </a:rPr>
              <a:t> actually takes place, Yahweh’s inspired Scriptures without a doubt points to the period between “noon and darkness.”  </a:t>
            </a:r>
            <a:br>
              <a:rPr lang="en-US" sz="4200" b="1" dirty="0" smtClean="0">
                <a:solidFill>
                  <a:srgbClr val="002060"/>
                </a:solidFill>
              </a:rPr>
            </a:br>
            <a:r>
              <a:rPr lang="en-US" sz="4200" b="1" dirty="0" smtClean="0">
                <a:solidFill>
                  <a:srgbClr val="002060"/>
                </a:solidFill>
              </a:rPr>
              <a:t>The sacrifice of the only begotten Son has given us the most documented sacrifice ever.  Yahusha’s death at 3 PM on the 14</a:t>
            </a:r>
            <a:r>
              <a:rPr lang="en-US" sz="4200" b="1" baseline="30000" dirty="0" smtClean="0">
                <a:solidFill>
                  <a:srgbClr val="002060"/>
                </a:solidFill>
              </a:rPr>
              <a:t>th</a:t>
            </a:r>
            <a:r>
              <a:rPr lang="en-US" sz="4200" b="1" dirty="0" smtClean="0">
                <a:solidFill>
                  <a:srgbClr val="002060"/>
                </a:solidFill>
              </a:rPr>
              <a:t> of Abib was definitely “</a:t>
            </a:r>
            <a:r>
              <a:rPr lang="en-US" sz="4200" b="1" u="sng" dirty="0" smtClean="0">
                <a:solidFill>
                  <a:srgbClr val="002060"/>
                </a:solidFill>
              </a:rPr>
              <a:t>between the evenings</a:t>
            </a:r>
            <a:r>
              <a:rPr lang="en-US" sz="4200" b="1" dirty="0" smtClean="0">
                <a:solidFill>
                  <a:srgbClr val="002060"/>
                </a:solidFill>
              </a:rPr>
              <a:t>.”</a:t>
            </a:r>
            <a:r>
              <a:rPr lang="en-US" sz="4200" dirty="0" smtClean="0">
                <a:solidFill>
                  <a:srgbClr val="002060"/>
                </a:solidFill>
              </a:rPr>
              <a:t> </a:t>
            </a:r>
            <a:endParaRPr lang="en-US" dirty="0" smtClean="0">
              <a:solidFill>
                <a:srgbClr val="002060"/>
              </a:solidFill>
            </a:endParaRPr>
          </a:p>
          <a:p>
            <a:endParaRPr lang="en-US" dirty="0"/>
          </a:p>
        </p:txBody>
      </p:sp>
      <p:sp>
        <p:nvSpPr>
          <p:cNvPr id="5" name="TextBox 4"/>
          <p:cNvSpPr txBox="1"/>
          <p:nvPr/>
        </p:nvSpPr>
        <p:spPr>
          <a:xfrm>
            <a:off x="288528" y="6309320"/>
            <a:ext cx="5105400" cy="369332"/>
          </a:xfrm>
          <a:prstGeom prst="rect">
            <a:avLst/>
          </a:prstGeom>
          <a:noFill/>
        </p:spPr>
        <p:txBody>
          <a:bodyPr wrap="square" rtlCol="0">
            <a:spAutoFit/>
          </a:bodyPr>
          <a:lstStyle/>
          <a:p>
            <a:pPr algn="ctr"/>
            <a:r>
              <a:rPr lang="en-US" dirty="0" smtClean="0"/>
              <a:t>(See:  &lt;http://paleotimes.org/beyn-ha-arbayim/&gt;.)</a:t>
            </a:r>
            <a:endParaRPr lang="en-US" dirty="0"/>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28</a:t>
            </a:fld>
            <a:endParaRPr lang="en-CA" dirty="0">
              <a:solidFill>
                <a:schemeClr val="bg1"/>
              </a:solidFill>
            </a:endParaRPr>
          </a:p>
        </p:txBody>
      </p:sp>
      <p:sp>
        <p:nvSpPr>
          <p:cNvPr id="8" name="TextBox 7"/>
          <p:cNvSpPr txBox="1"/>
          <p:nvPr/>
        </p:nvSpPr>
        <p:spPr>
          <a:xfrm rot="20812289">
            <a:off x="14278" y="1131275"/>
            <a:ext cx="3454313" cy="523220"/>
          </a:xfrm>
          <a:prstGeom prst="rect">
            <a:avLst/>
          </a:prstGeom>
          <a:solidFill>
            <a:srgbClr val="002060"/>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The Rabbis also say:</a:t>
            </a:r>
            <a:endParaRPr lang="en-US" sz="2800" b="1" dirty="0">
              <a:ln w="50800"/>
              <a:solidFill>
                <a:schemeClr val="bg1">
                  <a:shade val="50000"/>
                </a:schemeClr>
              </a:solidFill>
            </a:endParaRPr>
          </a:p>
        </p:txBody>
      </p:sp>
      <p:sp>
        <p:nvSpPr>
          <p:cNvPr id="9" name="Rectangle 8"/>
          <p:cNvSpPr/>
          <p:nvPr/>
        </p:nvSpPr>
        <p:spPr>
          <a:xfrm>
            <a:off x="5405884" y="6140043"/>
            <a:ext cx="3243004"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27000">
                    <a:schemeClr val="bg1"/>
                  </a:glow>
                  <a:reflection blurRad="12700" stA="50000" endPos="50000" dist="5000" dir="5400000" sy="-100000" rotWithShape="0"/>
                </a:effectLst>
              </a:rPr>
              <a:t>True?  False?</a:t>
            </a:r>
            <a:endPar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27000">
                  <a:schemeClr val="bg1"/>
                </a:glow>
                <a:reflection blurRad="12700" stA="50000" endPos="50000" dist="5000" dir="5400000" sy="-100000" rotWithShape="0"/>
              </a:effectLst>
            </a:endParaRPr>
          </a:p>
        </p:txBody>
      </p:sp>
      <p:pic>
        <p:nvPicPr>
          <p:cNvPr id="10" name="Picture 2" descr="C:\Documents and Settings\Demo\Desktop\Garrick DAWN jpegs\Art\rabb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3300"/>
            <a:ext cx="1962944" cy="11348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9475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3" descr="C:\Documents and Settings\Rae\Desktop\jesus-on-cross darkness.jpg"/>
          <p:cNvPicPr>
            <a:picLocks noChangeAspect="1" noChangeArrowheads="1"/>
          </p:cNvPicPr>
          <p:nvPr/>
        </p:nvPicPr>
        <p:blipFill>
          <a:blip r:embed="rId3" cstate="print"/>
          <a:stretch>
            <a:fillRect/>
          </a:stretch>
        </p:blipFill>
        <p:spPr bwMode="auto">
          <a:xfrm>
            <a:off x="3505200" y="2001196"/>
            <a:ext cx="2514600" cy="3124200"/>
          </a:xfrm>
          <a:prstGeom prst="rect">
            <a:avLst/>
          </a:prstGeom>
          <a:noFill/>
          <a:ln w="28575">
            <a:solidFill>
              <a:schemeClr val="accent6">
                <a:lumMod val="40000"/>
                <a:lumOff val="60000"/>
              </a:schemeClr>
            </a:solidFill>
          </a:ln>
          <a:effectLst>
            <a:glow rad="101600">
              <a:schemeClr val="accent2">
                <a:lumMod val="20000"/>
                <a:lumOff val="80000"/>
                <a:alpha val="60000"/>
              </a:schemeClr>
            </a:glow>
          </a:effectLst>
          <a:scene3d>
            <a:camera prst="perspectiveRight"/>
            <a:lightRig rig="threePt" dir="t"/>
          </a:scene3d>
          <a:sp3d>
            <a:bevelT w="114300" prst="hardEdge"/>
          </a:sp3d>
        </p:spPr>
      </p:pic>
      <p:sp>
        <p:nvSpPr>
          <p:cNvPr id="6" name="Title 1"/>
          <p:cNvSpPr txBox="1">
            <a:spLocks/>
          </p:cNvSpPr>
          <p:nvPr/>
        </p:nvSpPr>
        <p:spPr>
          <a:xfrm>
            <a:off x="811783" y="167016"/>
            <a:ext cx="7576642" cy="594048"/>
          </a:xfrm>
          <a:prstGeom prst="rect">
            <a:avLst/>
          </a:prstGeom>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soft" dir="t">
                <a:rot lat="0" lon="0" rev="10800000"/>
              </a:lightRig>
            </a:scene3d>
            <a:sp3d>
              <a:bevelT w="27940" h="12700"/>
              <a:contourClr>
                <a:srgbClr val="DDDDDD"/>
              </a:contourClr>
            </a:sp3d>
          </a:bodyPr>
          <a:lstStyle>
            <a:lvl1pPr algn="l" rtl="0" eaLnBrk="1" latinLnBrk="0" hangingPunct="1">
              <a:spcBef>
                <a:spcPct val="0"/>
              </a:spcBef>
              <a:buNone/>
              <a:defRPr kumimoji="0" sz="3600" kern="1200" cap="all" baseline="0">
                <a:solidFill>
                  <a:schemeClr val="lt1"/>
                </a:solidFill>
                <a:effectLst>
                  <a:reflection blurRad="12700" stA="48000" endA="300" endPos="55000" dir="5400000" sy="-90000" algn="bl" rotWithShape="0"/>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spc="150" dirty="0" smtClean="0">
                <a:ln w="11430"/>
                <a:solidFill>
                  <a:srgbClr val="F8F8F8"/>
                </a:solidFill>
                <a:effectLst>
                  <a:outerShdw blurRad="25400" algn="tl" rotWithShape="0">
                    <a:srgbClr val="000000">
                      <a:alpha val="43000"/>
                    </a:srgbClr>
                  </a:outerShdw>
                </a:effectLst>
              </a:rPr>
              <a:t>“between the evenings” at the Cross!</a:t>
            </a:r>
            <a:endParaRPr lang="en-US" sz="2800" b="1" spc="150" dirty="0">
              <a:ln w="11430"/>
              <a:solidFill>
                <a:srgbClr val="F8F8F8"/>
              </a:solidFill>
              <a:effectLst>
                <a:outerShdw blurRad="25400" algn="tl" rotWithShape="0">
                  <a:srgbClr val="000000">
                    <a:alpha val="43000"/>
                  </a:srgbClr>
                </a:outerShdw>
              </a:effectLst>
            </a:endParaRPr>
          </a:p>
        </p:txBody>
      </p:sp>
      <p:pic>
        <p:nvPicPr>
          <p:cNvPr id="8" name="Picture 2" descr="C:\Documents and Settings\Rae\Desktop\Dark sky at noon 1.jpg"/>
          <p:cNvPicPr>
            <a:picLocks noChangeAspect="1" noChangeArrowheads="1"/>
          </p:cNvPicPr>
          <p:nvPr/>
        </p:nvPicPr>
        <p:blipFill>
          <a:blip r:embed="rId4" cstate="print"/>
          <a:srcRect/>
          <a:stretch>
            <a:fillRect/>
          </a:stretch>
        </p:blipFill>
        <p:spPr bwMode="auto">
          <a:xfrm>
            <a:off x="228600" y="1066800"/>
            <a:ext cx="3088293" cy="2895600"/>
          </a:xfrm>
          <a:prstGeom prst="rect">
            <a:avLst/>
          </a:prstGeom>
          <a:noFill/>
          <a:ln w="28575">
            <a:solidFill>
              <a:schemeClr val="accent6">
                <a:lumMod val="40000"/>
                <a:lumOff val="60000"/>
              </a:schemeClr>
            </a:solidFill>
          </a:ln>
          <a:effectLst>
            <a:glow rad="101600">
              <a:schemeClr val="accent2">
                <a:lumMod val="20000"/>
                <a:lumOff val="80000"/>
                <a:alpha val="60000"/>
              </a:schemeClr>
            </a:glow>
          </a:effectLst>
          <a:scene3d>
            <a:camera prst="perspectiveRight"/>
            <a:lightRig rig="threePt" dir="t"/>
          </a:scene3d>
          <a:sp3d>
            <a:bevelT w="114300" prst="hardEdge"/>
          </a:sp3d>
        </p:spPr>
      </p:pic>
      <p:pic>
        <p:nvPicPr>
          <p:cNvPr id="9" name="Picture 4" descr="C:\Documents and Settings\Rae\Desktop\Dark sky at dusk.jpg"/>
          <p:cNvPicPr>
            <a:picLocks noChangeAspect="1" noChangeArrowheads="1"/>
          </p:cNvPicPr>
          <p:nvPr/>
        </p:nvPicPr>
        <p:blipFill>
          <a:blip r:embed="rId5" cstate="print"/>
          <a:stretch>
            <a:fillRect/>
          </a:stretch>
        </p:blipFill>
        <p:spPr bwMode="auto">
          <a:xfrm>
            <a:off x="6256022" y="2514599"/>
            <a:ext cx="2415540" cy="3019425"/>
          </a:xfrm>
          <a:prstGeom prst="rect">
            <a:avLst/>
          </a:prstGeom>
          <a:noFill/>
          <a:ln w="28575">
            <a:solidFill>
              <a:schemeClr val="accent6">
                <a:lumMod val="40000"/>
                <a:lumOff val="60000"/>
              </a:schemeClr>
            </a:solidFill>
          </a:ln>
          <a:effectLst>
            <a:glow rad="101600">
              <a:schemeClr val="accent2">
                <a:lumMod val="20000"/>
                <a:lumOff val="80000"/>
                <a:alpha val="60000"/>
              </a:schemeClr>
            </a:glow>
          </a:effectLst>
          <a:scene3d>
            <a:camera prst="perspectiveRight"/>
            <a:lightRig rig="threePt" dir="t"/>
          </a:scene3d>
          <a:sp3d>
            <a:bevelT w="114300" prst="hardEdge"/>
          </a:sp3d>
        </p:spPr>
      </p:pic>
      <p:sp>
        <p:nvSpPr>
          <p:cNvPr id="10" name="Rectangle 9"/>
          <p:cNvSpPr/>
          <p:nvPr/>
        </p:nvSpPr>
        <p:spPr>
          <a:xfrm>
            <a:off x="457201" y="4038600"/>
            <a:ext cx="2608406"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cap="none" spc="150" dirty="0" smtClean="0">
                <a:ln w="11430"/>
                <a:solidFill>
                  <a:srgbClr val="F8F8F8"/>
                </a:solidFill>
                <a:effectLst>
                  <a:outerShdw blurRad="25400" algn="tl" rotWithShape="0">
                    <a:srgbClr val="000000">
                      <a:alpha val="43000"/>
                    </a:srgbClr>
                  </a:outerShdw>
                </a:effectLst>
              </a:rPr>
              <a:t>High Noon</a:t>
            </a:r>
            <a:endParaRPr lang="en-US" sz="4000" b="1" cap="none" spc="150" dirty="0">
              <a:ln w="11430"/>
              <a:solidFill>
                <a:srgbClr val="F8F8F8"/>
              </a:solidFill>
              <a:effectLst>
                <a:outerShdw blurRad="25400" algn="tl" rotWithShape="0">
                  <a:srgbClr val="000000">
                    <a:alpha val="43000"/>
                  </a:srgbClr>
                </a:outerShdw>
              </a:effectLst>
            </a:endParaRPr>
          </a:p>
        </p:txBody>
      </p:sp>
      <p:sp>
        <p:nvSpPr>
          <p:cNvPr id="11" name="Rectangle 10"/>
          <p:cNvSpPr/>
          <p:nvPr/>
        </p:nvSpPr>
        <p:spPr>
          <a:xfrm>
            <a:off x="6896011" y="5610224"/>
            <a:ext cx="1313180"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cap="none" spc="150" dirty="0" smtClean="0">
                <a:ln w="11430"/>
                <a:solidFill>
                  <a:srgbClr val="F8F8F8"/>
                </a:solidFill>
                <a:effectLst>
                  <a:outerShdw blurRad="25400" algn="tl" rotWithShape="0">
                    <a:srgbClr val="000000">
                      <a:alpha val="43000"/>
                    </a:srgbClr>
                  </a:outerShdw>
                </a:effectLst>
              </a:rPr>
              <a:t>Dusk</a:t>
            </a:r>
          </a:p>
        </p:txBody>
      </p:sp>
      <p:sp>
        <p:nvSpPr>
          <p:cNvPr id="12" name="Rectangle 11"/>
          <p:cNvSpPr/>
          <p:nvPr/>
        </p:nvSpPr>
        <p:spPr>
          <a:xfrm>
            <a:off x="3977970" y="5201596"/>
            <a:ext cx="1358064"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rPr>
              <a:t>3 PM</a:t>
            </a:r>
            <a:endParaRPr lang="en-US" sz="4000" b="1" cap="none" spc="150" dirty="0">
              <a:ln w="11430"/>
              <a:solidFill>
                <a:srgbClr val="F8F8F8"/>
              </a:solidFill>
              <a:effectLst>
                <a:outerShdw blurRad="25400" algn="tl" rotWithShape="0">
                  <a:srgbClr val="000000">
                    <a:alpha val="43000"/>
                  </a:srgbClr>
                </a:outerShdw>
              </a:effectLst>
            </a:endParaRPr>
          </a:p>
        </p:txBody>
      </p:sp>
      <p:sp>
        <p:nvSpPr>
          <p:cNvPr id="13" name="Rectangle 12"/>
          <p:cNvSpPr/>
          <p:nvPr/>
        </p:nvSpPr>
        <p:spPr>
          <a:xfrm>
            <a:off x="457202" y="4648200"/>
            <a:ext cx="2608405" cy="135421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Darkness!</a:t>
            </a:r>
            <a:r>
              <a:rPr lang="en-US" b="1" cap="none" spc="150" dirty="0" smtClean="0">
                <a:ln w="11430"/>
                <a:solidFill>
                  <a:srgbClr val="F8F8F8"/>
                </a:solidFill>
                <a:effectLst>
                  <a:outerShdw blurRad="25400" algn="tl" rotWithShape="0">
                    <a:srgbClr val="000000">
                      <a:alpha val="43000"/>
                    </a:srgbClr>
                  </a:outerShdw>
                </a:effectLst>
              </a:rPr>
              <a:t/>
            </a:r>
            <a:br>
              <a:rPr lang="en-US" b="1" cap="none" spc="150" dirty="0" smtClean="0">
                <a:ln w="11430"/>
                <a:solidFill>
                  <a:srgbClr val="F8F8F8"/>
                </a:solidFill>
                <a:effectLst>
                  <a:outerShdw blurRad="25400" algn="tl" rotWithShape="0">
                    <a:srgbClr val="000000">
                      <a:alpha val="43000"/>
                    </a:srgbClr>
                  </a:outerShdw>
                </a:effectLst>
              </a:rPr>
            </a:br>
            <a:r>
              <a:rPr lang="en-US" b="1" cap="none" spc="150" dirty="0" smtClean="0">
                <a:ln w="11430"/>
                <a:solidFill>
                  <a:srgbClr val="F8F8F8"/>
                </a:solidFill>
                <a:effectLst>
                  <a:outerShdw blurRad="25400" algn="tl" rotWithShape="0">
                    <a:srgbClr val="000000">
                      <a:alpha val="43000"/>
                    </a:srgbClr>
                  </a:outerShdw>
                </a:effectLst>
              </a:rPr>
              <a:t>(Noon qualifies for</a:t>
            </a:r>
            <a:br>
              <a:rPr lang="en-US" b="1" cap="none" spc="150" dirty="0" smtClean="0">
                <a:ln w="11430"/>
                <a:solidFill>
                  <a:srgbClr val="F8F8F8"/>
                </a:solidFill>
                <a:effectLst>
                  <a:outerShdw blurRad="25400" algn="tl" rotWithShape="0">
                    <a:srgbClr val="000000">
                      <a:alpha val="43000"/>
                    </a:srgbClr>
                  </a:outerShdw>
                </a:effectLst>
              </a:rPr>
            </a:br>
            <a:r>
              <a:rPr lang="en-US" b="1" cap="none" spc="150" dirty="0" smtClean="0">
                <a:ln w="11430"/>
                <a:solidFill>
                  <a:srgbClr val="F8F8F8"/>
                </a:solidFill>
                <a:effectLst>
                  <a:outerShdw blurRad="25400" algn="tl" rotWithShape="0">
                    <a:srgbClr val="000000">
                      <a:alpha val="43000"/>
                    </a:srgbClr>
                  </a:outerShdw>
                </a:effectLst>
              </a:rPr>
              <a:t>“between the evenings”)</a:t>
            </a:r>
            <a:endParaRPr lang="en-US" b="1" cap="none" spc="150" dirty="0">
              <a:ln w="11430"/>
              <a:solidFill>
                <a:srgbClr val="F8F8F8"/>
              </a:solidFill>
              <a:effectLst>
                <a:outerShdw blurRad="25400" algn="tl" rotWithShape="0">
                  <a:srgbClr val="000000">
                    <a:alpha val="43000"/>
                  </a:srgbClr>
                </a:outerShdw>
              </a:effectLst>
            </a:endParaRPr>
          </a:p>
        </p:txBody>
      </p:sp>
      <p:sp>
        <p:nvSpPr>
          <p:cNvPr id="14" name="Rectangle 13"/>
          <p:cNvSpPr/>
          <p:nvPr/>
        </p:nvSpPr>
        <p:spPr>
          <a:xfrm>
            <a:off x="5724128" y="6106180"/>
            <a:ext cx="3384376" cy="646331"/>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rPr>
              <a:t>(Does not qualify for “between </a:t>
            </a:r>
            <a:r>
              <a:rPr lang="en-US" b="1" spc="150" smtClean="0">
                <a:ln w="11430"/>
                <a:solidFill>
                  <a:srgbClr val="F8F8F8"/>
                </a:solidFill>
                <a:effectLst>
                  <a:outerShdw blurRad="25400" algn="tl" rotWithShape="0">
                    <a:srgbClr val="000000">
                      <a:alpha val="43000"/>
                    </a:srgbClr>
                  </a:outerShdw>
                </a:effectLst>
              </a:rPr>
              <a:t>the evenings”)</a:t>
            </a:r>
            <a:endParaRPr lang="en-US" b="1" cap="none" spc="150" dirty="0">
              <a:ln w="11430"/>
              <a:solidFill>
                <a:srgbClr val="F8F8F8"/>
              </a:solidFill>
              <a:effectLst>
                <a:outerShdw blurRad="25400" algn="tl" rotWithShape="0">
                  <a:srgbClr val="000000">
                    <a:alpha val="43000"/>
                  </a:srgbClr>
                </a:outerShdw>
              </a:effectLst>
            </a:endParaRPr>
          </a:p>
        </p:txBody>
      </p:sp>
      <p:sp>
        <p:nvSpPr>
          <p:cNvPr id="15" name="Rectangle 14"/>
          <p:cNvSpPr/>
          <p:nvPr/>
        </p:nvSpPr>
        <p:spPr>
          <a:xfrm>
            <a:off x="3293067" y="5734997"/>
            <a:ext cx="2939779" cy="64633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b="1" spc="150" dirty="0" smtClean="0">
                <a:ln w="11430"/>
                <a:solidFill>
                  <a:srgbClr val="F8F8F8"/>
                </a:solidFill>
                <a:effectLst>
                  <a:outerShdw blurRad="25400" algn="tl" rotWithShape="0">
                    <a:srgbClr val="000000">
                      <a:alpha val="43000"/>
                    </a:srgbClr>
                  </a:outerShdw>
                </a:effectLst>
              </a:rPr>
              <a:t>(Qualifies for “between </a:t>
            </a:r>
            <a:br>
              <a:rPr lang="en-US" b="1" spc="150" dirty="0" smtClean="0">
                <a:ln w="11430"/>
                <a:solidFill>
                  <a:srgbClr val="F8F8F8"/>
                </a:solidFill>
                <a:effectLst>
                  <a:outerShdw blurRad="25400" algn="tl" rotWithShape="0">
                    <a:srgbClr val="000000">
                      <a:alpha val="43000"/>
                    </a:srgbClr>
                  </a:outerShdw>
                </a:effectLst>
              </a:rPr>
            </a:br>
            <a:r>
              <a:rPr lang="en-US" b="1" spc="150" dirty="0" smtClean="0">
                <a:ln w="11430"/>
                <a:solidFill>
                  <a:srgbClr val="F8F8F8"/>
                </a:solidFill>
                <a:effectLst>
                  <a:outerShdw blurRad="25400" algn="tl" rotWithShape="0">
                    <a:srgbClr val="000000">
                      <a:alpha val="43000"/>
                    </a:srgbClr>
                  </a:outerShdw>
                </a:effectLst>
              </a:rPr>
              <a:t>the evenings”)</a:t>
            </a:r>
          </a:p>
        </p:txBody>
      </p:sp>
      <p:sp>
        <p:nvSpPr>
          <p:cNvPr id="2" name="Slide Number Placeholder 1"/>
          <p:cNvSpPr>
            <a:spLocks noGrp="1"/>
          </p:cNvSpPr>
          <p:nvPr>
            <p:ph type="sldNum" sz="quarter" idx="12"/>
          </p:nvPr>
        </p:nvSpPr>
        <p:spPr>
          <a:xfrm>
            <a:off x="8346504" y="6568901"/>
            <a:ext cx="762000" cy="244475"/>
          </a:xfrm>
        </p:spPr>
        <p:txBody>
          <a:bodyPr/>
          <a:lstStyle/>
          <a:p>
            <a:fld id="{0D34CC77-AFBD-49B8-AB88-7B6E3FAC7633}" type="slidenum">
              <a:rPr lang="en-CA" smtClean="0">
                <a:solidFill>
                  <a:schemeClr val="bg1"/>
                </a:solidFill>
              </a:rPr>
              <a:t>29</a:t>
            </a:fld>
            <a:endParaRPr lang="en-CA" dirty="0">
              <a:solidFill>
                <a:schemeClr val="bg1"/>
              </a:solidFill>
            </a:endParaRPr>
          </a:p>
        </p:txBody>
      </p:sp>
      <p:sp>
        <p:nvSpPr>
          <p:cNvPr id="3" name="TextBox 2"/>
          <p:cNvSpPr txBox="1"/>
          <p:nvPr/>
        </p:nvSpPr>
        <p:spPr>
          <a:xfrm>
            <a:off x="3316893" y="764704"/>
            <a:ext cx="5791611" cy="1138773"/>
          </a:xfrm>
          <a:prstGeom prst="rect">
            <a:avLst/>
          </a:prstGeom>
          <a:noFill/>
        </p:spPr>
        <p:txBody>
          <a:bodyPr wrap="square" rtlCol="0">
            <a:spAutoFit/>
          </a:bodyPr>
          <a:lstStyle/>
          <a:p>
            <a:pPr algn="ctr"/>
            <a:r>
              <a:rPr lang="en-US" sz="1700" b="1" spc="150" dirty="0" smtClean="0">
                <a:ln w="11430"/>
                <a:solidFill>
                  <a:srgbClr val="F8F8F8"/>
                </a:solidFill>
                <a:effectLst>
                  <a:outerShdw blurRad="25400" algn="tl" rotWithShape="0">
                    <a:srgbClr val="000000">
                      <a:alpha val="43000"/>
                    </a:srgbClr>
                  </a:outerShdw>
                </a:effectLst>
              </a:rPr>
              <a:t>Light Season for Yahusha:  </a:t>
            </a:r>
            <a:r>
              <a:rPr lang="en-US" sz="1700" b="1" spc="150" dirty="0">
                <a:ln w="11430"/>
                <a:solidFill>
                  <a:srgbClr val="F8F8F8"/>
                </a:solidFill>
                <a:effectLst>
                  <a:outerShdw blurRad="25400" algn="tl" rotWithShape="0">
                    <a:srgbClr val="000000">
                      <a:alpha val="43000"/>
                    </a:srgbClr>
                  </a:outerShdw>
                </a:effectLst>
              </a:rPr>
              <a:t>“between the evenings” only applies to between sunrise to sunset</a:t>
            </a:r>
            <a:r>
              <a:rPr lang="en-US" sz="1700" b="1" spc="150" dirty="0" smtClean="0">
                <a:ln w="11430"/>
                <a:solidFill>
                  <a:srgbClr val="F8F8F8"/>
                </a:solidFill>
                <a:effectLst>
                  <a:outerShdw blurRad="25400" algn="tl" rotWithShape="0">
                    <a:srgbClr val="000000">
                      <a:alpha val="43000"/>
                    </a:srgbClr>
                  </a:outerShdw>
                </a:effectLst>
              </a:rPr>
              <a:t>.</a:t>
            </a:r>
          </a:p>
          <a:p>
            <a:pPr algn="ctr"/>
            <a:r>
              <a:rPr lang="en-US" sz="1700" b="1" spc="150" dirty="0" smtClean="0">
                <a:ln w="11430"/>
                <a:solidFill>
                  <a:srgbClr val="F8F8F8"/>
                </a:solidFill>
                <a:effectLst>
                  <a:outerShdw blurRad="25400" algn="tl" rotWithShape="0">
                    <a:srgbClr val="000000">
                      <a:alpha val="43000"/>
                    </a:srgbClr>
                  </a:outerShdw>
                </a:effectLst>
              </a:rPr>
              <a:t>(Better understood as </a:t>
            </a:r>
            <a:br>
              <a:rPr lang="en-US" sz="1700" b="1" spc="150" dirty="0" smtClean="0">
                <a:ln w="11430"/>
                <a:solidFill>
                  <a:srgbClr val="F8F8F8"/>
                </a:solidFill>
                <a:effectLst>
                  <a:outerShdw blurRad="25400" algn="tl" rotWithShape="0">
                    <a:srgbClr val="000000">
                      <a:alpha val="43000"/>
                    </a:srgbClr>
                  </a:outerShdw>
                </a:effectLst>
              </a:rPr>
            </a:br>
            <a:r>
              <a:rPr lang="en-US" sz="1700" b="1" spc="150" dirty="0" smtClean="0">
                <a:ln w="11430"/>
                <a:solidFill>
                  <a:srgbClr val="F8F8F8"/>
                </a:solidFill>
                <a:effectLst>
                  <a:outerShdw blurRad="25400" algn="tl" rotWithShape="0">
                    <a:srgbClr val="000000">
                      <a:alpha val="43000"/>
                    </a:srgbClr>
                  </a:outerShdw>
                </a:effectLst>
              </a:rPr>
              <a:t>“between the two twilight mixings.”)</a:t>
            </a:r>
            <a:endParaRPr lang="en-US" sz="1700" dirty="0"/>
          </a:p>
        </p:txBody>
      </p:sp>
    </p:spTree>
    <p:extLst>
      <p:ext uri="{BB962C8B-B14F-4D97-AF65-F5344CB8AC3E}">
        <p14:creationId xmlns:p14="http://schemas.microsoft.com/office/powerpoint/2010/main" val="2725805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990600" y="2209800"/>
            <a:ext cx="2895600" cy="2590800"/>
          </a:xfrm>
          <a:prstGeom prst="roundRect">
            <a:avLst/>
          </a:prstGeom>
          <a:solidFill>
            <a:schemeClr val="accent1">
              <a:lumMod val="40000"/>
              <a:lumOff val="60000"/>
            </a:schemeClr>
          </a:solidFill>
          <a:effectLst>
            <a:outerShdw blurRad="40000" dist="20000" dir="5400000" rotWithShape="0">
              <a:srgbClr val="000000">
                <a:alpha val="38000"/>
              </a:srgbClr>
            </a:outerShdw>
          </a:effectLst>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rtlCol="0" anchor="ctr">
            <a:sp3d extrusionH="57150">
              <a:bevelT h="25400" prst="softRound"/>
            </a:sp3d>
          </a:bodyPr>
          <a:lstStyle/>
          <a:p>
            <a:pPr algn="ctr"/>
            <a:endParaRPr lang="en-US" sz="2800" b="1" dirty="0" smtClean="0">
              <a:solidFill>
                <a:srgbClr val="002060"/>
              </a:solidFill>
            </a:endParaRPr>
          </a:p>
          <a:p>
            <a:pPr algn="ctr"/>
            <a:r>
              <a:rPr lang="en-US" sz="5000" b="1" dirty="0" smtClean="0">
                <a:solidFill>
                  <a:srgbClr val="002060"/>
                </a:solidFill>
              </a:rPr>
              <a:t>Egypt’s</a:t>
            </a:r>
          </a:p>
          <a:p>
            <a:pPr algn="ctr"/>
            <a:r>
              <a:rPr lang="en-US" sz="5000" b="1" dirty="0" smtClean="0">
                <a:solidFill>
                  <a:srgbClr val="002060"/>
                </a:solidFill>
              </a:rPr>
              <a:t>Passover </a:t>
            </a:r>
            <a:br>
              <a:rPr lang="en-US" sz="5000" b="1" dirty="0" smtClean="0">
                <a:solidFill>
                  <a:srgbClr val="002060"/>
                </a:solidFill>
              </a:rPr>
            </a:br>
            <a:endParaRPr lang="en-US" sz="5000" dirty="0">
              <a:solidFill>
                <a:srgbClr val="002060"/>
              </a:solidFill>
            </a:endParaRPr>
          </a:p>
        </p:txBody>
      </p:sp>
      <p:pic>
        <p:nvPicPr>
          <p:cNvPr id="248834" name="Picture 2" descr="H:\A.  ASTLEFORD\++Dawn Studies in Progress\2a - Ex 12 Passover Patterns Prevail  (Egypt)                        Done Jan 24 2014  25 pgs  50 hrs\ART\Passover death angel.jpg"/>
          <p:cNvPicPr>
            <a:picLocks noChangeAspect="1" noChangeArrowheads="1"/>
          </p:cNvPicPr>
          <p:nvPr/>
        </p:nvPicPr>
        <p:blipFill>
          <a:blip r:embed="rId3" cstate="print"/>
          <a:srcRect/>
          <a:stretch>
            <a:fillRect/>
          </a:stretch>
        </p:blipFill>
        <p:spPr bwMode="auto">
          <a:xfrm>
            <a:off x="4311869" y="1981200"/>
            <a:ext cx="3993931" cy="2895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p:spPr>
      </p:pic>
      <p:sp>
        <p:nvSpPr>
          <p:cNvPr id="2" name="Slide Number Placeholder 1"/>
          <p:cNvSpPr>
            <a:spLocks noGrp="1"/>
          </p:cNvSpPr>
          <p:nvPr>
            <p:ph type="sldNum" sz="quarter" idx="12"/>
          </p:nvPr>
        </p:nvSpPr>
        <p:spPr/>
        <p:txBody>
          <a:bodyPr/>
          <a:lstStyle/>
          <a:p>
            <a:fld id="{0D34CC77-AFBD-49B8-AB88-7B6E3FAC7633}" type="slidenum">
              <a:rPr lang="en-CA" smtClean="0"/>
              <a:t>3</a:t>
            </a:fld>
            <a:endParaRPr lang="en-CA" dirty="0"/>
          </a:p>
        </p:txBody>
      </p:sp>
      <p:sp>
        <p:nvSpPr>
          <p:cNvPr id="14" name="Title 1"/>
          <p:cNvSpPr txBox="1">
            <a:spLocks/>
          </p:cNvSpPr>
          <p:nvPr/>
        </p:nvSpPr>
        <p:spPr>
          <a:xfrm>
            <a:off x="611560" y="116632"/>
            <a:ext cx="8001000" cy="1143000"/>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p>
            <a:pPr lvl="0" algn="ctr">
              <a:spcBef>
                <a:spcPct val="0"/>
              </a:spcBef>
            </a:pP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Exodus 12</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755576" y="5517232"/>
            <a:ext cx="7704856" cy="1143000"/>
          </a:xfrm>
          <a:prstGeom prst="rect">
            <a:avLst/>
          </a:prstGeom>
        </p:spPr>
        <p:txBody>
          <a:bodyPr vert="horz" lIns="91440" tIns="45720" rIns="91440" bIns="45720" rtlCol="0" anchor="ctr">
            <a:normAutofit/>
            <a:scene3d>
              <a:camera prst="orthographicFront"/>
              <a:lightRig rig="threePt" dir="t"/>
            </a:scene3d>
            <a:sp3d extrusionH="57150">
              <a:bevelT h="25400" prst="softRound"/>
            </a:sp3d>
          </a:bodyPr>
          <a:lstStyle/>
          <a:p>
            <a:pPr lvl="0" algn="ctr">
              <a:spcBef>
                <a:spcPct val="0"/>
              </a:spcBef>
            </a:pPr>
            <a:r>
              <a:rPr lang="en-US" sz="3600" b="1" noProof="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Let’s begin with an overview.</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98636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284032" y="1215896"/>
            <a:ext cx="4339145" cy="224676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The </a:t>
            </a:r>
            <a:r>
              <a:rPr lang="en-US" sz="2800" b="1" cap="none" spc="150" dirty="0" err="1" smtClean="0">
                <a:ln w="11430"/>
                <a:solidFill>
                  <a:srgbClr val="F8F8F8"/>
                </a:solidFill>
                <a:effectLst>
                  <a:outerShdw blurRad="25400" algn="tl" rotWithShape="0">
                    <a:srgbClr val="000000">
                      <a:alpha val="43000"/>
                    </a:srgbClr>
                  </a:outerShdw>
                </a:effectLst>
              </a:rPr>
              <a:t>passover</a:t>
            </a:r>
            <a:r>
              <a:rPr lang="en-US" sz="2800" b="1" cap="none" spc="150" dirty="0" smtClean="0">
                <a:ln w="11430"/>
                <a:solidFill>
                  <a:srgbClr val="F8F8F8"/>
                </a:solidFill>
                <a:effectLst>
                  <a:outerShdw blurRad="25400" algn="tl" rotWithShape="0">
                    <a:srgbClr val="000000">
                      <a:alpha val="43000"/>
                    </a:srgbClr>
                  </a:outerShdw>
                </a:effectLst>
              </a:rPr>
              <a:t> lamb of </a:t>
            </a:r>
            <a:r>
              <a:rPr lang="en-US" sz="2800" b="1" cap="none" spc="150" dirty="0" err="1" smtClean="0">
                <a:ln w="11430"/>
                <a:solidFill>
                  <a:srgbClr val="F8F8F8"/>
                </a:solidFill>
                <a:effectLst>
                  <a:outerShdw blurRad="25400" algn="tl" rotWithShape="0">
                    <a:srgbClr val="000000">
                      <a:alpha val="43000"/>
                    </a:srgbClr>
                  </a:outerShdw>
                </a:effectLst>
              </a:rPr>
              <a:t>Exo</a:t>
            </a:r>
            <a:r>
              <a:rPr lang="en-US" sz="2800" b="1" cap="none" spc="150" dirty="0" smtClean="0">
                <a:ln w="11430"/>
                <a:solidFill>
                  <a:srgbClr val="F8F8F8"/>
                </a:solidFill>
                <a:effectLst>
                  <a:outerShdw blurRad="25400" algn="tl" rotWithShape="0">
                    <a:srgbClr val="000000">
                      <a:alpha val="43000"/>
                    </a:srgbClr>
                  </a:outerShdw>
                </a:effectLst>
              </a:rPr>
              <a:t> 12 represents the “type” of requirements that must be fulfilled in Yahusha’s Passover.</a:t>
            </a:r>
            <a:endParaRPr lang="en-US" sz="2800" b="1" cap="none" spc="150" dirty="0">
              <a:ln w="11430"/>
              <a:solidFill>
                <a:srgbClr val="F8F8F8"/>
              </a:solidFill>
              <a:effectLst>
                <a:outerShdw blurRad="25400" algn="tl" rotWithShape="0">
                  <a:srgbClr val="000000">
                    <a:alpha val="43000"/>
                  </a:srgbClr>
                </a:outerShdw>
              </a:effectLst>
            </a:endParaRPr>
          </a:p>
        </p:txBody>
      </p:sp>
      <p:sp>
        <p:nvSpPr>
          <p:cNvPr id="2" name="Slide Number Placeholder 1"/>
          <p:cNvSpPr>
            <a:spLocks noGrp="1"/>
          </p:cNvSpPr>
          <p:nvPr>
            <p:ph type="sldNum" sz="quarter" idx="12"/>
          </p:nvPr>
        </p:nvSpPr>
        <p:spPr>
          <a:xfrm>
            <a:off x="8346504" y="6568901"/>
            <a:ext cx="762000" cy="244475"/>
          </a:xfrm>
        </p:spPr>
        <p:txBody>
          <a:bodyPr/>
          <a:lstStyle/>
          <a:p>
            <a:fld id="{0D34CC77-AFBD-49B8-AB88-7B6E3FAC7633}" type="slidenum">
              <a:rPr lang="en-CA" smtClean="0">
                <a:solidFill>
                  <a:schemeClr val="bg1"/>
                </a:solidFill>
              </a:rPr>
              <a:t>30</a:t>
            </a:fld>
            <a:endParaRPr lang="en-CA" dirty="0">
              <a:solidFill>
                <a:schemeClr val="bg1"/>
              </a:solidFill>
            </a:endParaRPr>
          </a:p>
        </p:txBody>
      </p:sp>
      <p:sp>
        <p:nvSpPr>
          <p:cNvPr id="16" name="TextBox 15"/>
          <p:cNvSpPr txBox="1"/>
          <p:nvPr/>
        </p:nvSpPr>
        <p:spPr>
          <a:xfrm>
            <a:off x="469778" y="208866"/>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What is “type” and “antitype”?</a:t>
            </a:r>
            <a:endParaRPr lang="en-US" sz="4000" b="1" dirty="0">
              <a:ln w="50800"/>
              <a:solidFill>
                <a:schemeClr val="bg1">
                  <a:shade val="50000"/>
                </a:schemeClr>
              </a:solidFill>
            </a:endParaRPr>
          </a:p>
        </p:txBody>
      </p:sp>
      <p:pic>
        <p:nvPicPr>
          <p:cNvPr id="17" name="Picture 2" descr="C:\Documents and Settings\Demo\My Documents\C.  ASTLEFORD - old hard drive\Dawn Studies\2a - Ex 12 Passover Patterns Prevail  (Egypt)                        Done Jan 24 2014  25 pgs  50 hrs\Art for 2a -  Ex 12 Passover Patterns\Exodus Passover Sacri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01936"/>
            <a:ext cx="3488223" cy="237108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18" name="Picture 3" descr="C:\Documents and Settings\Demo\My Documents\C.  ASTLEFORD - old hard drive\Dawn Studies\2a - Ex 12 Passover Patterns Prevail  (Egypt)                        Done Jan 24 2014  25 pgs  50 hrs\Art for 2a -  Ex 12 Passover Patterns\gospel PO Sacri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5331" y="3573016"/>
            <a:ext cx="4290938" cy="3069908"/>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34690" y="3717032"/>
            <a:ext cx="3686934" cy="2677656"/>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Yahusha did satisfy these requirements as THE “antitype” or cancelling out the “type” with </a:t>
            </a:r>
            <a:r>
              <a:rPr lang="en-US" sz="2800" b="1" spc="150" dirty="0" smtClean="0">
                <a:ln w="11430"/>
                <a:solidFill>
                  <a:srgbClr val="F8F8F8"/>
                </a:solidFill>
                <a:effectLst>
                  <a:outerShdw blurRad="25400" algn="tl" rotWithShape="0">
                    <a:srgbClr val="000000">
                      <a:alpha val="43000"/>
                    </a:srgbClr>
                  </a:outerShdw>
                </a:effectLst>
              </a:rPr>
              <a:t>His</a:t>
            </a:r>
            <a:r>
              <a:rPr lang="en-US" sz="2800" b="1" cap="none" spc="150" dirty="0" smtClean="0">
                <a:ln w="11430"/>
                <a:solidFill>
                  <a:srgbClr val="F8F8F8"/>
                </a:solidFill>
                <a:effectLst>
                  <a:outerShdw blurRad="25400" algn="tl" rotWithShape="0">
                    <a:srgbClr val="000000">
                      <a:alpha val="43000"/>
                    </a:srgbClr>
                  </a:outerShdw>
                </a:effectLst>
              </a:rPr>
              <a:t> Better Sacrifice.</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523116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4284032" y="1215896"/>
            <a:ext cx="4339145" cy="181588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The </a:t>
            </a:r>
            <a:r>
              <a:rPr lang="en-US" sz="2800" b="1" cap="none" spc="150" dirty="0" err="1" smtClean="0">
                <a:ln w="11430"/>
                <a:solidFill>
                  <a:srgbClr val="F8F8F8"/>
                </a:solidFill>
                <a:effectLst>
                  <a:outerShdw blurRad="25400" algn="tl" rotWithShape="0">
                    <a:srgbClr val="000000">
                      <a:alpha val="43000"/>
                    </a:srgbClr>
                  </a:outerShdw>
                </a:effectLst>
              </a:rPr>
              <a:t>Exo</a:t>
            </a:r>
            <a:r>
              <a:rPr lang="en-US" sz="2800" b="1" cap="none" spc="150" dirty="0" smtClean="0">
                <a:ln w="11430"/>
                <a:solidFill>
                  <a:srgbClr val="F8F8F8"/>
                </a:solidFill>
                <a:effectLst>
                  <a:outerShdw blurRad="25400" algn="tl" rotWithShape="0">
                    <a:srgbClr val="000000">
                      <a:alpha val="43000"/>
                    </a:srgbClr>
                  </a:outerShdw>
                </a:effectLst>
              </a:rPr>
              <a:t> 12 </a:t>
            </a:r>
            <a:r>
              <a:rPr lang="en-US" sz="2800" b="1" cap="none" spc="150" dirty="0" err="1" smtClean="0">
                <a:ln w="11430"/>
                <a:solidFill>
                  <a:srgbClr val="F8F8F8"/>
                </a:solidFill>
                <a:effectLst>
                  <a:outerShdw blurRad="25400" algn="tl" rotWithShape="0">
                    <a:srgbClr val="000000">
                      <a:alpha val="43000"/>
                    </a:srgbClr>
                  </a:outerShdw>
                </a:effectLst>
              </a:rPr>
              <a:t>passover</a:t>
            </a:r>
            <a:r>
              <a:rPr lang="en-US" sz="2800" b="1" cap="none" spc="150" dirty="0" smtClean="0">
                <a:ln w="11430"/>
                <a:solidFill>
                  <a:srgbClr val="F8F8F8"/>
                </a:solidFill>
                <a:effectLst>
                  <a:outerShdw blurRad="25400" algn="tl" rotWithShape="0">
                    <a:srgbClr val="000000">
                      <a:alpha val="43000"/>
                    </a:srgbClr>
                  </a:outerShdw>
                </a:effectLst>
              </a:rPr>
              <a:t> lamb was sacrificed “between the mixings” in the </a:t>
            </a:r>
            <a:r>
              <a:rPr lang="en-US" sz="2800" b="1" u="sng" cap="none" spc="150" dirty="0" smtClean="0">
                <a:ln w="11430"/>
                <a:solidFill>
                  <a:srgbClr val="F8F8F8"/>
                </a:solidFill>
                <a:effectLst>
                  <a:outerShdw blurRad="25400" algn="tl" rotWithShape="0">
                    <a:srgbClr val="000000">
                      <a:alpha val="43000"/>
                    </a:srgbClr>
                  </a:outerShdw>
                </a:effectLst>
              </a:rPr>
              <a:t>Ni</a:t>
            </a:r>
            <a:r>
              <a:rPr lang="en-US" sz="2800" b="1" cap="none" spc="150" dirty="0" smtClean="0">
                <a:ln w="11430"/>
                <a:solidFill>
                  <a:srgbClr val="F8F8F8"/>
                </a:solidFill>
                <a:effectLst>
                  <a:outerShdw blurRad="25400" algn="tl" rotWithShape="0">
                    <a:srgbClr val="000000">
                      <a:alpha val="43000"/>
                    </a:srgbClr>
                  </a:outerShdw>
                </a:effectLst>
              </a:rPr>
              <a:t>g</a:t>
            </a:r>
            <a:r>
              <a:rPr lang="en-US" sz="2800" b="1" u="sng" cap="none" spc="150" dirty="0" smtClean="0">
                <a:ln w="11430"/>
                <a:solidFill>
                  <a:srgbClr val="F8F8F8"/>
                </a:solidFill>
                <a:effectLst>
                  <a:outerShdw blurRad="25400" algn="tl" rotWithShape="0">
                    <a:srgbClr val="000000">
                      <a:alpha val="43000"/>
                    </a:srgbClr>
                  </a:outerShdw>
                </a:effectLst>
              </a:rPr>
              <a:t>ht Season</a:t>
            </a:r>
            <a:r>
              <a:rPr lang="en-US" sz="2800" b="1" cap="none" spc="150" dirty="0" smtClean="0">
                <a:ln w="11430"/>
                <a:solidFill>
                  <a:srgbClr val="F8F8F8"/>
                </a:solidFill>
                <a:effectLst>
                  <a:outerShdw blurRad="25400" algn="tl" rotWithShape="0">
                    <a:srgbClr val="000000">
                      <a:alpha val="43000"/>
                    </a:srgbClr>
                  </a:outerShdw>
                </a:effectLst>
              </a:rPr>
              <a:t>.</a:t>
            </a:r>
            <a:endParaRPr lang="en-US" sz="2800" b="1" cap="none" spc="150" dirty="0">
              <a:ln w="11430"/>
              <a:solidFill>
                <a:srgbClr val="F8F8F8"/>
              </a:solidFill>
              <a:effectLst>
                <a:outerShdw blurRad="25400" algn="tl" rotWithShape="0">
                  <a:srgbClr val="000000">
                    <a:alpha val="43000"/>
                  </a:srgbClr>
                </a:outerShdw>
              </a:effectLst>
            </a:endParaRPr>
          </a:p>
        </p:txBody>
      </p:sp>
      <p:sp>
        <p:nvSpPr>
          <p:cNvPr id="2" name="Slide Number Placeholder 1"/>
          <p:cNvSpPr>
            <a:spLocks noGrp="1"/>
          </p:cNvSpPr>
          <p:nvPr>
            <p:ph type="sldNum" sz="quarter" idx="12"/>
          </p:nvPr>
        </p:nvSpPr>
        <p:spPr>
          <a:xfrm>
            <a:off x="8346504" y="6568901"/>
            <a:ext cx="762000" cy="244475"/>
          </a:xfrm>
        </p:spPr>
        <p:txBody>
          <a:bodyPr/>
          <a:lstStyle/>
          <a:p>
            <a:fld id="{0D34CC77-AFBD-49B8-AB88-7B6E3FAC7633}" type="slidenum">
              <a:rPr lang="en-CA" smtClean="0">
                <a:solidFill>
                  <a:schemeClr val="bg1"/>
                </a:solidFill>
              </a:rPr>
              <a:t>31</a:t>
            </a:fld>
            <a:endParaRPr lang="en-CA" dirty="0">
              <a:solidFill>
                <a:schemeClr val="bg1"/>
              </a:solidFill>
            </a:endParaRPr>
          </a:p>
        </p:txBody>
      </p:sp>
      <p:sp>
        <p:nvSpPr>
          <p:cNvPr id="16" name="TextBox 15"/>
          <p:cNvSpPr txBox="1"/>
          <p:nvPr/>
        </p:nvSpPr>
        <p:spPr>
          <a:xfrm>
            <a:off x="469778" y="208866"/>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What is “type” and “antitype”? </a:t>
            </a:r>
            <a:r>
              <a:rPr lang="en-US" sz="3200" b="1" dirty="0" smtClean="0">
                <a:ln w="50800"/>
                <a:solidFill>
                  <a:schemeClr val="bg1">
                    <a:shade val="50000"/>
                  </a:schemeClr>
                </a:solidFill>
              </a:rPr>
              <a:t> [</a:t>
            </a:r>
            <a:r>
              <a:rPr lang="en-US" sz="3200" b="1" dirty="0" err="1" smtClean="0">
                <a:ln w="50800"/>
                <a:solidFill>
                  <a:schemeClr val="bg1">
                    <a:shade val="50000"/>
                  </a:schemeClr>
                </a:solidFill>
              </a:rPr>
              <a:t>con’t</a:t>
            </a:r>
            <a:r>
              <a:rPr lang="en-US" sz="3200" b="1" dirty="0" smtClean="0">
                <a:ln w="50800"/>
                <a:solidFill>
                  <a:schemeClr val="bg1">
                    <a:shade val="50000"/>
                  </a:schemeClr>
                </a:solidFill>
              </a:rPr>
              <a:t>]</a:t>
            </a:r>
            <a:endParaRPr lang="en-US" sz="4000" b="1" dirty="0">
              <a:ln w="50800"/>
              <a:solidFill>
                <a:schemeClr val="bg1">
                  <a:shade val="50000"/>
                </a:schemeClr>
              </a:solidFill>
            </a:endParaRPr>
          </a:p>
        </p:txBody>
      </p:sp>
      <p:pic>
        <p:nvPicPr>
          <p:cNvPr id="17" name="Picture 2" descr="C:\Documents and Settings\Demo\My Documents\C.  ASTLEFORD - old hard drive\Dawn Studies\2a - Ex 12 Passover Patterns Prevail  (Egypt)                        Done Jan 24 2014  25 pgs  50 hrs\Art for 2a -  Ex 12 Passover Patterns\Exodus Passover Sacri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201936"/>
            <a:ext cx="3174504" cy="2157833"/>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18" name="Picture 3" descr="C:\Documents and Settings\Demo\My Documents\C.  ASTLEFORD - old hard drive\Dawn Studies\2a - Ex 12 Passover Patterns Prevail  (Egypt)                        Done Jan 24 2014  25 pgs  50 hrs\Art for 2a -  Ex 12 Passover Patterns\gospel PO Sacri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6063" y="3284984"/>
            <a:ext cx="3547122" cy="2537752"/>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9" name="Rectangle 18"/>
          <p:cNvSpPr/>
          <p:nvPr/>
        </p:nvSpPr>
        <p:spPr>
          <a:xfrm>
            <a:off x="381010" y="3429000"/>
            <a:ext cx="3686934" cy="224676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outerShdw blurRad="25400" algn="tl" rotWithShape="0">
                    <a:srgbClr val="000000">
                      <a:alpha val="43000"/>
                    </a:srgbClr>
                  </a:outerShdw>
                </a:effectLst>
              </a:rPr>
              <a:t>Yahusha laid down His life as our Passover “between the mixings” during the </a:t>
            </a:r>
            <a:r>
              <a:rPr lang="en-US" sz="2800" b="1" u="sng" cap="none" spc="150" dirty="0" smtClean="0">
                <a:ln w="11430"/>
                <a:solidFill>
                  <a:srgbClr val="F8F8F8"/>
                </a:solidFill>
                <a:effectLst>
                  <a:outerShdw blurRad="25400" algn="tl" rotWithShape="0">
                    <a:srgbClr val="000000">
                      <a:alpha val="43000"/>
                    </a:srgbClr>
                  </a:outerShdw>
                </a:effectLst>
              </a:rPr>
              <a:t>Li</a:t>
            </a:r>
            <a:r>
              <a:rPr lang="en-US" sz="2800" b="1" cap="none" spc="150" dirty="0" smtClean="0">
                <a:ln w="11430"/>
                <a:solidFill>
                  <a:srgbClr val="F8F8F8"/>
                </a:solidFill>
                <a:effectLst>
                  <a:outerShdw blurRad="25400" algn="tl" rotWithShape="0">
                    <a:srgbClr val="000000">
                      <a:alpha val="43000"/>
                    </a:srgbClr>
                  </a:outerShdw>
                </a:effectLst>
              </a:rPr>
              <a:t>g</a:t>
            </a:r>
            <a:r>
              <a:rPr lang="en-US" sz="2800" b="1" u="sng" cap="none" spc="150" dirty="0" smtClean="0">
                <a:ln w="11430"/>
                <a:solidFill>
                  <a:srgbClr val="F8F8F8"/>
                </a:solidFill>
                <a:effectLst>
                  <a:outerShdw blurRad="25400" algn="tl" rotWithShape="0">
                    <a:srgbClr val="000000">
                      <a:alpha val="43000"/>
                    </a:srgbClr>
                  </a:outerShdw>
                </a:effectLst>
              </a:rPr>
              <a:t>ht Season</a:t>
            </a:r>
            <a:r>
              <a:rPr lang="en-US" sz="2800" b="1" cap="none" spc="150" dirty="0" smtClean="0">
                <a:ln w="11430"/>
                <a:solidFill>
                  <a:srgbClr val="F8F8F8"/>
                </a:solidFill>
                <a:effectLst>
                  <a:outerShdw blurRad="25400" algn="tl" rotWithShape="0">
                    <a:srgbClr val="000000">
                      <a:alpha val="43000"/>
                    </a:srgbClr>
                  </a:outerShdw>
                </a:effectLst>
              </a:rPr>
              <a:t>.</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743688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6504" y="6568901"/>
            <a:ext cx="762000" cy="244475"/>
          </a:xfrm>
        </p:spPr>
        <p:txBody>
          <a:bodyPr/>
          <a:lstStyle/>
          <a:p>
            <a:fld id="{0D34CC77-AFBD-49B8-AB88-7B6E3FAC7633}" type="slidenum">
              <a:rPr lang="en-CA" smtClean="0">
                <a:solidFill>
                  <a:schemeClr val="bg1"/>
                </a:solidFill>
              </a:rPr>
              <a:t>32</a:t>
            </a:fld>
            <a:endParaRPr lang="en-CA" dirty="0">
              <a:solidFill>
                <a:schemeClr val="bg1"/>
              </a:solidFill>
            </a:endParaRPr>
          </a:p>
        </p:txBody>
      </p:sp>
      <p:sp>
        <p:nvSpPr>
          <p:cNvPr id="16" name="TextBox 15"/>
          <p:cNvSpPr txBox="1"/>
          <p:nvPr/>
        </p:nvSpPr>
        <p:spPr>
          <a:xfrm>
            <a:off x="469778" y="208866"/>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What is “type” and “antitype”? </a:t>
            </a:r>
            <a:r>
              <a:rPr lang="en-US" sz="3200" b="1" dirty="0" smtClean="0">
                <a:ln w="50800"/>
                <a:solidFill>
                  <a:schemeClr val="bg1">
                    <a:shade val="50000"/>
                  </a:schemeClr>
                </a:solidFill>
              </a:rPr>
              <a:t> [</a:t>
            </a:r>
            <a:r>
              <a:rPr lang="en-US" sz="3200" b="1" dirty="0" err="1" smtClean="0">
                <a:ln w="50800"/>
                <a:solidFill>
                  <a:schemeClr val="bg1">
                    <a:shade val="50000"/>
                  </a:schemeClr>
                </a:solidFill>
              </a:rPr>
              <a:t>con’t</a:t>
            </a:r>
            <a:r>
              <a:rPr lang="en-US" sz="3200" b="1" dirty="0" smtClean="0">
                <a:ln w="50800"/>
                <a:solidFill>
                  <a:schemeClr val="bg1">
                    <a:shade val="50000"/>
                  </a:schemeClr>
                </a:solidFill>
              </a:rPr>
              <a:t>]</a:t>
            </a:r>
            <a:endParaRPr lang="en-US" sz="4000" b="1" dirty="0">
              <a:ln w="50800"/>
              <a:solidFill>
                <a:schemeClr val="bg1">
                  <a:shade val="50000"/>
                </a:schemeClr>
              </a:solidFill>
            </a:endParaRPr>
          </a:p>
        </p:txBody>
      </p:sp>
      <p:pic>
        <p:nvPicPr>
          <p:cNvPr id="17" name="Picture 2" descr="C:\Documents and Settings\Demo\My Documents\C.  ASTLEFORD - old hard drive\Dawn Studies\2a - Ex 12 Passover Patterns Prevail  (Egypt)                        Done Jan 24 2014  25 pgs  50 hrs\Art for 2a -  Ex 12 Passover Patterns\Exodus Passover Sacri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50" y="1234396"/>
            <a:ext cx="3582918" cy="2554644"/>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18" name="Picture 3" descr="C:\Documents and Settings\Demo\My Documents\C.  ASTLEFORD - old hard drive\Dawn Studies\2a - Ex 12 Passover Patterns Prevail  (Egypt)                        Done Jan 24 2014  25 pgs  50 hrs\Art for 2a -  Ex 12 Passover Patterns\gospel PO Sacri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41302" y="1251288"/>
            <a:ext cx="3547122" cy="253775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164403" y="5141510"/>
            <a:ext cx="8728078" cy="181588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Note:  For both Passovers, even though 3 PM is very different from the approximate 7 PM – both of them qualify for “between the mixings.”</a:t>
            </a:r>
          </a:p>
          <a:p>
            <a:pPr algn="ctr"/>
            <a:endParaRPr lang="en-US" sz="2800" b="1" cap="none" spc="150" dirty="0">
              <a:ln w="11430"/>
              <a:solidFill>
                <a:srgbClr val="F8F8F8"/>
              </a:solidFill>
              <a:effectLst>
                <a:outerShdw blurRad="25400" algn="tl" rotWithShape="0">
                  <a:srgbClr val="000000">
                    <a:alpha val="43000"/>
                  </a:srgbClr>
                </a:outerShdw>
              </a:effectLst>
            </a:endParaRPr>
          </a:p>
        </p:txBody>
      </p:sp>
      <p:sp>
        <p:nvSpPr>
          <p:cNvPr id="12" name="Rectangle 11"/>
          <p:cNvSpPr/>
          <p:nvPr/>
        </p:nvSpPr>
        <p:spPr>
          <a:xfrm>
            <a:off x="798037" y="3831456"/>
            <a:ext cx="3413923"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glow rad="152400">
                    <a:schemeClr val="accent1">
                      <a:lumMod val="75000"/>
                      <a:alpha val="85000"/>
                    </a:schemeClr>
                  </a:glow>
                  <a:outerShdw blurRad="25400" algn="tl" rotWithShape="0">
                    <a:srgbClr val="000000">
                      <a:alpha val="43000"/>
                    </a:srgbClr>
                  </a:outerShdw>
                </a:effectLst>
              </a:rPr>
              <a:t>Approx. </a:t>
            </a:r>
            <a:r>
              <a:rPr lang="en-US" sz="4000" b="1" cap="none" spc="150" dirty="0" smtClean="0">
                <a:ln w="11430"/>
                <a:solidFill>
                  <a:srgbClr val="F8F8F8"/>
                </a:solidFill>
                <a:effectLst>
                  <a:glow rad="152400">
                    <a:schemeClr val="accent1">
                      <a:lumMod val="75000"/>
                      <a:alpha val="85000"/>
                    </a:schemeClr>
                  </a:glow>
                  <a:outerShdw blurRad="25400" algn="tl" rotWithShape="0">
                    <a:srgbClr val="000000">
                      <a:alpha val="43000"/>
                    </a:srgbClr>
                  </a:outerShdw>
                </a:effectLst>
              </a:rPr>
              <a:t>7 PM </a:t>
            </a:r>
            <a:endParaRPr lang="en-US" sz="3200" b="1" cap="none" spc="150" dirty="0" smtClean="0">
              <a:ln w="11430"/>
              <a:solidFill>
                <a:srgbClr val="F8F8F8"/>
              </a:solidFill>
              <a:effectLst>
                <a:glow rad="152400">
                  <a:schemeClr val="accent1">
                    <a:lumMod val="75000"/>
                    <a:alpha val="85000"/>
                  </a:schemeClr>
                </a:glow>
                <a:outerShdw blurRad="25400" algn="tl" rotWithShape="0">
                  <a:srgbClr val="000000">
                    <a:alpha val="43000"/>
                  </a:srgbClr>
                </a:outerShdw>
              </a:effectLst>
            </a:endParaRPr>
          </a:p>
          <a:p>
            <a:pPr algn="ctr"/>
            <a:r>
              <a:rPr lang="en-US" sz="3200" b="1" spc="150" dirty="0" smtClean="0">
                <a:ln w="11430"/>
                <a:solidFill>
                  <a:srgbClr val="F8F8F8"/>
                </a:solidFill>
                <a:effectLst>
                  <a:glow rad="152400">
                    <a:schemeClr val="accent1">
                      <a:lumMod val="75000"/>
                      <a:alpha val="85000"/>
                    </a:schemeClr>
                  </a:glow>
                  <a:outerShdw blurRad="25400" algn="tl" rotWithShape="0">
                    <a:srgbClr val="000000">
                      <a:alpha val="43000"/>
                    </a:srgbClr>
                  </a:outerShdw>
                </a:effectLst>
              </a:rPr>
              <a:t>[Night Season]</a:t>
            </a:r>
            <a:endParaRPr lang="en-US" sz="4000" b="1" cap="none" spc="150" dirty="0" smtClean="0">
              <a:ln w="11430"/>
              <a:solidFill>
                <a:srgbClr val="F8F8F8"/>
              </a:solidFill>
              <a:effectLst>
                <a:glow rad="152400">
                  <a:schemeClr val="accent1">
                    <a:lumMod val="75000"/>
                    <a:alpha val="85000"/>
                  </a:schemeClr>
                </a:glow>
                <a:outerShdw blurRad="25400" algn="tl" rotWithShape="0">
                  <a:srgbClr val="000000">
                    <a:alpha val="43000"/>
                  </a:srgbClr>
                </a:outerShdw>
              </a:effectLst>
            </a:endParaRPr>
          </a:p>
        </p:txBody>
      </p:sp>
      <p:sp>
        <p:nvSpPr>
          <p:cNvPr id="13" name="Rectangle 12"/>
          <p:cNvSpPr/>
          <p:nvPr/>
        </p:nvSpPr>
        <p:spPr>
          <a:xfrm>
            <a:off x="4841302" y="3805151"/>
            <a:ext cx="3411748" cy="1200329"/>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glow rad="152400">
                    <a:srgbClr val="004F76">
                      <a:alpha val="85000"/>
                    </a:srgbClr>
                  </a:glow>
                  <a:outerShdw blurRad="25400" algn="tl" rotWithShape="0">
                    <a:srgbClr val="000000">
                      <a:alpha val="43000"/>
                    </a:srgbClr>
                  </a:outerShdw>
                </a:effectLst>
              </a:rPr>
              <a:t>Approx. 3 PM  </a:t>
            </a:r>
            <a:endParaRPr lang="en-US" sz="3200" b="1" spc="150" dirty="0" smtClean="0">
              <a:ln w="11430"/>
              <a:solidFill>
                <a:srgbClr val="F8F8F8"/>
              </a:solidFill>
              <a:effectLst>
                <a:glow rad="152400">
                  <a:srgbClr val="004F76">
                    <a:alpha val="85000"/>
                  </a:srgbClr>
                </a:glow>
                <a:outerShdw blurRad="25400" algn="tl" rotWithShape="0">
                  <a:srgbClr val="000000">
                    <a:alpha val="43000"/>
                  </a:srgbClr>
                </a:outerShdw>
              </a:effectLst>
            </a:endParaRPr>
          </a:p>
          <a:p>
            <a:pPr algn="ctr"/>
            <a:r>
              <a:rPr lang="en-US" sz="3200" b="1" cap="none" spc="150" dirty="0" smtClean="0">
                <a:ln w="11430"/>
                <a:solidFill>
                  <a:srgbClr val="F8F8F8"/>
                </a:solidFill>
                <a:effectLst>
                  <a:glow rad="152400">
                    <a:srgbClr val="004F76">
                      <a:alpha val="85000"/>
                    </a:srgbClr>
                  </a:glow>
                  <a:outerShdw blurRad="25400" algn="tl" rotWithShape="0">
                    <a:srgbClr val="000000">
                      <a:alpha val="43000"/>
                    </a:srgbClr>
                  </a:outerShdw>
                </a:effectLst>
              </a:rPr>
              <a:t>[</a:t>
            </a:r>
            <a:r>
              <a:rPr lang="en-US" sz="3200" b="1" cap="none" spc="300" dirty="0" smtClean="0">
                <a:ln w="11430"/>
                <a:solidFill>
                  <a:srgbClr val="F8F8F8"/>
                </a:solidFill>
                <a:effectLst>
                  <a:glow rad="152400">
                    <a:srgbClr val="004F76">
                      <a:alpha val="85000"/>
                    </a:srgbClr>
                  </a:glow>
                  <a:outerShdw blurRad="25400" algn="tl" rotWithShape="0">
                    <a:srgbClr val="000000">
                      <a:alpha val="43000"/>
                    </a:srgbClr>
                  </a:outerShdw>
                </a:effectLst>
              </a:rPr>
              <a:t>Light</a:t>
            </a:r>
            <a:r>
              <a:rPr lang="en-US" sz="3200" b="1" cap="none" spc="150" dirty="0" smtClean="0">
                <a:ln w="11430"/>
                <a:solidFill>
                  <a:srgbClr val="F8F8F8"/>
                </a:solidFill>
                <a:effectLst>
                  <a:glow rad="152400">
                    <a:srgbClr val="004F76">
                      <a:alpha val="85000"/>
                    </a:srgbClr>
                  </a:glow>
                  <a:outerShdw blurRad="25400" algn="tl" rotWithShape="0">
                    <a:srgbClr val="000000">
                      <a:alpha val="43000"/>
                    </a:srgbClr>
                  </a:outerShdw>
                </a:effectLst>
              </a:rPr>
              <a:t> Season]</a:t>
            </a:r>
            <a:endParaRPr lang="en-US" sz="4000" b="1" cap="none" spc="150" dirty="0">
              <a:ln w="11430"/>
              <a:solidFill>
                <a:srgbClr val="F8F8F8"/>
              </a:solidFill>
              <a:effectLst>
                <a:glow rad="152400">
                  <a:srgbClr val="004F76">
                    <a:alpha val="85000"/>
                  </a:srgbClr>
                </a:glow>
                <a:outerShdw blurRad="25400" algn="tl" rotWithShape="0">
                  <a:srgbClr val="000000">
                    <a:alpha val="43000"/>
                  </a:srgbClr>
                </a:outerShdw>
              </a:effectLst>
            </a:endParaRPr>
          </a:p>
        </p:txBody>
      </p:sp>
    </p:spTree>
    <p:extLst>
      <p:ext uri="{BB962C8B-B14F-4D97-AF65-F5344CB8AC3E}">
        <p14:creationId xmlns:p14="http://schemas.microsoft.com/office/powerpoint/2010/main" val="3219900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188641"/>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“type” Fulfilled in “antitype” at 9</a:t>
            </a:r>
            <a:r>
              <a:rPr lang="en-US" sz="4000" b="1" baseline="30000" dirty="0" smtClean="0">
                <a:ln w="50800"/>
                <a:solidFill>
                  <a:schemeClr val="bg1">
                    <a:shade val="50000"/>
                  </a:schemeClr>
                </a:solidFill>
              </a:rPr>
              <a:t>th</a:t>
            </a:r>
            <a:r>
              <a:rPr lang="en-US" sz="4000" b="1" dirty="0" smtClean="0">
                <a:ln w="50800"/>
                <a:solidFill>
                  <a:schemeClr val="bg1">
                    <a:shade val="50000"/>
                  </a:schemeClr>
                </a:solidFill>
              </a:rPr>
              <a:t> HR</a:t>
            </a:r>
            <a:endParaRPr lang="en-US" sz="4000"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33</a:t>
            </a:fld>
            <a:endParaRPr lang="en-CA"/>
          </a:p>
        </p:txBody>
      </p:sp>
      <p:pic>
        <p:nvPicPr>
          <p:cNvPr id="8194" name="Picture 2" descr="C:\Documents and Settings\Demo\My Documents\C.  ASTLEFORD - old hard drive\Dawn Studies\2a - Ex 12 Passover Patterns Prevail  (Egypt)                        Done Jan 24 2014  25 pgs  50 hrs\Art for 2a -  Ex 12 Passover Patterns\Exodus Passover Sacrif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01936"/>
            <a:ext cx="3488223" cy="237108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8195" name="Picture 3" descr="C:\Documents and Settings\Demo\My Documents\C.  ASTLEFORD - old hard drive\Dawn Studies\2a - Ex 12 Passover Patterns Prevail  (Egypt)                        Done Jan 24 2014  25 pgs  50 hrs\Art for 2a -  Ex 12 Passover Patterns\gospel PO Sacrif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5331" y="3573016"/>
            <a:ext cx="4290938" cy="3069908"/>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4114800" y="1094814"/>
            <a:ext cx="4572000" cy="2492990"/>
          </a:xfrm>
          <a:prstGeom prst="rect">
            <a:avLst/>
          </a:prstGeom>
        </p:spPr>
        <p:txBody>
          <a:bodyPr>
            <a:spAutoFit/>
            <a:scene3d>
              <a:camera prst="orthographicFront"/>
              <a:lightRig rig="threePt" dir="t"/>
            </a:scene3d>
            <a:sp3d extrusionH="57150">
              <a:bevelT w="38100" h="38100"/>
            </a:sp3d>
          </a:bodyPr>
          <a:lstStyle/>
          <a:p>
            <a:r>
              <a:rPr lang="en-US" sz="2000" b="1" dirty="0">
                <a:solidFill>
                  <a:schemeClr val="accent1">
                    <a:lumMod val="75000"/>
                  </a:schemeClr>
                </a:solidFill>
              </a:rPr>
              <a:t>Matt </a:t>
            </a:r>
            <a:r>
              <a:rPr lang="en-US" sz="2000" b="1" dirty="0" smtClean="0">
                <a:solidFill>
                  <a:schemeClr val="accent1">
                    <a:lumMod val="75000"/>
                  </a:schemeClr>
                </a:solidFill>
              </a:rPr>
              <a:t>27:45-46  </a:t>
            </a:r>
            <a:r>
              <a:rPr lang="en-US" sz="2000" b="1" dirty="0" smtClean="0">
                <a:solidFill>
                  <a:srgbClr val="002060"/>
                </a:solidFill>
              </a:rPr>
              <a:t>Now </a:t>
            </a:r>
            <a:r>
              <a:rPr lang="en-US" sz="2000" b="1" dirty="0">
                <a:solidFill>
                  <a:srgbClr val="002060"/>
                </a:solidFill>
              </a:rPr>
              <a:t>from the </a:t>
            </a:r>
            <a:r>
              <a:rPr lang="en-US" sz="2000" b="1" u="sng" dirty="0">
                <a:solidFill>
                  <a:srgbClr val="002060"/>
                </a:solidFill>
              </a:rPr>
              <a:t>sixth</a:t>
            </a:r>
            <a:r>
              <a:rPr lang="en-US" sz="2000" b="1" dirty="0">
                <a:solidFill>
                  <a:srgbClr val="002060"/>
                </a:solidFill>
              </a:rPr>
              <a:t> hour there was darkness over all the land </a:t>
            </a:r>
            <a:r>
              <a:rPr lang="en-US" sz="2000" b="1" dirty="0" smtClean="0">
                <a:solidFill>
                  <a:srgbClr val="002060"/>
                </a:solidFill>
              </a:rPr>
              <a:t/>
            </a:r>
            <a:br>
              <a:rPr lang="en-US" sz="2000" b="1" dirty="0" smtClean="0">
                <a:solidFill>
                  <a:srgbClr val="002060"/>
                </a:solidFill>
              </a:rPr>
            </a:br>
            <a:r>
              <a:rPr lang="en-US" sz="2000" b="1" dirty="0" smtClean="0">
                <a:solidFill>
                  <a:srgbClr val="002060"/>
                </a:solidFill>
              </a:rPr>
              <a:t>unto </a:t>
            </a:r>
            <a:r>
              <a:rPr lang="en-US" sz="2000" b="1" dirty="0">
                <a:solidFill>
                  <a:srgbClr val="002060"/>
                </a:solidFill>
              </a:rPr>
              <a:t>the </a:t>
            </a:r>
            <a:r>
              <a:rPr lang="en-US" sz="2000" b="1" u="sng" dirty="0">
                <a:solidFill>
                  <a:srgbClr val="002060"/>
                </a:solidFill>
              </a:rPr>
              <a:t>ninth</a:t>
            </a:r>
            <a:r>
              <a:rPr lang="en-US" sz="2000" b="1" dirty="0">
                <a:solidFill>
                  <a:srgbClr val="002060"/>
                </a:solidFill>
              </a:rPr>
              <a:t> hour.</a:t>
            </a:r>
          </a:p>
          <a:p>
            <a:endParaRPr lang="en-US" sz="1050" b="1" dirty="0">
              <a:solidFill>
                <a:srgbClr val="002060"/>
              </a:solidFill>
            </a:endParaRPr>
          </a:p>
          <a:p>
            <a:r>
              <a:rPr lang="en-US" sz="2000" b="1" dirty="0">
                <a:solidFill>
                  <a:schemeClr val="accent1">
                    <a:lumMod val="75000"/>
                  </a:schemeClr>
                </a:solidFill>
              </a:rPr>
              <a:t>46</a:t>
            </a:r>
            <a:r>
              <a:rPr lang="en-US" sz="2000" b="1" dirty="0">
                <a:solidFill>
                  <a:srgbClr val="002060"/>
                </a:solidFill>
              </a:rPr>
              <a:t> And about the ninth hour </a:t>
            </a:r>
            <a:r>
              <a:rPr lang="en-US" sz="2000" b="1" dirty="0" smtClean="0">
                <a:solidFill>
                  <a:srgbClr val="002060"/>
                </a:solidFill>
              </a:rPr>
              <a:t>Yahusha </a:t>
            </a:r>
            <a:r>
              <a:rPr lang="en-US" sz="2000" b="1" dirty="0">
                <a:solidFill>
                  <a:srgbClr val="002060"/>
                </a:solidFill>
              </a:rPr>
              <a:t>cried with a loud voice, saying, Eli, Eli, lama </a:t>
            </a:r>
            <a:r>
              <a:rPr lang="en-US" sz="2000" b="1" dirty="0" err="1">
                <a:solidFill>
                  <a:srgbClr val="002060"/>
                </a:solidFill>
              </a:rPr>
              <a:t>sabachthani</a:t>
            </a:r>
            <a:r>
              <a:rPr lang="en-US" sz="2000" b="1" dirty="0">
                <a:solidFill>
                  <a:srgbClr val="002060"/>
                </a:solidFill>
              </a:rPr>
              <a:t>? that is to say, My </a:t>
            </a:r>
            <a:r>
              <a:rPr lang="en-US" sz="2000" b="1" dirty="0" smtClean="0">
                <a:solidFill>
                  <a:srgbClr val="002060"/>
                </a:solidFill>
              </a:rPr>
              <a:t>El, </a:t>
            </a:r>
            <a:r>
              <a:rPr lang="en-US" sz="2000" b="1" dirty="0">
                <a:solidFill>
                  <a:srgbClr val="002060"/>
                </a:solidFill>
              </a:rPr>
              <a:t>my </a:t>
            </a:r>
            <a:r>
              <a:rPr lang="en-US" sz="2000" b="1" dirty="0" smtClean="0">
                <a:solidFill>
                  <a:srgbClr val="002060"/>
                </a:solidFill>
              </a:rPr>
              <a:t>El, </a:t>
            </a:r>
            <a:r>
              <a:rPr lang="en-US" sz="2000" b="1" dirty="0">
                <a:solidFill>
                  <a:srgbClr val="002060"/>
                </a:solidFill>
              </a:rPr>
              <a:t>why hast thou forsaken me</a:t>
            </a:r>
            <a:r>
              <a:rPr lang="en-US" sz="2000" b="1" dirty="0" smtClean="0">
                <a:solidFill>
                  <a:srgbClr val="002060"/>
                </a:solidFill>
              </a:rPr>
              <a:t>? </a:t>
            </a:r>
            <a:r>
              <a:rPr lang="en-US" sz="2000" dirty="0" smtClean="0"/>
              <a:t> </a:t>
            </a:r>
            <a:r>
              <a:rPr lang="en-US" sz="1600" i="1" dirty="0" smtClean="0"/>
              <a:t>KJV</a:t>
            </a:r>
            <a:endParaRPr lang="en-US" sz="2000" i="1" dirty="0"/>
          </a:p>
        </p:txBody>
      </p:sp>
      <p:sp>
        <p:nvSpPr>
          <p:cNvPr id="6" name="TextBox 5"/>
          <p:cNvSpPr txBox="1"/>
          <p:nvPr/>
        </p:nvSpPr>
        <p:spPr>
          <a:xfrm>
            <a:off x="533399" y="3587804"/>
            <a:ext cx="3488223" cy="707886"/>
          </a:xfrm>
          <a:prstGeom prst="rect">
            <a:avLst/>
          </a:prstGeom>
          <a:noFill/>
        </p:spPr>
        <p:txBody>
          <a:bodyPr wrap="square" rtlCol="0">
            <a:spAutoFit/>
          </a:bodyPr>
          <a:lstStyle/>
          <a:p>
            <a:pPr algn="ctr"/>
            <a:r>
              <a:rPr lang="en-US" sz="2000" b="1" dirty="0" smtClean="0">
                <a:solidFill>
                  <a:schemeClr val="accent1">
                    <a:lumMod val="75000"/>
                  </a:schemeClr>
                </a:solidFill>
              </a:rPr>
              <a:t>Also see: </a:t>
            </a:r>
          </a:p>
          <a:p>
            <a:r>
              <a:rPr lang="en-US" sz="2000" b="1" dirty="0" smtClean="0">
                <a:solidFill>
                  <a:schemeClr val="accent1">
                    <a:lumMod val="75000"/>
                  </a:schemeClr>
                </a:solidFill>
              </a:rPr>
              <a:t>Mark 15:33-34; Luke 23:44-46</a:t>
            </a:r>
            <a:endParaRPr lang="en-CA" sz="2000" b="1" dirty="0">
              <a:solidFill>
                <a:schemeClr val="accent1">
                  <a:lumMod val="75000"/>
                </a:schemeClr>
              </a:solidFill>
            </a:endParaRPr>
          </a:p>
        </p:txBody>
      </p:sp>
      <p:sp>
        <p:nvSpPr>
          <p:cNvPr id="7" name="TextBox 6"/>
          <p:cNvSpPr txBox="1"/>
          <p:nvPr/>
        </p:nvSpPr>
        <p:spPr>
          <a:xfrm>
            <a:off x="381874" y="4295690"/>
            <a:ext cx="3791272" cy="224676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rgbClr val="002060"/>
                </a:solidFill>
              </a:rPr>
              <a:t>The 9</a:t>
            </a:r>
            <a:r>
              <a:rPr lang="en-US" sz="2000" b="1" baseline="30000" dirty="0" smtClean="0">
                <a:solidFill>
                  <a:srgbClr val="002060"/>
                </a:solidFill>
              </a:rPr>
              <a:t>th</a:t>
            </a:r>
            <a:r>
              <a:rPr lang="en-US" sz="2000" b="1" dirty="0" smtClean="0">
                <a:solidFill>
                  <a:srgbClr val="002060"/>
                </a:solidFill>
              </a:rPr>
              <a:t> hour of the 14</a:t>
            </a:r>
            <a:r>
              <a:rPr lang="en-US" sz="2000" b="1" baseline="30000" dirty="0" smtClean="0">
                <a:solidFill>
                  <a:srgbClr val="002060"/>
                </a:solidFill>
              </a:rPr>
              <a:t>th</a:t>
            </a:r>
            <a:r>
              <a:rPr lang="en-US" sz="2000" b="1" dirty="0" smtClean="0">
                <a:solidFill>
                  <a:srgbClr val="002060"/>
                </a:solidFill>
              </a:rPr>
              <a:t> day was exactly when our Messiah  laid down His life.  </a:t>
            </a:r>
            <a:br>
              <a:rPr lang="en-US" sz="2000" b="1" dirty="0" smtClean="0">
                <a:solidFill>
                  <a:srgbClr val="002060"/>
                </a:solidFill>
              </a:rPr>
            </a:br>
            <a:r>
              <a:rPr lang="en-US" sz="2000" b="1" dirty="0" smtClean="0">
                <a:solidFill>
                  <a:srgbClr val="002060"/>
                </a:solidFill>
              </a:rPr>
              <a:t>This is not the same timeframe </a:t>
            </a:r>
            <a:br>
              <a:rPr lang="en-US" sz="2000" b="1" dirty="0" smtClean="0">
                <a:solidFill>
                  <a:srgbClr val="002060"/>
                </a:solidFill>
              </a:rPr>
            </a:br>
            <a:r>
              <a:rPr lang="en-US" sz="2000" b="1" dirty="0" smtClean="0">
                <a:solidFill>
                  <a:srgbClr val="002060"/>
                </a:solidFill>
              </a:rPr>
              <a:t>as the Passover lamb of Egypt, but He still fulfilled the “antitype” of “between the evenings.”  </a:t>
            </a:r>
            <a:endParaRPr lang="en-CA" sz="2000" b="1" dirty="0">
              <a:solidFill>
                <a:srgbClr val="002060"/>
              </a:solidFill>
            </a:endParaRPr>
          </a:p>
        </p:txBody>
      </p:sp>
    </p:spTree>
    <p:extLst>
      <p:ext uri="{BB962C8B-B14F-4D97-AF65-F5344CB8AC3E}">
        <p14:creationId xmlns:p14="http://schemas.microsoft.com/office/powerpoint/2010/main" val="10862136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17612" y="116632"/>
            <a:ext cx="8708776"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Charting Yahusha’s Passover Sacrifice</a:t>
            </a:r>
            <a:endParaRPr lang="en-US" sz="4000"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34</a:t>
            </a:fld>
            <a:endParaRPr lang="en-CA"/>
          </a:p>
        </p:txBody>
      </p:sp>
      <p:sp>
        <p:nvSpPr>
          <p:cNvPr id="7" name="Rectangle 6"/>
          <p:cNvSpPr/>
          <p:nvPr/>
        </p:nvSpPr>
        <p:spPr>
          <a:xfrm>
            <a:off x="304800"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a:solidFill>
                  <a:schemeClr val="tx1"/>
                </a:solidFill>
              </a:rPr>
              <a:t>M</a:t>
            </a:r>
            <a:r>
              <a:rPr lang="en-US" b="1" dirty="0" smtClean="0">
                <a:solidFill>
                  <a:schemeClr val="tx1"/>
                </a:solidFill>
              </a:rPr>
              <a:t>ixing</a:t>
            </a:r>
            <a:endParaRPr lang="en-CA" b="1" dirty="0">
              <a:solidFill>
                <a:schemeClr val="tx1"/>
              </a:solidFill>
            </a:endParaRPr>
          </a:p>
        </p:txBody>
      </p:sp>
      <p:sp>
        <p:nvSpPr>
          <p:cNvPr id="8" name="Rectangle 7"/>
          <p:cNvSpPr/>
          <p:nvPr/>
        </p:nvSpPr>
        <p:spPr>
          <a:xfrm>
            <a:off x="1395046" y="2271154"/>
            <a:ext cx="3127130" cy="914400"/>
          </a:xfrm>
          <a:prstGeom prst="rect">
            <a:avLst/>
          </a:prstGeom>
          <a:gradFill flip="none" rotWithShape="1">
            <a:gsLst>
              <a:gs pos="0">
                <a:srgbClr val="FFFF00"/>
              </a:gs>
              <a:gs pos="47000">
                <a:srgbClr val="FFFF00"/>
              </a:gs>
              <a:gs pos="50000">
                <a:schemeClr val="tx1"/>
              </a:gs>
              <a:gs pos="78000">
                <a:srgbClr val="FFFF00"/>
              </a:gs>
              <a:gs pos="72000">
                <a:schemeClr val="tx1"/>
              </a:gs>
              <a:gs pos="100000">
                <a:srgbClr val="FFFF00"/>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bg1"/>
                </a:solidFill>
              </a:rPr>
              <a:t>Seas</a:t>
            </a:r>
            <a:r>
              <a:rPr lang="en-US" sz="2800" b="1" dirty="0" smtClean="0">
                <a:solidFill>
                  <a:schemeClr val="tx1"/>
                </a:solidFill>
              </a:rPr>
              <a:t>on</a:t>
            </a:r>
            <a:endParaRPr lang="en-CA" sz="2800" b="1" dirty="0">
              <a:solidFill>
                <a:schemeClr val="tx1"/>
              </a:solidFill>
            </a:endParaRPr>
          </a:p>
        </p:txBody>
      </p:sp>
      <p:sp>
        <p:nvSpPr>
          <p:cNvPr id="9" name="Right Brace 8"/>
          <p:cNvSpPr/>
          <p:nvPr/>
        </p:nvSpPr>
        <p:spPr>
          <a:xfrm rot="16200000">
            <a:off x="4290282" y="-2284674"/>
            <a:ext cx="563440" cy="8534404"/>
          </a:xfrm>
          <a:prstGeom prst="rightBrace">
            <a:avLst>
              <a:gd name="adj1" fmla="val 63878"/>
              <a:gd name="adj2" fmla="val 81606"/>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0" name="Straight Connector 9"/>
          <p:cNvCxnSpPr/>
          <p:nvPr/>
        </p:nvCxnSpPr>
        <p:spPr>
          <a:xfrm flipV="1">
            <a:off x="2977776" y="1598457"/>
            <a:ext cx="0" cy="157185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88623" y="2271154"/>
            <a:ext cx="3150577"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14</a:t>
            </a:r>
            <a:r>
              <a:rPr lang="en-US" sz="2400" b="1" baseline="30000" dirty="0">
                <a:solidFill>
                  <a:schemeClr val="bg1"/>
                </a:solidFill>
              </a:rPr>
              <a:t>th </a:t>
            </a:r>
            <a:r>
              <a:rPr lang="en-US" sz="2400" b="1" dirty="0">
                <a:solidFill>
                  <a:schemeClr val="bg1"/>
                </a:solidFill>
              </a:rPr>
              <a:t>Night </a:t>
            </a:r>
            <a:r>
              <a:rPr lang="en-US" sz="2400" b="1" dirty="0" smtClean="0">
                <a:solidFill>
                  <a:schemeClr val="bg1"/>
                </a:solidFill>
              </a:rPr>
              <a:t>Season</a:t>
            </a:r>
            <a:endParaRPr lang="en-CA" sz="2800" b="1" dirty="0">
              <a:solidFill>
                <a:schemeClr val="bg1"/>
              </a:solidFill>
            </a:endParaRPr>
          </a:p>
        </p:txBody>
      </p:sp>
      <p:cxnSp>
        <p:nvCxnSpPr>
          <p:cNvPr id="13" name="Straight Connector 12"/>
          <p:cNvCxnSpPr/>
          <p:nvPr/>
        </p:nvCxnSpPr>
        <p:spPr>
          <a:xfrm flipV="1">
            <a:off x="8839200"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44568"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sp>
        <p:nvSpPr>
          <p:cNvPr id="15" name="Slide Number Placeholder 1"/>
          <p:cNvSpPr txBox="1">
            <a:spLocks/>
          </p:cNvSpPr>
          <p:nvPr/>
        </p:nvSpPr>
        <p:spPr>
          <a:xfrm>
            <a:off x="8458200" y="6552234"/>
            <a:ext cx="588336" cy="228600"/>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b="1" smtClean="0">
                <a:solidFill>
                  <a:schemeClr val="bg1"/>
                </a:solidFill>
              </a:rPr>
              <a:pPr/>
              <a:t>34</a:t>
            </a:fld>
            <a:endParaRPr lang="en-US" b="1" dirty="0">
              <a:solidFill>
                <a:schemeClr val="bg1"/>
              </a:solidFill>
            </a:endParaRPr>
          </a:p>
        </p:txBody>
      </p:sp>
      <p:sp>
        <p:nvSpPr>
          <p:cNvPr id="17" name="TextBox 16"/>
          <p:cNvSpPr txBox="1"/>
          <p:nvPr/>
        </p:nvSpPr>
        <p:spPr>
          <a:xfrm>
            <a:off x="1220598" y="4005064"/>
            <a:ext cx="3580126" cy="2308324"/>
          </a:xfrm>
          <a:prstGeom prst="rect">
            <a:avLst/>
          </a:prstGeom>
          <a:solidFill>
            <a:srgbClr val="A3E7FF"/>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600" dirty="0" smtClean="0"/>
              <a:t>  </a:t>
            </a:r>
            <a:r>
              <a:rPr lang="en-US" sz="2400" dirty="0" smtClean="0">
                <a:solidFill>
                  <a:srgbClr val="002060"/>
                </a:solidFill>
              </a:rPr>
              <a:t>Yahusha laid down His life at the 9</a:t>
            </a:r>
            <a:r>
              <a:rPr lang="en-US" sz="2400" baseline="30000" dirty="0" smtClean="0">
                <a:solidFill>
                  <a:srgbClr val="002060"/>
                </a:solidFill>
              </a:rPr>
              <a:t>th</a:t>
            </a:r>
            <a:r>
              <a:rPr lang="en-US" sz="2400" dirty="0" smtClean="0">
                <a:solidFill>
                  <a:srgbClr val="002060"/>
                </a:solidFill>
              </a:rPr>
              <a:t> hour during </a:t>
            </a:r>
            <a:br>
              <a:rPr lang="en-US" sz="2400" dirty="0" smtClean="0">
                <a:solidFill>
                  <a:srgbClr val="002060"/>
                </a:solidFill>
              </a:rPr>
            </a:br>
            <a:r>
              <a:rPr lang="en-US" sz="2400" dirty="0" smtClean="0">
                <a:solidFill>
                  <a:srgbClr val="002060"/>
                </a:solidFill>
              </a:rPr>
              <a:t>the Day Season.  </a:t>
            </a:r>
            <a:br>
              <a:rPr lang="en-US" sz="2400" dirty="0" smtClean="0">
                <a:solidFill>
                  <a:srgbClr val="002060"/>
                </a:solidFill>
              </a:rPr>
            </a:br>
            <a:r>
              <a:rPr lang="en-US" sz="2400" dirty="0" smtClean="0">
                <a:solidFill>
                  <a:srgbClr val="002060"/>
                </a:solidFill>
              </a:rPr>
              <a:t>This qualifies for</a:t>
            </a:r>
            <a:br>
              <a:rPr lang="en-US" sz="2400" dirty="0" smtClean="0">
                <a:solidFill>
                  <a:srgbClr val="002060"/>
                </a:solidFill>
              </a:rPr>
            </a:br>
            <a:r>
              <a:rPr lang="en-US" sz="2400" dirty="0" smtClean="0">
                <a:solidFill>
                  <a:srgbClr val="002060"/>
                </a:solidFill>
              </a:rPr>
              <a:t>“between the mixings”</a:t>
            </a:r>
            <a:br>
              <a:rPr lang="en-US" sz="2400" dirty="0" smtClean="0">
                <a:solidFill>
                  <a:srgbClr val="002060"/>
                </a:solidFill>
              </a:rPr>
            </a:br>
            <a:r>
              <a:rPr lang="en-US" sz="2400" dirty="0" smtClean="0">
                <a:solidFill>
                  <a:srgbClr val="002060"/>
                </a:solidFill>
              </a:rPr>
              <a:t>or for “</a:t>
            </a:r>
            <a:r>
              <a:rPr lang="en-US" sz="2400" dirty="0" err="1" smtClean="0">
                <a:solidFill>
                  <a:srgbClr val="002060"/>
                </a:solidFill>
              </a:rPr>
              <a:t>beyn</a:t>
            </a:r>
            <a:r>
              <a:rPr lang="en-US" sz="2400" dirty="0" smtClean="0">
                <a:solidFill>
                  <a:srgbClr val="002060"/>
                </a:solidFill>
              </a:rPr>
              <a:t> ha </a:t>
            </a:r>
            <a:r>
              <a:rPr lang="en-US" sz="2400" dirty="0" err="1" smtClean="0">
                <a:solidFill>
                  <a:srgbClr val="002060"/>
                </a:solidFill>
              </a:rPr>
              <a:t>arbayim</a:t>
            </a:r>
            <a:r>
              <a:rPr lang="en-US" sz="2400" dirty="0" smtClean="0">
                <a:solidFill>
                  <a:srgbClr val="002060"/>
                </a:solidFill>
              </a:rPr>
              <a:t>.” </a:t>
            </a:r>
            <a:endParaRPr lang="en-US" sz="2800" dirty="0">
              <a:solidFill>
                <a:srgbClr val="002060"/>
              </a:solidFill>
            </a:endParaRPr>
          </a:p>
        </p:txBody>
      </p:sp>
      <p:cxnSp>
        <p:nvCxnSpPr>
          <p:cNvPr id="28" name="Straight Connector 27"/>
          <p:cNvCxnSpPr/>
          <p:nvPr/>
        </p:nvCxnSpPr>
        <p:spPr>
          <a:xfrm flipV="1">
            <a:off x="137160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4800"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07556" y="1949068"/>
            <a:ext cx="3245384"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1">
                    <a:lumMod val="60000"/>
                    <a:lumOff val="40000"/>
                  </a:schemeClr>
                </a:solidFill>
                <a:effectLst>
                  <a:glow rad="127000">
                    <a:srgbClr val="FFFF00"/>
                  </a:glow>
                </a:effectLst>
              </a:rPr>
              <a:t>One </a:t>
            </a:r>
            <a:r>
              <a:rPr lang="en-US" b="1" dirty="0" smtClean="0">
                <a:solidFill>
                  <a:srgbClr val="0070C0"/>
                </a:solidFill>
                <a:effectLst>
                  <a:glow rad="127000">
                    <a:srgbClr val="FFFF00"/>
                  </a:glow>
                </a:effectLst>
              </a:rPr>
              <a:t>Dawn to Dawn </a:t>
            </a:r>
            <a:r>
              <a:rPr lang="en-US" b="1" dirty="0" smtClean="0">
                <a:solidFill>
                  <a:schemeClr val="accent1">
                    <a:lumMod val="60000"/>
                    <a:lumOff val="40000"/>
                  </a:schemeClr>
                </a:solidFill>
                <a:effectLst>
                  <a:glow rad="127000">
                    <a:srgbClr val="FFFF00"/>
                  </a:glow>
                </a:effectLst>
              </a:rPr>
              <a:t>24 </a:t>
            </a:r>
            <a:r>
              <a:rPr lang="en-US" b="1" dirty="0" err="1" smtClean="0">
                <a:solidFill>
                  <a:schemeClr val="accent1">
                    <a:lumMod val="60000"/>
                    <a:lumOff val="40000"/>
                  </a:schemeClr>
                </a:solidFill>
                <a:effectLst>
                  <a:glow rad="127000">
                    <a:srgbClr val="FFFF00"/>
                  </a:glow>
                </a:effectLst>
              </a:rPr>
              <a:t>Hr</a:t>
            </a:r>
            <a:r>
              <a:rPr lang="en-US" b="1" dirty="0" smtClean="0">
                <a:solidFill>
                  <a:schemeClr val="accent1">
                    <a:lumMod val="60000"/>
                    <a:lumOff val="40000"/>
                  </a:schemeClr>
                </a:solidFill>
                <a:effectLst>
                  <a:glow rad="127000">
                    <a:srgbClr val="FFFF00"/>
                  </a:glow>
                </a:effectLst>
              </a:rPr>
              <a:t> Cycle</a:t>
            </a:r>
            <a:endParaRPr lang="en-US" b="1" dirty="0">
              <a:solidFill>
                <a:schemeClr val="accent1">
                  <a:lumMod val="60000"/>
                  <a:lumOff val="40000"/>
                </a:schemeClr>
              </a:solidFill>
              <a:effectLst>
                <a:glow rad="127000">
                  <a:srgbClr val="FFFF00"/>
                </a:glow>
              </a:effectLst>
            </a:endParaRPr>
          </a:p>
        </p:txBody>
      </p:sp>
      <p:cxnSp>
        <p:nvCxnSpPr>
          <p:cNvPr id="31" name="Straight Connector 30"/>
          <p:cNvCxnSpPr/>
          <p:nvPr/>
        </p:nvCxnSpPr>
        <p:spPr>
          <a:xfrm flipV="1">
            <a:off x="4523232"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42072" y="1824728"/>
            <a:ext cx="1" cy="1371601"/>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158832" y="3573016"/>
            <a:ext cx="3593536" cy="304698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smtClean="0">
                <a:solidFill>
                  <a:schemeClr val="accent2">
                    <a:lumMod val="50000"/>
                  </a:schemeClr>
                </a:solidFill>
                <a:effectLst>
                  <a:glow rad="127000">
                    <a:srgbClr val="A3E7FF"/>
                  </a:glow>
                </a:effectLst>
              </a:rPr>
              <a:t>Question:  </a:t>
            </a:r>
            <a:br>
              <a:rPr lang="en-US" sz="3200" b="1" dirty="0" smtClean="0">
                <a:solidFill>
                  <a:schemeClr val="accent2">
                    <a:lumMod val="50000"/>
                  </a:schemeClr>
                </a:solidFill>
                <a:effectLst>
                  <a:glow rad="127000">
                    <a:srgbClr val="A3E7FF"/>
                  </a:glow>
                </a:effectLst>
              </a:rPr>
            </a:br>
            <a:r>
              <a:rPr lang="en-US" sz="3200" b="1" dirty="0" smtClean="0">
                <a:solidFill>
                  <a:schemeClr val="accent2">
                    <a:lumMod val="50000"/>
                  </a:schemeClr>
                </a:solidFill>
                <a:effectLst>
                  <a:glow rad="127000">
                    <a:srgbClr val="A3E7FF"/>
                  </a:glow>
                </a:effectLst>
              </a:rPr>
              <a:t>Does this mean </a:t>
            </a:r>
            <a:br>
              <a:rPr lang="en-US" sz="3200" b="1" dirty="0" smtClean="0">
                <a:solidFill>
                  <a:schemeClr val="accent2">
                    <a:lumMod val="50000"/>
                  </a:schemeClr>
                </a:solidFill>
                <a:effectLst>
                  <a:glow rad="127000">
                    <a:srgbClr val="A3E7FF"/>
                  </a:glow>
                </a:effectLst>
              </a:rPr>
            </a:br>
            <a:r>
              <a:rPr lang="en-US" sz="3200" b="1" dirty="0" smtClean="0">
                <a:solidFill>
                  <a:schemeClr val="accent2">
                    <a:lumMod val="50000"/>
                  </a:schemeClr>
                </a:solidFill>
                <a:effectLst>
                  <a:glow rad="127000">
                    <a:srgbClr val="A3E7FF"/>
                  </a:glow>
                </a:effectLst>
              </a:rPr>
              <a:t>the Passover lamb of </a:t>
            </a:r>
            <a:r>
              <a:rPr lang="en-US" sz="3200" b="1" dirty="0" err="1" smtClean="0">
                <a:solidFill>
                  <a:schemeClr val="accent2">
                    <a:lumMod val="50000"/>
                  </a:schemeClr>
                </a:solidFill>
                <a:effectLst>
                  <a:glow rad="127000">
                    <a:srgbClr val="A3E7FF"/>
                  </a:glow>
                </a:effectLst>
              </a:rPr>
              <a:t>Exo</a:t>
            </a:r>
            <a:r>
              <a:rPr lang="en-US" sz="3200" b="1" dirty="0" smtClean="0">
                <a:solidFill>
                  <a:schemeClr val="accent2">
                    <a:lumMod val="50000"/>
                  </a:schemeClr>
                </a:solidFill>
                <a:effectLst>
                  <a:glow rad="127000">
                    <a:srgbClr val="A3E7FF"/>
                  </a:glow>
                </a:effectLst>
              </a:rPr>
              <a:t> 12 was</a:t>
            </a:r>
            <a:br>
              <a:rPr lang="en-US" sz="3200" b="1" dirty="0" smtClean="0">
                <a:solidFill>
                  <a:schemeClr val="accent2">
                    <a:lumMod val="50000"/>
                  </a:schemeClr>
                </a:solidFill>
                <a:effectLst>
                  <a:glow rad="127000">
                    <a:srgbClr val="A3E7FF"/>
                  </a:glow>
                </a:effectLst>
              </a:rPr>
            </a:br>
            <a:r>
              <a:rPr lang="en-US" sz="3200" b="1" dirty="0" smtClean="0">
                <a:solidFill>
                  <a:schemeClr val="accent2">
                    <a:lumMod val="50000"/>
                  </a:schemeClr>
                </a:solidFill>
                <a:effectLst>
                  <a:glow rad="127000">
                    <a:srgbClr val="A3E7FF"/>
                  </a:glow>
                </a:effectLst>
              </a:rPr>
              <a:t> also sacrificed </a:t>
            </a:r>
            <a:br>
              <a:rPr lang="en-US" sz="3200" b="1" dirty="0" smtClean="0">
                <a:solidFill>
                  <a:schemeClr val="accent2">
                    <a:lumMod val="50000"/>
                  </a:schemeClr>
                </a:solidFill>
                <a:effectLst>
                  <a:glow rad="127000">
                    <a:srgbClr val="A3E7FF"/>
                  </a:glow>
                </a:effectLst>
              </a:rPr>
            </a:br>
            <a:r>
              <a:rPr lang="en-US" sz="3200" b="1" dirty="0" smtClean="0">
                <a:solidFill>
                  <a:schemeClr val="accent2">
                    <a:lumMod val="50000"/>
                  </a:schemeClr>
                </a:solidFill>
                <a:effectLst>
                  <a:glow rad="127000">
                    <a:srgbClr val="A3E7FF"/>
                  </a:glow>
                </a:effectLst>
              </a:rPr>
              <a:t>at the 9</a:t>
            </a:r>
            <a:r>
              <a:rPr lang="en-US" sz="3200" b="1" baseline="30000" dirty="0" smtClean="0">
                <a:solidFill>
                  <a:schemeClr val="accent2">
                    <a:lumMod val="50000"/>
                  </a:schemeClr>
                </a:solidFill>
                <a:effectLst>
                  <a:glow rad="127000">
                    <a:srgbClr val="A3E7FF"/>
                  </a:glow>
                </a:effectLst>
              </a:rPr>
              <a:t>th</a:t>
            </a:r>
            <a:r>
              <a:rPr lang="en-US" sz="3200" b="1" dirty="0" smtClean="0">
                <a:solidFill>
                  <a:schemeClr val="accent2">
                    <a:lumMod val="50000"/>
                  </a:schemeClr>
                </a:solidFill>
                <a:effectLst>
                  <a:glow rad="127000">
                    <a:srgbClr val="A3E7FF"/>
                  </a:glow>
                </a:effectLst>
              </a:rPr>
              <a:t> hour?</a:t>
            </a:r>
            <a:endParaRPr lang="en-US" sz="3200" b="1" dirty="0">
              <a:solidFill>
                <a:schemeClr val="accent2">
                  <a:lumMod val="50000"/>
                </a:schemeClr>
              </a:solidFill>
              <a:effectLst>
                <a:glow rad="127000">
                  <a:srgbClr val="A3E7FF"/>
                </a:glow>
              </a:effectLst>
            </a:endParaRPr>
          </a:p>
        </p:txBody>
      </p:sp>
      <p:sp>
        <p:nvSpPr>
          <p:cNvPr id="3" name="Rectangle 2"/>
          <p:cNvSpPr/>
          <p:nvPr/>
        </p:nvSpPr>
        <p:spPr>
          <a:xfrm>
            <a:off x="2579329" y="1249572"/>
            <a:ext cx="893193" cy="461665"/>
          </a:xfrm>
          <a:prstGeom prst="rect">
            <a:avLst/>
          </a:prstGeom>
          <a:noFill/>
        </p:spPr>
        <p:txBody>
          <a:bodyPr wrap="none" lIns="91440" tIns="45720" rIns="91440" bIns="45720">
            <a:spAutoFit/>
          </a:bodyPr>
          <a:lstStyle/>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r>
              <a:rPr lang="en-US" sz="2400" b="1" baseline="300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Hr</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cxnSp>
        <p:nvCxnSpPr>
          <p:cNvPr id="37" name="Straight Connector 36"/>
          <p:cNvCxnSpPr/>
          <p:nvPr/>
        </p:nvCxnSpPr>
        <p:spPr>
          <a:xfrm flipV="1">
            <a:off x="3737163" y="1425877"/>
            <a:ext cx="12700" cy="2385619"/>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384174" y="926118"/>
            <a:ext cx="89319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sp>
        <p:nvSpPr>
          <p:cNvPr id="27" name="Left Brace 26"/>
          <p:cNvSpPr/>
          <p:nvPr/>
        </p:nvSpPr>
        <p:spPr>
          <a:xfrm rot="5400000" flipH="1">
            <a:off x="2550197" y="2025935"/>
            <a:ext cx="808736" cy="3149520"/>
          </a:xfrm>
          <a:prstGeom prst="leftBrace">
            <a:avLst>
              <a:gd name="adj1" fmla="val 46116"/>
              <a:gd name="adj2" fmla="val 48759"/>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Tree>
    <p:extLst>
      <p:ext uri="{BB962C8B-B14F-4D97-AF65-F5344CB8AC3E}">
        <p14:creationId xmlns:p14="http://schemas.microsoft.com/office/powerpoint/2010/main" val="15262999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80">
                                          <p:stCondLst>
                                            <p:cond delay="0"/>
                                          </p:stCondLst>
                                        </p:cTn>
                                        <p:tgtEl>
                                          <p:spTgt spid="30"/>
                                        </p:tgtEl>
                                      </p:cBhvr>
                                    </p:animEffect>
                                    <p:anim calcmode="lin" valueType="num">
                                      <p:cBhvr>
                                        <p:cTn id="1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 dur="26">
                                          <p:stCondLst>
                                            <p:cond delay="650"/>
                                          </p:stCondLst>
                                        </p:cTn>
                                        <p:tgtEl>
                                          <p:spTgt spid="30"/>
                                        </p:tgtEl>
                                      </p:cBhvr>
                                      <p:to x="100000" y="60000"/>
                                    </p:animScale>
                                    <p:animScale>
                                      <p:cBhvr>
                                        <p:cTn id="17" dur="166" decel="50000">
                                          <p:stCondLst>
                                            <p:cond delay="676"/>
                                          </p:stCondLst>
                                        </p:cTn>
                                        <p:tgtEl>
                                          <p:spTgt spid="30"/>
                                        </p:tgtEl>
                                      </p:cBhvr>
                                      <p:to x="100000" y="100000"/>
                                    </p:animScale>
                                    <p:animScale>
                                      <p:cBhvr>
                                        <p:cTn id="18" dur="26">
                                          <p:stCondLst>
                                            <p:cond delay="1312"/>
                                          </p:stCondLst>
                                        </p:cTn>
                                        <p:tgtEl>
                                          <p:spTgt spid="30"/>
                                        </p:tgtEl>
                                      </p:cBhvr>
                                      <p:to x="100000" y="80000"/>
                                    </p:animScale>
                                    <p:animScale>
                                      <p:cBhvr>
                                        <p:cTn id="19" dur="166" decel="50000">
                                          <p:stCondLst>
                                            <p:cond delay="1338"/>
                                          </p:stCondLst>
                                        </p:cTn>
                                        <p:tgtEl>
                                          <p:spTgt spid="30"/>
                                        </p:tgtEl>
                                      </p:cBhvr>
                                      <p:to x="100000" y="100000"/>
                                    </p:animScale>
                                    <p:animScale>
                                      <p:cBhvr>
                                        <p:cTn id="20" dur="26">
                                          <p:stCondLst>
                                            <p:cond delay="1642"/>
                                          </p:stCondLst>
                                        </p:cTn>
                                        <p:tgtEl>
                                          <p:spTgt spid="30"/>
                                        </p:tgtEl>
                                      </p:cBhvr>
                                      <p:to x="100000" y="90000"/>
                                    </p:animScale>
                                    <p:animScale>
                                      <p:cBhvr>
                                        <p:cTn id="21" dur="166" decel="50000">
                                          <p:stCondLst>
                                            <p:cond delay="1668"/>
                                          </p:stCondLst>
                                        </p:cTn>
                                        <p:tgtEl>
                                          <p:spTgt spid="30"/>
                                        </p:tgtEl>
                                      </p:cBhvr>
                                      <p:to x="100000" y="100000"/>
                                    </p:animScale>
                                    <p:animScale>
                                      <p:cBhvr>
                                        <p:cTn id="22" dur="26">
                                          <p:stCondLst>
                                            <p:cond delay="1808"/>
                                          </p:stCondLst>
                                        </p:cTn>
                                        <p:tgtEl>
                                          <p:spTgt spid="30"/>
                                        </p:tgtEl>
                                      </p:cBhvr>
                                      <p:to x="100000" y="95000"/>
                                    </p:animScale>
                                    <p:animScale>
                                      <p:cBhvr>
                                        <p:cTn id="23" dur="166" decel="50000">
                                          <p:stCondLst>
                                            <p:cond delay="1834"/>
                                          </p:stCondLst>
                                        </p:cTn>
                                        <p:tgtEl>
                                          <p:spTgt spid="30"/>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up)">
                                      <p:cBhvr>
                                        <p:cTn id="33" dur="1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down)">
                                      <p:cBhvr>
                                        <p:cTn id="38" dur="580">
                                          <p:stCondLst>
                                            <p:cond delay="0"/>
                                          </p:stCondLst>
                                        </p:cTn>
                                        <p:tgtEl>
                                          <p:spTgt spid="34"/>
                                        </p:tgtEl>
                                      </p:cBhvr>
                                    </p:animEffect>
                                    <p:anim calcmode="lin" valueType="num">
                                      <p:cBhvr>
                                        <p:cTn id="39"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44" dur="26">
                                          <p:stCondLst>
                                            <p:cond delay="650"/>
                                          </p:stCondLst>
                                        </p:cTn>
                                        <p:tgtEl>
                                          <p:spTgt spid="34"/>
                                        </p:tgtEl>
                                      </p:cBhvr>
                                      <p:to x="100000" y="60000"/>
                                    </p:animScale>
                                    <p:animScale>
                                      <p:cBhvr>
                                        <p:cTn id="45" dur="166" decel="50000">
                                          <p:stCondLst>
                                            <p:cond delay="676"/>
                                          </p:stCondLst>
                                        </p:cTn>
                                        <p:tgtEl>
                                          <p:spTgt spid="34"/>
                                        </p:tgtEl>
                                      </p:cBhvr>
                                      <p:to x="100000" y="100000"/>
                                    </p:animScale>
                                    <p:animScale>
                                      <p:cBhvr>
                                        <p:cTn id="46" dur="26">
                                          <p:stCondLst>
                                            <p:cond delay="1312"/>
                                          </p:stCondLst>
                                        </p:cTn>
                                        <p:tgtEl>
                                          <p:spTgt spid="34"/>
                                        </p:tgtEl>
                                      </p:cBhvr>
                                      <p:to x="100000" y="80000"/>
                                    </p:animScale>
                                    <p:animScale>
                                      <p:cBhvr>
                                        <p:cTn id="47" dur="166" decel="50000">
                                          <p:stCondLst>
                                            <p:cond delay="1338"/>
                                          </p:stCondLst>
                                        </p:cTn>
                                        <p:tgtEl>
                                          <p:spTgt spid="34"/>
                                        </p:tgtEl>
                                      </p:cBhvr>
                                      <p:to x="100000" y="100000"/>
                                    </p:animScale>
                                    <p:animScale>
                                      <p:cBhvr>
                                        <p:cTn id="48" dur="26">
                                          <p:stCondLst>
                                            <p:cond delay="1642"/>
                                          </p:stCondLst>
                                        </p:cTn>
                                        <p:tgtEl>
                                          <p:spTgt spid="34"/>
                                        </p:tgtEl>
                                      </p:cBhvr>
                                      <p:to x="100000" y="90000"/>
                                    </p:animScale>
                                    <p:animScale>
                                      <p:cBhvr>
                                        <p:cTn id="49" dur="166" decel="50000">
                                          <p:stCondLst>
                                            <p:cond delay="1668"/>
                                          </p:stCondLst>
                                        </p:cTn>
                                        <p:tgtEl>
                                          <p:spTgt spid="34"/>
                                        </p:tgtEl>
                                      </p:cBhvr>
                                      <p:to x="100000" y="100000"/>
                                    </p:animScale>
                                    <p:animScale>
                                      <p:cBhvr>
                                        <p:cTn id="50" dur="26">
                                          <p:stCondLst>
                                            <p:cond delay="1808"/>
                                          </p:stCondLst>
                                        </p:cTn>
                                        <p:tgtEl>
                                          <p:spTgt spid="34"/>
                                        </p:tgtEl>
                                      </p:cBhvr>
                                      <p:to x="100000" y="95000"/>
                                    </p:animScale>
                                    <p:animScale>
                                      <p:cBhvr>
                                        <p:cTn id="51" dur="166" decel="50000">
                                          <p:stCondLst>
                                            <p:cond delay="1834"/>
                                          </p:stCondLst>
                                        </p:cTn>
                                        <p:tgtEl>
                                          <p:spTgt spid="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34" grpId="0"/>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2" y="152401"/>
            <a:ext cx="8381999" cy="34778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Exodus 12:8-9  </a:t>
            </a:r>
            <a:r>
              <a:rPr lang="en-US" sz="2800" b="1" dirty="0" smtClean="0">
                <a:solidFill>
                  <a:srgbClr val="FFFF00"/>
                </a:solidFill>
              </a:rPr>
              <a:t>(Context is </a:t>
            </a:r>
            <a:r>
              <a:rPr lang="en-US" sz="2800" b="1" u="sng" dirty="0" smtClean="0">
                <a:solidFill>
                  <a:srgbClr val="FFFF00"/>
                </a:solidFill>
              </a:rPr>
              <a:t>still</a:t>
            </a:r>
            <a:r>
              <a:rPr lang="en-US" sz="2800" b="1" dirty="0" smtClean="0">
                <a:solidFill>
                  <a:srgbClr val="FFFF00"/>
                </a:solidFill>
              </a:rPr>
              <a:t>:  1</a:t>
            </a:r>
            <a:r>
              <a:rPr lang="en-US" sz="2800" b="1" baseline="30000" dirty="0" smtClean="0">
                <a:solidFill>
                  <a:srgbClr val="FFFF00"/>
                </a:solidFill>
              </a:rPr>
              <a:t>st</a:t>
            </a:r>
            <a:r>
              <a:rPr lang="en-US" sz="2800" b="1" dirty="0" smtClean="0">
                <a:solidFill>
                  <a:srgbClr val="FFFF00"/>
                </a:solidFill>
              </a:rPr>
              <a:t> </a:t>
            </a:r>
            <a:r>
              <a:rPr lang="en-US" sz="2400" b="1" dirty="0" smtClean="0">
                <a:solidFill>
                  <a:srgbClr val="FFFF00"/>
                </a:solidFill>
              </a:rPr>
              <a:t>Month &amp; </a:t>
            </a:r>
            <a:r>
              <a:rPr lang="en-US" sz="2800" b="1" dirty="0">
                <a:solidFill>
                  <a:srgbClr val="FFFF00"/>
                </a:solidFill>
              </a:rPr>
              <a:t>14</a:t>
            </a:r>
            <a:r>
              <a:rPr lang="en-US" sz="2800" b="1" baseline="30000" dirty="0">
                <a:solidFill>
                  <a:srgbClr val="FFFF00"/>
                </a:solidFill>
              </a:rPr>
              <a:t>th</a:t>
            </a:r>
            <a:r>
              <a:rPr lang="en-US" sz="2800" b="1" dirty="0">
                <a:solidFill>
                  <a:srgbClr val="FFFF00"/>
                </a:solidFill>
              </a:rPr>
              <a:t> </a:t>
            </a:r>
            <a:r>
              <a:rPr lang="en-US" sz="2400" b="1" dirty="0" smtClean="0">
                <a:solidFill>
                  <a:srgbClr val="FFFF00"/>
                </a:solidFill>
              </a:rPr>
              <a:t>Cycle</a:t>
            </a:r>
            <a:r>
              <a:rPr lang="en-US" sz="2800" b="1" dirty="0" smtClean="0">
                <a:solidFill>
                  <a:srgbClr val="FFFF00"/>
                </a:solidFill>
              </a:rPr>
              <a:t>)</a:t>
            </a:r>
            <a:endParaRPr lang="en-US" sz="1000" b="1" dirty="0">
              <a:solidFill>
                <a:schemeClr val="accent6">
                  <a:lumMod val="40000"/>
                  <a:lumOff val="60000"/>
                </a:schemeClr>
              </a:solidFill>
            </a:endParaRPr>
          </a:p>
          <a:p>
            <a:pPr algn="ctr"/>
            <a:endParaRPr lang="en-US" sz="1000" b="1" dirty="0" smtClean="0">
              <a:solidFill>
                <a:schemeClr val="accent6">
                  <a:lumMod val="40000"/>
                  <a:lumOff val="60000"/>
                </a:schemeClr>
              </a:solidFill>
            </a:endParaRPr>
          </a:p>
          <a:p>
            <a:pPr marL="514350" indent="-514350">
              <a:buAutoNum type="arabicPeriod" startAt="8"/>
            </a:pPr>
            <a:r>
              <a:rPr lang="en-US" sz="2600" b="1" dirty="0" smtClean="0">
                <a:solidFill>
                  <a:schemeClr val="accent6">
                    <a:lumMod val="40000"/>
                    <a:lumOff val="60000"/>
                  </a:schemeClr>
                </a:solidFill>
              </a:rPr>
              <a:t>And </a:t>
            </a:r>
            <a:r>
              <a:rPr lang="en-US" sz="2600" b="1" dirty="0">
                <a:solidFill>
                  <a:schemeClr val="accent6">
                    <a:lumMod val="40000"/>
                    <a:lumOff val="60000"/>
                  </a:schemeClr>
                </a:solidFill>
              </a:rPr>
              <a:t>they shall </a:t>
            </a:r>
            <a:r>
              <a:rPr lang="en-US" sz="2600" b="1" u="sng" dirty="0">
                <a:solidFill>
                  <a:schemeClr val="accent6">
                    <a:lumMod val="40000"/>
                    <a:lumOff val="60000"/>
                  </a:schemeClr>
                </a:solidFill>
              </a:rPr>
              <a:t>eat the flesh </a:t>
            </a:r>
            <a:r>
              <a:rPr lang="en-US" sz="2600" b="1" u="sng" dirty="0" smtClean="0">
                <a:solidFill>
                  <a:schemeClr val="accent6">
                    <a:lumMod val="40000"/>
                    <a:lumOff val="60000"/>
                  </a:schemeClr>
                </a:solidFill>
              </a:rPr>
              <a:t>in</a:t>
            </a:r>
            <a:r>
              <a:rPr lang="en-US" sz="2600" b="1" dirty="0" smtClean="0">
                <a:solidFill>
                  <a:schemeClr val="accent6">
                    <a:lumMod val="40000"/>
                    <a:lumOff val="60000"/>
                  </a:schemeClr>
                </a:solidFill>
              </a:rPr>
              <a:t> </a:t>
            </a:r>
            <a:r>
              <a:rPr lang="en-US" sz="2600" b="1" u="sng" dirty="0" smtClean="0">
                <a:solidFill>
                  <a:srgbClr val="FFFF00"/>
                </a:solidFill>
              </a:rPr>
              <a:t>that</a:t>
            </a:r>
            <a:r>
              <a:rPr lang="en-US" sz="2600" b="1" dirty="0" smtClean="0">
                <a:solidFill>
                  <a:srgbClr val="FFFF00"/>
                </a:solidFill>
              </a:rPr>
              <a:t> </a:t>
            </a:r>
            <a:r>
              <a:rPr lang="en-US" sz="2600" b="1" u="sng" dirty="0" smtClean="0">
                <a:solidFill>
                  <a:srgbClr val="00B0F0"/>
                </a:solidFill>
              </a:rPr>
              <a:t>ni</a:t>
            </a:r>
            <a:r>
              <a:rPr lang="en-US" sz="2600" b="1" dirty="0" smtClean="0">
                <a:solidFill>
                  <a:srgbClr val="00B0F0"/>
                </a:solidFill>
              </a:rPr>
              <a:t>g</a:t>
            </a:r>
            <a:r>
              <a:rPr lang="en-US" sz="2600" b="1" u="sng" dirty="0" smtClean="0">
                <a:solidFill>
                  <a:srgbClr val="00B0F0"/>
                </a:solidFill>
              </a:rPr>
              <a:t>ht</a:t>
            </a:r>
            <a:r>
              <a:rPr lang="en-US" sz="2600" b="1" dirty="0" smtClean="0">
                <a:solidFill>
                  <a:schemeClr val="accent6">
                    <a:lumMod val="40000"/>
                    <a:lumOff val="60000"/>
                  </a:schemeClr>
                </a:solidFill>
              </a:rPr>
              <a:t> </a:t>
            </a:r>
            <a:r>
              <a:rPr lang="en-US" sz="2000" dirty="0" smtClean="0">
                <a:solidFill>
                  <a:srgbClr val="A3E7FF"/>
                </a:solidFill>
              </a:rPr>
              <a:t>[H3915] </a:t>
            </a:r>
            <a:br>
              <a:rPr lang="en-US" sz="2000" dirty="0" smtClean="0">
                <a:solidFill>
                  <a:srgbClr val="A3E7FF"/>
                </a:solidFill>
              </a:rPr>
            </a:br>
            <a:r>
              <a:rPr lang="en-US" sz="2600" dirty="0" smtClean="0">
                <a:solidFill>
                  <a:srgbClr val="00B0F0"/>
                </a:solidFill>
              </a:rPr>
              <a:t>(of Abib 14), </a:t>
            </a:r>
            <a:r>
              <a:rPr lang="en-US" sz="2600" b="1" dirty="0" smtClean="0">
                <a:solidFill>
                  <a:schemeClr val="accent6">
                    <a:lumMod val="40000"/>
                    <a:lumOff val="60000"/>
                  </a:schemeClr>
                </a:solidFill>
              </a:rPr>
              <a:t>roast </a:t>
            </a:r>
            <a:r>
              <a:rPr lang="en-US" sz="2600" b="1" dirty="0">
                <a:solidFill>
                  <a:schemeClr val="accent6">
                    <a:lumMod val="40000"/>
                    <a:lumOff val="60000"/>
                  </a:schemeClr>
                </a:solidFill>
              </a:rPr>
              <a:t>with fire, and unleavened bread; </a:t>
            </a:r>
            <a:r>
              <a:rPr lang="en-US" sz="2600" b="1" dirty="0" smtClean="0">
                <a:solidFill>
                  <a:schemeClr val="accent6">
                    <a:lumMod val="40000"/>
                    <a:lumOff val="60000"/>
                  </a:schemeClr>
                </a:solidFill>
              </a:rPr>
              <a:t/>
            </a:r>
            <a:br>
              <a:rPr lang="en-US" sz="2600" b="1" dirty="0" smtClean="0">
                <a:solidFill>
                  <a:schemeClr val="accent6">
                    <a:lumMod val="40000"/>
                    <a:lumOff val="60000"/>
                  </a:schemeClr>
                </a:solidFill>
              </a:rPr>
            </a:br>
            <a:r>
              <a:rPr lang="en-US" sz="2600" b="1" dirty="0" smtClean="0">
                <a:solidFill>
                  <a:schemeClr val="accent6">
                    <a:lumMod val="40000"/>
                    <a:lumOff val="60000"/>
                  </a:schemeClr>
                </a:solidFill>
              </a:rPr>
              <a:t>and </a:t>
            </a:r>
            <a:r>
              <a:rPr lang="en-US" sz="2600" b="1" dirty="0">
                <a:solidFill>
                  <a:schemeClr val="accent6">
                    <a:lumMod val="40000"/>
                    <a:lumOff val="60000"/>
                  </a:schemeClr>
                </a:solidFill>
              </a:rPr>
              <a:t>with bitter herbs they shall eat it. </a:t>
            </a:r>
            <a:r>
              <a:rPr lang="en-US" sz="2600" b="1" dirty="0" smtClean="0">
                <a:solidFill>
                  <a:schemeClr val="accent6">
                    <a:lumMod val="40000"/>
                    <a:lumOff val="60000"/>
                  </a:schemeClr>
                </a:solidFill>
              </a:rPr>
              <a:t/>
            </a:r>
            <a:br>
              <a:rPr lang="en-US" sz="2600" b="1" dirty="0" smtClean="0">
                <a:solidFill>
                  <a:schemeClr val="accent6">
                    <a:lumMod val="40000"/>
                    <a:lumOff val="60000"/>
                  </a:schemeClr>
                </a:solidFill>
              </a:rPr>
            </a:br>
            <a:endParaRPr lang="en-US" sz="2600" b="1" dirty="0" smtClean="0">
              <a:solidFill>
                <a:schemeClr val="accent6">
                  <a:lumMod val="40000"/>
                  <a:lumOff val="60000"/>
                </a:schemeClr>
              </a:solidFill>
            </a:endParaRPr>
          </a:p>
          <a:p>
            <a:pPr marL="514350" indent="-514350">
              <a:buAutoNum type="arabicPeriod" startAt="8"/>
            </a:pPr>
            <a:r>
              <a:rPr lang="en-US" sz="2600" b="1" dirty="0" smtClean="0">
                <a:solidFill>
                  <a:schemeClr val="accent6">
                    <a:lumMod val="40000"/>
                    <a:lumOff val="60000"/>
                  </a:schemeClr>
                </a:solidFill>
              </a:rPr>
              <a:t>Eat </a:t>
            </a:r>
            <a:r>
              <a:rPr lang="en-US" sz="2600" b="1" dirty="0">
                <a:solidFill>
                  <a:schemeClr val="accent6">
                    <a:lumMod val="40000"/>
                    <a:lumOff val="60000"/>
                  </a:schemeClr>
                </a:solidFill>
              </a:rPr>
              <a:t>not of it raw, nor </a:t>
            </a:r>
            <a:r>
              <a:rPr lang="en-US" sz="2600" b="1" dirty="0" smtClean="0">
                <a:solidFill>
                  <a:schemeClr val="accent6">
                    <a:lumMod val="40000"/>
                    <a:lumOff val="60000"/>
                  </a:schemeClr>
                </a:solidFill>
              </a:rPr>
              <a:t>sodden </a:t>
            </a:r>
            <a:r>
              <a:rPr lang="en-US" sz="2000" dirty="0" smtClean="0">
                <a:solidFill>
                  <a:srgbClr val="FFFF00"/>
                </a:solidFill>
              </a:rPr>
              <a:t>[boiled] </a:t>
            </a:r>
            <a:r>
              <a:rPr lang="en-US" sz="2600" b="1" dirty="0">
                <a:solidFill>
                  <a:schemeClr val="accent6">
                    <a:lumMod val="40000"/>
                    <a:lumOff val="60000"/>
                  </a:schemeClr>
                </a:solidFill>
              </a:rPr>
              <a:t>at all with water, </a:t>
            </a:r>
            <a:r>
              <a:rPr lang="en-US" sz="2600" b="1" dirty="0" smtClean="0">
                <a:solidFill>
                  <a:schemeClr val="accent6">
                    <a:lumMod val="40000"/>
                    <a:lumOff val="60000"/>
                  </a:schemeClr>
                </a:solidFill>
              </a:rPr>
              <a:t/>
            </a:r>
            <a:br>
              <a:rPr lang="en-US" sz="2600" b="1" dirty="0" smtClean="0">
                <a:solidFill>
                  <a:schemeClr val="accent6">
                    <a:lumMod val="40000"/>
                    <a:lumOff val="60000"/>
                  </a:schemeClr>
                </a:solidFill>
              </a:rPr>
            </a:br>
            <a:r>
              <a:rPr lang="en-US" sz="2600" b="1" dirty="0" smtClean="0">
                <a:solidFill>
                  <a:schemeClr val="accent6">
                    <a:lumMod val="40000"/>
                    <a:lumOff val="60000"/>
                  </a:schemeClr>
                </a:solidFill>
              </a:rPr>
              <a:t>but </a:t>
            </a:r>
            <a:r>
              <a:rPr lang="en-US" sz="2600" b="1" dirty="0">
                <a:solidFill>
                  <a:schemeClr val="accent6">
                    <a:lumMod val="40000"/>
                    <a:lumOff val="60000"/>
                  </a:schemeClr>
                </a:solidFill>
              </a:rPr>
              <a:t>roast with fire; his head with his legs, and with </a:t>
            </a:r>
            <a:r>
              <a:rPr lang="en-US" sz="2600" b="1" dirty="0" smtClean="0">
                <a:solidFill>
                  <a:schemeClr val="accent6">
                    <a:lumMod val="40000"/>
                    <a:lumOff val="60000"/>
                  </a:schemeClr>
                </a:solidFill>
              </a:rPr>
              <a:t/>
            </a:r>
            <a:br>
              <a:rPr lang="en-US" sz="2600" b="1" dirty="0" smtClean="0">
                <a:solidFill>
                  <a:schemeClr val="accent6">
                    <a:lumMod val="40000"/>
                    <a:lumOff val="60000"/>
                  </a:schemeClr>
                </a:solidFill>
              </a:rPr>
            </a:br>
            <a:r>
              <a:rPr lang="en-US" sz="2600" b="1" dirty="0" smtClean="0">
                <a:solidFill>
                  <a:schemeClr val="accent6">
                    <a:lumMod val="40000"/>
                    <a:lumOff val="60000"/>
                  </a:schemeClr>
                </a:solidFill>
              </a:rPr>
              <a:t>the </a:t>
            </a:r>
            <a:r>
              <a:rPr lang="en-US" sz="2600" b="1" dirty="0" err="1" smtClean="0">
                <a:solidFill>
                  <a:schemeClr val="accent6">
                    <a:lumMod val="40000"/>
                    <a:lumOff val="60000"/>
                  </a:schemeClr>
                </a:solidFill>
              </a:rPr>
              <a:t>purtenance</a:t>
            </a:r>
            <a:r>
              <a:rPr lang="en-US" sz="2600" b="1" dirty="0" smtClean="0">
                <a:solidFill>
                  <a:schemeClr val="accent6">
                    <a:lumMod val="40000"/>
                    <a:lumOff val="60000"/>
                  </a:schemeClr>
                </a:solidFill>
              </a:rPr>
              <a:t> </a:t>
            </a:r>
            <a:r>
              <a:rPr lang="en-US" sz="2000" dirty="0" smtClean="0">
                <a:solidFill>
                  <a:srgbClr val="FFFF00"/>
                </a:solidFill>
              </a:rPr>
              <a:t>[the bowels]</a:t>
            </a:r>
            <a:r>
              <a:rPr lang="en-US" sz="2600" b="1" dirty="0" smtClean="0">
                <a:solidFill>
                  <a:srgbClr val="FFFF00"/>
                </a:solidFill>
              </a:rPr>
              <a:t> </a:t>
            </a:r>
            <a:r>
              <a:rPr lang="en-US" sz="2600" b="1" dirty="0">
                <a:solidFill>
                  <a:schemeClr val="accent6">
                    <a:lumMod val="40000"/>
                    <a:lumOff val="60000"/>
                  </a:schemeClr>
                </a:solidFill>
              </a:rPr>
              <a:t>thereof. </a:t>
            </a:r>
            <a:endParaRPr lang="en-US" sz="2600" i="1" dirty="0">
              <a:solidFill>
                <a:srgbClr val="CC3300"/>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35</a:t>
            </a:fld>
            <a:endParaRPr lang="en-CA" dirty="0">
              <a:solidFill>
                <a:schemeClr val="bg1"/>
              </a:solidFill>
            </a:endParaRPr>
          </a:p>
        </p:txBody>
      </p:sp>
      <p:sp>
        <p:nvSpPr>
          <p:cNvPr id="4" name="Rectangle 3"/>
          <p:cNvSpPr/>
          <p:nvPr/>
        </p:nvSpPr>
        <p:spPr>
          <a:xfrm>
            <a:off x="236410" y="5859269"/>
            <a:ext cx="8728078" cy="954107"/>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Note:  The “eating command” was for “that” night – or the night that belonged to the 14</a:t>
            </a:r>
            <a:r>
              <a:rPr lang="en-US" sz="2800" b="1" cap="none" spc="150" baseline="30000" dirty="0" smtClean="0">
                <a:ln w="11430"/>
                <a:solidFill>
                  <a:srgbClr val="F8F8F8"/>
                </a:solidFill>
                <a:effectLst>
                  <a:glow rad="127000">
                    <a:srgbClr val="3C241C"/>
                  </a:glow>
                  <a:outerShdw blurRad="25400" algn="tl" rotWithShape="0">
                    <a:srgbClr val="000000">
                      <a:alpha val="43000"/>
                    </a:srgbClr>
                  </a:outerShdw>
                </a:effectLst>
              </a:rPr>
              <a:t>th</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day.</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251288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188641"/>
            <a:ext cx="8153400"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DEFINITION FOR NIGHT:     </a:t>
            </a:r>
            <a:br>
              <a:rPr lang="en-US" sz="4000" b="1" dirty="0" smtClean="0">
                <a:ln w="50800"/>
                <a:solidFill>
                  <a:schemeClr val="bg1">
                    <a:shade val="50000"/>
                  </a:schemeClr>
                </a:solidFill>
              </a:rPr>
            </a:br>
            <a:r>
              <a:rPr lang="en-US" sz="4000" b="1" dirty="0" smtClean="0">
                <a:ln w="50800"/>
                <a:solidFill>
                  <a:schemeClr val="bg1">
                    <a:shade val="50000"/>
                  </a:schemeClr>
                </a:solidFill>
              </a:rPr>
              <a:t>&lt;layil&gt;  H3915   </a:t>
            </a:r>
            <a:endParaRPr lang="en-US" sz="4000" b="1" dirty="0">
              <a:ln w="50800"/>
              <a:solidFill>
                <a:schemeClr val="bg1">
                  <a:shade val="50000"/>
                </a:schemeClr>
              </a:solidFill>
            </a:endParaRPr>
          </a:p>
        </p:txBody>
      </p:sp>
      <p:sp>
        <p:nvSpPr>
          <p:cNvPr id="3" name="TextBox 2"/>
          <p:cNvSpPr txBox="1"/>
          <p:nvPr/>
        </p:nvSpPr>
        <p:spPr>
          <a:xfrm>
            <a:off x="533400" y="1700808"/>
            <a:ext cx="8564760" cy="4201150"/>
          </a:xfrm>
          <a:prstGeom prst="rect">
            <a:avLst/>
          </a:prstGeom>
          <a:noFill/>
        </p:spPr>
        <p:txBody>
          <a:bodyPr wrap="square" rtlCol="0">
            <a:spAutoFit/>
            <a:scene3d>
              <a:camera prst="orthographicFront"/>
              <a:lightRig rig="threePt" dir="t"/>
            </a:scene3d>
            <a:sp3d extrusionH="57150">
              <a:bevelT w="38100" h="38100"/>
            </a:sp3d>
          </a:bodyPr>
          <a:lstStyle/>
          <a:p>
            <a:r>
              <a:rPr lang="en-US" sz="3600" b="1" u="sng" dirty="0" smtClean="0">
                <a:solidFill>
                  <a:schemeClr val="tx1">
                    <a:lumMod val="65000"/>
                    <a:lumOff val="35000"/>
                  </a:schemeClr>
                </a:solidFill>
              </a:rPr>
              <a:t>night</a:t>
            </a:r>
            <a:r>
              <a:rPr lang="en-US" sz="4000" b="1" dirty="0" smtClean="0">
                <a:solidFill>
                  <a:schemeClr val="bg1"/>
                </a:solidFill>
              </a:rPr>
              <a:t>  </a:t>
            </a:r>
            <a:r>
              <a:rPr lang="en-US" sz="2800" i="1" dirty="0" smtClean="0"/>
              <a:t>Strong’s; </a:t>
            </a:r>
            <a:r>
              <a:rPr lang="en-US" sz="2800" b="1" i="1" dirty="0" smtClean="0">
                <a:solidFill>
                  <a:schemeClr val="bg1"/>
                </a:solidFill>
              </a:rPr>
              <a:t> </a:t>
            </a:r>
            <a:r>
              <a:rPr lang="en-US" sz="4000" b="1" dirty="0" smtClean="0">
                <a:solidFill>
                  <a:schemeClr val="accent2">
                    <a:lumMod val="75000"/>
                  </a:schemeClr>
                </a:solidFill>
              </a:rPr>
              <a:t>&lt;layil&gt; </a:t>
            </a:r>
            <a:r>
              <a:rPr lang="en-US" sz="2800" b="1" dirty="0" smtClean="0">
                <a:solidFill>
                  <a:schemeClr val="accent2">
                    <a:lumMod val="75000"/>
                  </a:schemeClr>
                </a:solidFill>
              </a:rPr>
              <a:t>(H3915</a:t>
            </a:r>
            <a:r>
              <a:rPr lang="en-US" sz="2800" b="1" dirty="0">
                <a:solidFill>
                  <a:schemeClr val="accent2">
                    <a:lumMod val="75000"/>
                  </a:schemeClr>
                </a:solidFill>
              </a:rPr>
              <a:t>) </a:t>
            </a:r>
            <a:r>
              <a:rPr lang="en-US" sz="2800" dirty="0" smtClean="0">
                <a:solidFill>
                  <a:schemeClr val="accent2">
                    <a:lumMod val="75000"/>
                  </a:schemeClr>
                </a:solidFill>
              </a:rPr>
              <a:t>properly</a:t>
            </a:r>
            <a:r>
              <a:rPr lang="en-US" sz="2800" dirty="0">
                <a:solidFill>
                  <a:schemeClr val="accent2">
                    <a:lumMod val="75000"/>
                  </a:schemeClr>
                </a:solidFill>
              </a:rPr>
              <a:t>, </a:t>
            </a:r>
            <a:r>
              <a:rPr lang="en-US" sz="2800" dirty="0" smtClean="0">
                <a:solidFill>
                  <a:schemeClr val="accent2">
                    <a:lumMod val="75000"/>
                  </a:schemeClr>
                </a:solidFill>
              </a:rPr>
              <a:t/>
            </a:r>
            <a:br>
              <a:rPr lang="en-US" sz="2800" dirty="0" smtClean="0">
                <a:solidFill>
                  <a:schemeClr val="accent2">
                    <a:lumMod val="75000"/>
                  </a:schemeClr>
                </a:solidFill>
              </a:rPr>
            </a:br>
            <a:r>
              <a:rPr lang="en-US" sz="2800" dirty="0" smtClean="0">
                <a:solidFill>
                  <a:srgbClr val="CC3300"/>
                </a:solidFill>
              </a:rPr>
              <a:t>[</a:t>
            </a:r>
            <a:r>
              <a:rPr lang="en-US" sz="2800" dirty="0">
                <a:solidFill>
                  <a:srgbClr val="CC3300"/>
                </a:solidFill>
              </a:rPr>
              <a:t>1</a:t>
            </a:r>
            <a:r>
              <a:rPr lang="en-US" sz="2800" dirty="0" smtClean="0">
                <a:solidFill>
                  <a:srgbClr val="CC3300"/>
                </a:solidFill>
              </a:rPr>
              <a:t>] </a:t>
            </a:r>
            <a:r>
              <a:rPr lang="en-US" sz="2800" b="1" u="sng" dirty="0" smtClean="0">
                <a:solidFill>
                  <a:srgbClr val="002060"/>
                </a:solidFill>
              </a:rPr>
              <a:t>a </a:t>
            </a:r>
            <a:r>
              <a:rPr lang="en-US" sz="2800" b="1" u="sng" dirty="0">
                <a:solidFill>
                  <a:srgbClr val="002060"/>
                </a:solidFill>
              </a:rPr>
              <a:t>twist</a:t>
            </a:r>
            <a:r>
              <a:rPr lang="en-US" sz="2800" b="1" dirty="0">
                <a:solidFill>
                  <a:srgbClr val="002060"/>
                </a:solidFill>
              </a:rPr>
              <a:t> </a:t>
            </a:r>
            <a:r>
              <a:rPr lang="en-US" sz="2800" b="1" dirty="0">
                <a:solidFill>
                  <a:schemeClr val="accent2">
                    <a:lumMod val="75000"/>
                  </a:schemeClr>
                </a:solidFill>
              </a:rPr>
              <a:t>(</a:t>
            </a:r>
            <a:r>
              <a:rPr lang="en-US" sz="2800" b="1" u="sng" dirty="0">
                <a:solidFill>
                  <a:srgbClr val="002060"/>
                </a:solidFill>
              </a:rPr>
              <a:t>away of the light</a:t>
            </a:r>
            <a:r>
              <a:rPr lang="en-US" sz="2800" b="1" dirty="0">
                <a:solidFill>
                  <a:schemeClr val="accent2">
                    <a:lumMod val="75000"/>
                  </a:schemeClr>
                </a:solidFill>
              </a:rPr>
              <a:t>), </a:t>
            </a:r>
            <a:r>
              <a:rPr lang="en-US" sz="2800" dirty="0">
                <a:solidFill>
                  <a:schemeClr val="accent2">
                    <a:lumMod val="75000"/>
                  </a:schemeClr>
                </a:solidFill>
              </a:rPr>
              <a:t>i.e.</a:t>
            </a:r>
            <a:r>
              <a:rPr lang="en-US" sz="2800" b="1" dirty="0">
                <a:solidFill>
                  <a:schemeClr val="accent2">
                    <a:lumMod val="75000"/>
                  </a:schemeClr>
                </a:solidFill>
              </a:rPr>
              <a:t> night</a:t>
            </a:r>
            <a:r>
              <a:rPr lang="en-US" sz="2800" b="1" dirty="0" smtClean="0">
                <a:solidFill>
                  <a:schemeClr val="accent2">
                    <a:lumMod val="75000"/>
                  </a:schemeClr>
                </a:solidFill>
              </a:rPr>
              <a:t>; </a:t>
            </a:r>
            <a:br>
              <a:rPr lang="en-US" sz="2800" b="1" dirty="0" smtClean="0">
                <a:solidFill>
                  <a:schemeClr val="accent2">
                    <a:lumMod val="75000"/>
                  </a:schemeClr>
                </a:solidFill>
              </a:rPr>
            </a:br>
            <a:r>
              <a:rPr lang="en-US" sz="2800" dirty="0" smtClean="0">
                <a:solidFill>
                  <a:srgbClr val="CC3300"/>
                </a:solidFill>
              </a:rPr>
              <a:t>[</a:t>
            </a:r>
            <a:r>
              <a:rPr lang="en-US" sz="2800" dirty="0">
                <a:solidFill>
                  <a:srgbClr val="CC3300"/>
                </a:solidFill>
              </a:rPr>
              <a:t>2]</a:t>
            </a:r>
            <a:r>
              <a:rPr lang="en-US" sz="2800" b="1" dirty="0" smtClean="0">
                <a:solidFill>
                  <a:schemeClr val="accent2">
                    <a:lumMod val="75000"/>
                  </a:schemeClr>
                </a:solidFill>
              </a:rPr>
              <a:t> </a:t>
            </a:r>
            <a:r>
              <a:rPr lang="en-US" sz="2800" dirty="0">
                <a:solidFill>
                  <a:schemeClr val="accent2">
                    <a:lumMod val="75000"/>
                  </a:schemeClr>
                </a:solidFill>
              </a:rPr>
              <a:t>figuratively, </a:t>
            </a:r>
            <a:r>
              <a:rPr lang="en-US" sz="2800" b="1" dirty="0" smtClean="0"/>
              <a:t>adversity:  </a:t>
            </a:r>
            <a:br>
              <a:rPr lang="en-US" sz="2800" b="1" dirty="0" smtClean="0"/>
            </a:br>
            <a:r>
              <a:rPr lang="en-US" sz="2800" b="1" dirty="0" smtClean="0">
                <a:solidFill>
                  <a:schemeClr val="accent2">
                    <a:lumMod val="75000"/>
                  </a:schemeClr>
                </a:solidFill>
              </a:rPr>
              <a:t>KJV - </a:t>
            </a:r>
            <a:r>
              <a:rPr lang="en-US" sz="2800" dirty="0" smtClean="0">
                <a:solidFill>
                  <a:srgbClr val="CC3300"/>
                </a:solidFill>
              </a:rPr>
              <a:t>[3]</a:t>
            </a:r>
            <a:r>
              <a:rPr lang="en-US" sz="2800" dirty="0" smtClean="0">
                <a:solidFill>
                  <a:schemeClr val="accent2">
                    <a:lumMod val="75000"/>
                  </a:schemeClr>
                </a:solidFill>
              </a:rPr>
              <a:t> </a:t>
            </a:r>
            <a:r>
              <a:rPr lang="en-US" sz="2800" b="1" dirty="0" smtClean="0">
                <a:solidFill>
                  <a:schemeClr val="accent2">
                    <a:lumMod val="75000"/>
                  </a:schemeClr>
                </a:solidFill>
              </a:rPr>
              <a:t>([</a:t>
            </a:r>
            <a:r>
              <a:rPr lang="en-US" sz="2800" b="1" dirty="0"/>
              <a:t>mid-</a:t>
            </a:r>
            <a:r>
              <a:rPr lang="en-US" sz="2800" b="1" dirty="0" smtClean="0">
                <a:solidFill>
                  <a:schemeClr val="accent2">
                    <a:lumMod val="75000"/>
                  </a:schemeClr>
                </a:solidFill>
              </a:rPr>
              <a:t>]) </a:t>
            </a:r>
            <a:r>
              <a:rPr lang="en-US" sz="2800" dirty="0" smtClean="0">
                <a:solidFill>
                  <a:srgbClr val="CC3300"/>
                </a:solidFill>
              </a:rPr>
              <a:t>[4]</a:t>
            </a:r>
            <a:r>
              <a:rPr lang="en-US" sz="2800" b="1" dirty="0" smtClean="0">
                <a:solidFill>
                  <a:schemeClr val="accent2">
                    <a:lumMod val="75000"/>
                  </a:schemeClr>
                </a:solidFill>
              </a:rPr>
              <a:t> </a:t>
            </a:r>
            <a:r>
              <a:rPr lang="en-US" sz="2800" b="1" u="sng" dirty="0">
                <a:solidFill>
                  <a:srgbClr val="002060"/>
                </a:solidFill>
              </a:rPr>
              <a:t>night</a:t>
            </a:r>
            <a:r>
              <a:rPr lang="en-US" sz="2800" b="1" dirty="0">
                <a:solidFill>
                  <a:schemeClr val="accent2">
                    <a:lumMod val="75000"/>
                  </a:schemeClr>
                </a:solidFill>
              </a:rPr>
              <a:t> (</a:t>
            </a:r>
            <a:r>
              <a:rPr lang="en-US" sz="2800" b="1" u="sng" dirty="0">
                <a:solidFill>
                  <a:srgbClr val="002060"/>
                </a:solidFill>
              </a:rPr>
              <a:t>season</a:t>
            </a:r>
            <a:r>
              <a:rPr lang="en-US" sz="2800" b="1" dirty="0" smtClean="0">
                <a:solidFill>
                  <a:schemeClr val="accent2">
                    <a:lumMod val="75000"/>
                  </a:schemeClr>
                </a:solidFill>
              </a:rPr>
              <a:t>).</a:t>
            </a:r>
          </a:p>
          <a:p>
            <a:endParaRPr lang="en-US" sz="1000" b="1" dirty="0" smtClean="0">
              <a:solidFill>
                <a:schemeClr val="accent2">
                  <a:lumMod val="75000"/>
                </a:schemeClr>
              </a:solidFill>
            </a:endParaRPr>
          </a:p>
          <a:p>
            <a:endParaRPr lang="en-US" sz="400" b="1" dirty="0">
              <a:solidFill>
                <a:schemeClr val="accent2">
                  <a:lumMod val="75000"/>
                </a:schemeClr>
              </a:solidFill>
            </a:endParaRPr>
          </a:p>
          <a:p>
            <a:r>
              <a:rPr lang="en-US" sz="3600" b="1" u="sng" dirty="0" smtClean="0">
                <a:solidFill>
                  <a:schemeClr val="tx1">
                    <a:lumMod val="65000"/>
                    <a:lumOff val="35000"/>
                  </a:schemeClr>
                </a:solidFill>
              </a:rPr>
              <a:t>night</a:t>
            </a:r>
            <a:r>
              <a:rPr lang="en-US" sz="3600" b="1" dirty="0" smtClean="0">
                <a:solidFill>
                  <a:schemeClr val="bg1"/>
                </a:solidFill>
              </a:rPr>
              <a:t>  </a:t>
            </a:r>
            <a:r>
              <a:rPr lang="en-US" sz="2800" i="1" dirty="0" smtClean="0"/>
              <a:t>Brown-Driver-Brigg’s;  </a:t>
            </a:r>
            <a:r>
              <a:rPr lang="en-US" sz="4000" b="1" dirty="0" smtClean="0">
                <a:solidFill>
                  <a:schemeClr val="accent2">
                    <a:lumMod val="75000"/>
                  </a:schemeClr>
                </a:solidFill>
              </a:rPr>
              <a:t>&lt;</a:t>
            </a:r>
            <a:r>
              <a:rPr lang="en-US" sz="4000" b="1" dirty="0">
                <a:solidFill>
                  <a:schemeClr val="accent2">
                    <a:lumMod val="75000"/>
                  </a:schemeClr>
                </a:solidFill>
              </a:rPr>
              <a:t>layil&gt; </a:t>
            </a:r>
            <a:r>
              <a:rPr lang="en-US" sz="2800" b="1" dirty="0" smtClean="0">
                <a:solidFill>
                  <a:schemeClr val="accent2">
                    <a:lumMod val="75000"/>
                  </a:schemeClr>
                </a:solidFill>
              </a:rPr>
              <a:t>(H3915)</a:t>
            </a:r>
            <a:endParaRPr lang="en-US" sz="2800" b="1" dirty="0">
              <a:solidFill>
                <a:schemeClr val="accent2">
                  <a:lumMod val="75000"/>
                </a:schemeClr>
              </a:solidFill>
            </a:endParaRPr>
          </a:p>
          <a:p>
            <a:r>
              <a:rPr lang="en-US" sz="2800" b="1" dirty="0" smtClean="0">
                <a:solidFill>
                  <a:schemeClr val="accent2">
                    <a:lumMod val="75000"/>
                  </a:schemeClr>
                </a:solidFill>
              </a:rPr>
              <a:t>  </a:t>
            </a:r>
            <a:r>
              <a:rPr lang="en-US" sz="2800" b="1" dirty="0" smtClean="0">
                <a:solidFill>
                  <a:srgbClr val="002060"/>
                </a:solidFill>
              </a:rPr>
              <a:t>night;</a:t>
            </a:r>
            <a:r>
              <a:rPr lang="en-US" sz="2800" b="1" dirty="0" smtClean="0">
                <a:solidFill>
                  <a:schemeClr val="accent2">
                    <a:lumMod val="75000"/>
                  </a:schemeClr>
                </a:solidFill>
              </a:rPr>
              <a:t> </a:t>
            </a:r>
            <a:endParaRPr lang="en-US" sz="2800" b="1" dirty="0">
              <a:solidFill>
                <a:schemeClr val="accent2">
                  <a:lumMod val="75000"/>
                </a:schemeClr>
              </a:solidFill>
            </a:endParaRPr>
          </a:p>
          <a:p>
            <a:r>
              <a:rPr lang="en-US" sz="2800" b="1" dirty="0" smtClean="0">
                <a:solidFill>
                  <a:schemeClr val="accent2">
                    <a:lumMod val="75000"/>
                  </a:schemeClr>
                </a:solidFill>
              </a:rPr>
              <a:t>	a)  </a:t>
            </a:r>
            <a:r>
              <a:rPr lang="en-US" sz="2800" b="1" dirty="0" smtClean="0">
                <a:solidFill>
                  <a:srgbClr val="002060"/>
                </a:solidFill>
              </a:rPr>
              <a:t>night</a:t>
            </a:r>
            <a:r>
              <a:rPr lang="en-US" sz="2800" b="1" dirty="0" smtClean="0">
                <a:solidFill>
                  <a:schemeClr val="accent2">
                    <a:lumMod val="75000"/>
                  </a:schemeClr>
                </a:solidFill>
              </a:rPr>
              <a:t> </a:t>
            </a:r>
            <a:r>
              <a:rPr lang="en-US" sz="2800" b="1" dirty="0">
                <a:solidFill>
                  <a:schemeClr val="accent2">
                    <a:lumMod val="75000"/>
                  </a:schemeClr>
                </a:solidFill>
              </a:rPr>
              <a:t>(as opposed to </a:t>
            </a:r>
            <a:r>
              <a:rPr lang="en-US" sz="2800" b="1" u="sng" dirty="0">
                <a:solidFill>
                  <a:srgbClr val="CC3300"/>
                </a:solidFill>
              </a:rPr>
              <a:t>day</a:t>
            </a:r>
            <a:r>
              <a:rPr lang="en-US" sz="2800" b="1" dirty="0">
                <a:solidFill>
                  <a:schemeClr val="accent2">
                    <a:lumMod val="75000"/>
                  </a:schemeClr>
                </a:solidFill>
              </a:rPr>
              <a:t>)</a:t>
            </a:r>
          </a:p>
          <a:p>
            <a:r>
              <a:rPr lang="en-US" sz="2800" b="1" dirty="0" smtClean="0">
                <a:solidFill>
                  <a:schemeClr val="accent2">
                    <a:lumMod val="75000"/>
                  </a:schemeClr>
                </a:solidFill>
              </a:rPr>
              <a:t>	b)  </a:t>
            </a:r>
            <a:r>
              <a:rPr lang="en-US" sz="2800" b="1" dirty="0" smtClean="0"/>
              <a:t>used </a:t>
            </a:r>
            <a:r>
              <a:rPr lang="en-US" sz="2800" b="1" dirty="0"/>
              <a:t>of gloom, </a:t>
            </a:r>
            <a:r>
              <a:rPr lang="en-US" sz="2800" b="1" dirty="0">
                <a:solidFill>
                  <a:schemeClr val="accent2">
                    <a:lumMod val="75000"/>
                  </a:schemeClr>
                </a:solidFill>
              </a:rPr>
              <a:t>protective shadow (figurative</a:t>
            </a:r>
            <a:r>
              <a:rPr lang="en-US" sz="2800" b="1" dirty="0" smtClean="0">
                <a:solidFill>
                  <a:schemeClr val="accent2">
                    <a:lumMod val="75000"/>
                  </a:schemeClr>
                </a:solidFill>
              </a:rPr>
              <a:t>)</a:t>
            </a:r>
            <a:endParaRPr lang="en-US" sz="28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36</a:t>
            </a:fld>
            <a:endParaRPr lang="en-CA"/>
          </a:p>
        </p:txBody>
      </p:sp>
      <p:sp>
        <p:nvSpPr>
          <p:cNvPr id="5" name="TextBox 4"/>
          <p:cNvSpPr txBox="1"/>
          <p:nvPr/>
        </p:nvSpPr>
        <p:spPr>
          <a:xfrm>
            <a:off x="124432" y="5962079"/>
            <a:ext cx="8801956" cy="477054"/>
          </a:xfrm>
          <a:prstGeom prst="rect">
            <a:avLst/>
          </a:prstGeom>
          <a:solidFill>
            <a:schemeClr val="accent2">
              <a:lumMod val="60000"/>
              <a:lumOff val="40000"/>
            </a:schemeClr>
          </a:solidFill>
          <a:ln w="38100">
            <a:solidFill>
              <a:srgbClr val="3C241C"/>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p3d extrusionH="57150">
              <a:bevelT w="38100" h="38100"/>
            </a:sp3d>
          </a:bodyPr>
          <a:lstStyle/>
          <a:p>
            <a:pPr algn="ctr"/>
            <a:r>
              <a:rPr lang="en-US" sz="2500" b="1" dirty="0" smtClean="0">
                <a:solidFill>
                  <a:schemeClr val="accent2">
                    <a:lumMod val="50000"/>
                  </a:schemeClr>
                </a:solidFill>
                <a:effectLst>
                  <a:glow rad="127000">
                    <a:srgbClr val="A3E7FF"/>
                  </a:glow>
                </a:effectLst>
              </a:rPr>
              <a:t>Did the </a:t>
            </a:r>
            <a:r>
              <a:rPr lang="en-US" sz="2500" b="1" dirty="0" err="1" smtClean="0">
                <a:solidFill>
                  <a:schemeClr val="accent2">
                    <a:lumMod val="50000"/>
                  </a:schemeClr>
                </a:solidFill>
                <a:effectLst>
                  <a:glow rad="127000">
                    <a:srgbClr val="A3E7FF"/>
                  </a:glow>
                </a:effectLst>
              </a:rPr>
              <a:t>Exo</a:t>
            </a:r>
            <a:r>
              <a:rPr lang="en-US" sz="2500" b="1" dirty="0" smtClean="0">
                <a:solidFill>
                  <a:schemeClr val="accent2">
                    <a:lumMod val="50000"/>
                  </a:schemeClr>
                </a:solidFill>
                <a:effectLst>
                  <a:glow rad="127000">
                    <a:srgbClr val="A3E7FF"/>
                  </a:glow>
                </a:effectLst>
              </a:rPr>
              <a:t> 12 Hebrews really eat their Passover lamb at night?</a:t>
            </a:r>
            <a:endParaRPr lang="en-US" sz="2500" b="1" dirty="0">
              <a:solidFill>
                <a:schemeClr val="accent2">
                  <a:lumMod val="50000"/>
                </a:schemeClr>
              </a:solidFill>
              <a:effectLst>
                <a:glow rad="127000">
                  <a:srgbClr val="A3E7FF"/>
                </a:glow>
              </a:effectLst>
            </a:endParaRPr>
          </a:p>
        </p:txBody>
      </p:sp>
    </p:spTree>
    <p:extLst>
      <p:ext uri="{BB962C8B-B14F-4D97-AF65-F5344CB8AC3E}">
        <p14:creationId xmlns:p14="http://schemas.microsoft.com/office/powerpoint/2010/main" val="27609151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6" name="TextBox 35"/>
          <p:cNvSpPr txBox="1"/>
          <p:nvPr/>
        </p:nvSpPr>
        <p:spPr>
          <a:xfrm>
            <a:off x="5116068" y="4005064"/>
            <a:ext cx="3810320" cy="2554545"/>
          </a:xfrm>
          <a:prstGeom prst="rect">
            <a:avLst/>
          </a:prstGeom>
          <a:solidFill>
            <a:schemeClr val="tx1"/>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400" dirty="0" smtClean="0">
                <a:solidFill>
                  <a:schemeClr val="bg2">
                    <a:lumMod val="90000"/>
                  </a:schemeClr>
                </a:solidFill>
              </a:rPr>
              <a:t>  </a:t>
            </a:r>
            <a:r>
              <a:rPr lang="en-US" sz="2000" dirty="0" smtClean="0">
                <a:solidFill>
                  <a:schemeClr val="bg2">
                    <a:lumMod val="90000"/>
                  </a:schemeClr>
                </a:solidFill>
              </a:rPr>
              <a:t>The only option left was to sacrifice the Passover lamb well after sunset ON Passover day.  </a:t>
            </a:r>
            <a:r>
              <a:rPr lang="en-US" sz="2000" b="1" dirty="0" smtClean="0">
                <a:solidFill>
                  <a:schemeClr val="bg2">
                    <a:lumMod val="90000"/>
                  </a:schemeClr>
                </a:solidFill>
                <a:effectLst>
                  <a:glow rad="127000">
                    <a:schemeClr val="accent1">
                      <a:lumMod val="75000"/>
                    </a:schemeClr>
                  </a:glow>
                </a:effectLst>
              </a:rPr>
              <a:t>Sunset did not change the date!   </a:t>
            </a:r>
            <a:r>
              <a:rPr lang="en-US" sz="2000" dirty="0" smtClean="0">
                <a:solidFill>
                  <a:schemeClr val="bg2">
                    <a:lumMod val="90000"/>
                  </a:schemeClr>
                </a:solidFill>
              </a:rPr>
              <a:t>Roasting can take 4+ hours.  </a:t>
            </a:r>
            <a:br>
              <a:rPr lang="en-US" sz="2000" dirty="0" smtClean="0">
                <a:solidFill>
                  <a:schemeClr val="bg2">
                    <a:lumMod val="90000"/>
                  </a:schemeClr>
                </a:solidFill>
              </a:rPr>
            </a:br>
            <a:r>
              <a:rPr lang="en-US" sz="2000" dirty="0" smtClean="0">
                <a:solidFill>
                  <a:schemeClr val="bg2">
                    <a:lumMod val="90000"/>
                  </a:schemeClr>
                </a:solidFill>
              </a:rPr>
              <a:t>They did EAT the lamb on the 14</a:t>
            </a:r>
            <a:r>
              <a:rPr lang="en-US" sz="2000" baseline="30000" dirty="0" smtClean="0">
                <a:solidFill>
                  <a:schemeClr val="bg2">
                    <a:lumMod val="90000"/>
                  </a:schemeClr>
                </a:solidFill>
              </a:rPr>
              <a:t>th</a:t>
            </a:r>
            <a:r>
              <a:rPr lang="en-US" sz="2000" dirty="0" smtClean="0">
                <a:solidFill>
                  <a:schemeClr val="bg2">
                    <a:lumMod val="90000"/>
                  </a:schemeClr>
                </a:solidFill>
              </a:rPr>
              <a:t>  NIGHT as commanded in </a:t>
            </a:r>
            <a:r>
              <a:rPr lang="en-US" sz="2000" dirty="0" err="1" smtClean="0">
                <a:solidFill>
                  <a:schemeClr val="bg2">
                    <a:lumMod val="90000"/>
                  </a:schemeClr>
                </a:solidFill>
              </a:rPr>
              <a:t>Exo</a:t>
            </a:r>
            <a:r>
              <a:rPr lang="en-US" sz="2000" dirty="0" smtClean="0">
                <a:solidFill>
                  <a:schemeClr val="bg2">
                    <a:lumMod val="90000"/>
                  </a:schemeClr>
                </a:solidFill>
              </a:rPr>
              <a:t> 12 in the safety of their own homes.</a:t>
            </a:r>
            <a:endParaRPr lang="en-US" sz="2400" dirty="0">
              <a:solidFill>
                <a:schemeClr val="bg2">
                  <a:lumMod val="90000"/>
                </a:schemeClr>
              </a:solidFill>
            </a:endParaRPr>
          </a:p>
        </p:txBody>
      </p:sp>
      <p:sp>
        <p:nvSpPr>
          <p:cNvPr id="2" name="TextBox 1"/>
          <p:cNvSpPr txBox="1"/>
          <p:nvPr/>
        </p:nvSpPr>
        <p:spPr>
          <a:xfrm>
            <a:off x="217612" y="116632"/>
            <a:ext cx="8708776"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Charting the </a:t>
            </a:r>
            <a:r>
              <a:rPr lang="en-US" sz="4000" b="1" dirty="0" err="1" smtClean="0">
                <a:ln w="50800"/>
                <a:solidFill>
                  <a:schemeClr val="bg1">
                    <a:shade val="50000"/>
                  </a:schemeClr>
                </a:solidFill>
              </a:rPr>
              <a:t>Exo</a:t>
            </a:r>
            <a:r>
              <a:rPr lang="en-US" sz="4000" b="1" dirty="0" smtClean="0">
                <a:ln w="50800"/>
                <a:solidFill>
                  <a:schemeClr val="bg1">
                    <a:shade val="50000"/>
                  </a:schemeClr>
                </a:solidFill>
              </a:rPr>
              <a:t> 12 Passover Events</a:t>
            </a:r>
            <a:endParaRPr lang="en-US" sz="4000" b="1" dirty="0">
              <a:ln w="50800"/>
              <a:solidFill>
                <a:schemeClr val="bg1">
                  <a:shade val="50000"/>
                </a:schemeClr>
              </a:solidFill>
            </a:endParaRPr>
          </a:p>
        </p:txBody>
      </p:sp>
      <p:sp>
        <p:nvSpPr>
          <p:cNvPr id="4" name="Slide Number Placeholder 3"/>
          <p:cNvSpPr>
            <a:spLocks noGrp="1"/>
          </p:cNvSpPr>
          <p:nvPr>
            <p:ph type="sldNum" sz="quarter" idx="12"/>
          </p:nvPr>
        </p:nvSpPr>
        <p:spPr>
          <a:xfrm>
            <a:off x="8274496" y="6568901"/>
            <a:ext cx="762000" cy="244475"/>
          </a:xfrm>
        </p:spPr>
        <p:txBody>
          <a:bodyPr/>
          <a:lstStyle/>
          <a:p>
            <a:fld id="{0D34CC77-AFBD-49B8-AB88-7B6E3FAC7633}" type="slidenum">
              <a:rPr lang="en-CA" smtClean="0"/>
              <a:t>37</a:t>
            </a:fld>
            <a:endParaRPr lang="en-CA" dirty="0"/>
          </a:p>
        </p:txBody>
      </p:sp>
      <p:sp>
        <p:nvSpPr>
          <p:cNvPr id="7" name="Rectangle 6"/>
          <p:cNvSpPr/>
          <p:nvPr/>
        </p:nvSpPr>
        <p:spPr>
          <a:xfrm>
            <a:off x="304800"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a:solidFill>
                  <a:schemeClr val="tx1"/>
                </a:solidFill>
              </a:rPr>
              <a:t>M</a:t>
            </a:r>
            <a:r>
              <a:rPr lang="en-US" b="1" dirty="0" smtClean="0">
                <a:solidFill>
                  <a:schemeClr val="tx1"/>
                </a:solidFill>
              </a:rPr>
              <a:t>ixing</a:t>
            </a:r>
            <a:endParaRPr lang="en-CA" b="1" dirty="0">
              <a:solidFill>
                <a:schemeClr val="tx1"/>
              </a:solidFill>
            </a:endParaRPr>
          </a:p>
        </p:txBody>
      </p:sp>
      <p:sp>
        <p:nvSpPr>
          <p:cNvPr id="8" name="Rectangle 7"/>
          <p:cNvSpPr/>
          <p:nvPr/>
        </p:nvSpPr>
        <p:spPr>
          <a:xfrm>
            <a:off x="1395046" y="2271154"/>
            <a:ext cx="3127130" cy="914400"/>
          </a:xfrm>
          <a:prstGeom prst="rect">
            <a:avLst/>
          </a:prstGeom>
          <a:gradFill flip="none" rotWithShape="1">
            <a:gsLst>
              <a:gs pos="0">
                <a:srgbClr val="FFFF00"/>
              </a:gs>
              <a:gs pos="78000">
                <a:srgbClr val="FFFF00"/>
              </a:gs>
              <a:gs pos="74000">
                <a:srgbClr val="FFFF00"/>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tx1"/>
                </a:solidFill>
              </a:rPr>
              <a:t>Season</a:t>
            </a:r>
            <a:endParaRPr lang="en-CA" sz="2800" b="1" dirty="0">
              <a:solidFill>
                <a:schemeClr val="tx1"/>
              </a:solidFill>
            </a:endParaRPr>
          </a:p>
        </p:txBody>
      </p:sp>
      <p:sp>
        <p:nvSpPr>
          <p:cNvPr id="9" name="Right Brace 8"/>
          <p:cNvSpPr/>
          <p:nvPr/>
        </p:nvSpPr>
        <p:spPr>
          <a:xfrm rot="16200000">
            <a:off x="4290282" y="-2284674"/>
            <a:ext cx="563440" cy="8534404"/>
          </a:xfrm>
          <a:prstGeom prst="rightBrace">
            <a:avLst>
              <a:gd name="adj1" fmla="val 63878"/>
              <a:gd name="adj2" fmla="val 81606"/>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5688623" y="2271154"/>
            <a:ext cx="3150577"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14</a:t>
            </a:r>
            <a:r>
              <a:rPr lang="en-US" sz="2400" b="1" baseline="30000" dirty="0">
                <a:solidFill>
                  <a:schemeClr val="bg1"/>
                </a:solidFill>
              </a:rPr>
              <a:t>th </a:t>
            </a:r>
            <a:r>
              <a:rPr lang="en-US" sz="2400" b="1" dirty="0">
                <a:solidFill>
                  <a:schemeClr val="bg1"/>
                </a:solidFill>
              </a:rPr>
              <a:t>Night </a:t>
            </a:r>
            <a:r>
              <a:rPr lang="en-US" sz="2400" b="1" dirty="0" smtClean="0">
                <a:solidFill>
                  <a:schemeClr val="bg1"/>
                </a:solidFill>
              </a:rPr>
              <a:t>Season</a:t>
            </a:r>
            <a:endParaRPr lang="en-CA" sz="2800" b="1" dirty="0">
              <a:solidFill>
                <a:schemeClr val="bg1"/>
              </a:solidFill>
            </a:endParaRPr>
          </a:p>
        </p:txBody>
      </p:sp>
      <p:cxnSp>
        <p:nvCxnSpPr>
          <p:cNvPr id="13" name="Straight Connector 12"/>
          <p:cNvCxnSpPr/>
          <p:nvPr/>
        </p:nvCxnSpPr>
        <p:spPr>
          <a:xfrm flipV="1">
            <a:off x="8839200"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44568"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sp>
        <p:nvSpPr>
          <p:cNvPr id="17" name="TextBox 16"/>
          <p:cNvSpPr txBox="1"/>
          <p:nvPr/>
        </p:nvSpPr>
        <p:spPr>
          <a:xfrm>
            <a:off x="304800" y="4005064"/>
            <a:ext cx="4495924" cy="2554545"/>
          </a:xfrm>
          <a:prstGeom prst="rect">
            <a:avLst/>
          </a:prstGeom>
          <a:solidFill>
            <a:srgbClr val="A3E7FF"/>
          </a:solidFill>
          <a:ln w="28575">
            <a:solidFill>
              <a:srgbClr val="00206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1400" dirty="0" smtClean="0"/>
              <a:t>  </a:t>
            </a:r>
            <a:r>
              <a:rPr lang="en-US" sz="2000" dirty="0" smtClean="0">
                <a:solidFill>
                  <a:srgbClr val="002060"/>
                </a:solidFill>
              </a:rPr>
              <a:t>In </a:t>
            </a:r>
            <a:r>
              <a:rPr lang="en-US" sz="2000" dirty="0" err="1" smtClean="0">
                <a:solidFill>
                  <a:srgbClr val="002060"/>
                </a:solidFill>
              </a:rPr>
              <a:t>Exo</a:t>
            </a:r>
            <a:r>
              <a:rPr lang="en-US" sz="2000" dirty="0" smtClean="0">
                <a:solidFill>
                  <a:srgbClr val="002060"/>
                </a:solidFill>
              </a:rPr>
              <a:t> 12 the Hebrews did NOT have the option to prepare the Passover sacrifice during the Light Season of “</a:t>
            </a:r>
            <a:r>
              <a:rPr lang="en-US" sz="2000" dirty="0" err="1" smtClean="0">
                <a:solidFill>
                  <a:srgbClr val="002060"/>
                </a:solidFill>
              </a:rPr>
              <a:t>beyn</a:t>
            </a:r>
            <a:r>
              <a:rPr lang="en-US" sz="2000" dirty="0" smtClean="0">
                <a:solidFill>
                  <a:srgbClr val="002060"/>
                </a:solidFill>
              </a:rPr>
              <a:t> ha </a:t>
            </a:r>
            <a:r>
              <a:rPr lang="en-US" sz="2000" dirty="0" err="1" smtClean="0">
                <a:solidFill>
                  <a:srgbClr val="002060"/>
                </a:solidFill>
              </a:rPr>
              <a:t>arbayim</a:t>
            </a:r>
            <a:r>
              <a:rPr lang="en-US" sz="2000" dirty="0" smtClean="0">
                <a:solidFill>
                  <a:srgbClr val="002060"/>
                </a:solidFill>
              </a:rPr>
              <a:t>.”  They were under the bondage of the Egyptian task masters till there was not enough light to work </a:t>
            </a:r>
            <a:r>
              <a:rPr lang="en-US" sz="2000" b="1" u="sng" dirty="0" smtClean="0">
                <a:solidFill>
                  <a:srgbClr val="002060"/>
                </a:solidFill>
              </a:rPr>
              <a:t>and</a:t>
            </a:r>
            <a:r>
              <a:rPr lang="en-US" sz="2000" dirty="0" smtClean="0">
                <a:solidFill>
                  <a:srgbClr val="002060"/>
                </a:solidFill>
              </a:rPr>
              <a:t> such sacrifices were an abomination in the land.  No sacrifices were preformed here.</a:t>
            </a:r>
            <a:endParaRPr lang="en-US" sz="2400" dirty="0">
              <a:solidFill>
                <a:srgbClr val="002060"/>
              </a:solidFill>
            </a:endParaRPr>
          </a:p>
        </p:txBody>
      </p:sp>
      <p:cxnSp>
        <p:nvCxnSpPr>
          <p:cNvPr id="28" name="Straight Connector 27"/>
          <p:cNvCxnSpPr/>
          <p:nvPr/>
        </p:nvCxnSpPr>
        <p:spPr>
          <a:xfrm flipV="1">
            <a:off x="137160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4800"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07556" y="1949068"/>
            <a:ext cx="3245384"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1">
                    <a:lumMod val="60000"/>
                    <a:lumOff val="40000"/>
                  </a:schemeClr>
                </a:solidFill>
                <a:effectLst>
                  <a:glow rad="127000">
                    <a:srgbClr val="FFFF00"/>
                  </a:glow>
                </a:effectLst>
              </a:rPr>
              <a:t>One </a:t>
            </a:r>
            <a:r>
              <a:rPr lang="en-US" b="1" dirty="0" smtClean="0">
                <a:solidFill>
                  <a:srgbClr val="0070C0"/>
                </a:solidFill>
                <a:effectLst>
                  <a:glow rad="127000">
                    <a:srgbClr val="FFFF00"/>
                  </a:glow>
                </a:effectLst>
              </a:rPr>
              <a:t>Dawn to Dawn </a:t>
            </a:r>
            <a:r>
              <a:rPr lang="en-US" b="1" dirty="0" smtClean="0">
                <a:solidFill>
                  <a:schemeClr val="accent1">
                    <a:lumMod val="60000"/>
                    <a:lumOff val="40000"/>
                  </a:schemeClr>
                </a:solidFill>
                <a:effectLst>
                  <a:glow rad="127000">
                    <a:srgbClr val="FFFF00"/>
                  </a:glow>
                </a:effectLst>
              </a:rPr>
              <a:t>24 </a:t>
            </a:r>
            <a:r>
              <a:rPr lang="en-US" b="1" dirty="0" err="1" smtClean="0">
                <a:solidFill>
                  <a:schemeClr val="accent1">
                    <a:lumMod val="60000"/>
                    <a:lumOff val="40000"/>
                  </a:schemeClr>
                </a:solidFill>
                <a:effectLst>
                  <a:glow rad="127000">
                    <a:srgbClr val="FFFF00"/>
                  </a:glow>
                </a:effectLst>
              </a:rPr>
              <a:t>Hr</a:t>
            </a:r>
            <a:r>
              <a:rPr lang="en-US" b="1" dirty="0" smtClean="0">
                <a:solidFill>
                  <a:schemeClr val="accent1">
                    <a:lumMod val="60000"/>
                    <a:lumOff val="40000"/>
                  </a:schemeClr>
                </a:solidFill>
                <a:effectLst>
                  <a:glow rad="127000">
                    <a:srgbClr val="FFFF00"/>
                  </a:glow>
                </a:effectLst>
              </a:rPr>
              <a:t> Cycle</a:t>
            </a:r>
            <a:endParaRPr lang="en-US" b="1" dirty="0">
              <a:solidFill>
                <a:schemeClr val="accent1">
                  <a:lumMod val="60000"/>
                  <a:lumOff val="40000"/>
                </a:schemeClr>
              </a:solidFill>
              <a:effectLst>
                <a:glow rad="127000">
                  <a:srgbClr val="FFFF00"/>
                </a:glow>
              </a:effectLst>
            </a:endParaRPr>
          </a:p>
        </p:txBody>
      </p:sp>
      <p:cxnSp>
        <p:nvCxnSpPr>
          <p:cNvPr id="31" name="Straight Connector 30"/>
          <p:cNvCxnSpPr/>
          <p:nvPr/>
        </p:nvCxnSpPr>
        <p:spPr>
          <a:xfrm flipV="1">
            <a:off x="4523232"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42072" y="1824728"/>
            <a:ext cx="1" cy="1371601"/>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7" name="Left Brace 26"/>
          <p:cNvSpPr/>
          <p:nvPr/>
        </p:nvSpPr>
        <p:spPr>
          <a:xfrm rot="5400000" flipH="1">
            <a:off x="2552737" y="2025935"/>
            <a:ext cx="808736" cy="3149520"/>
          </a:xfrm>
          <a:prstGeom prst="leftBrace">
            <a:avLst>
              <a:gd name="adj1" fmla="val 46116"/>
              <a:gd name="adj2" fmla="val 73356"/>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33" name="Left Brace 32"/>
          <p:cNvSpPr/>
          <p:nvPr/>
        </p:nvSpPr>
        <p:spPr>
          <a:xfrm rot="5400000" flipH="1">
            <a:off x="6841344" y="2038635"/>
            <a:ext cx="808736" cy="3149520"/>
          </a:xfrm>
          <a:prstGeom prst="leftBrace">
            <a:avLst>
              <a:gd name="adj1" fmla="val 46116"/>
              <a:gd name="adj2" fmla="val 26984"/>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35" name="TextBox 34"/>
          <p:cNvSpPr txBox="1"/>
          <p:nvPr/>
        </p:nvSpPr>
        <p:spPr>
          <a:xfrm>
            <a:off x="206980" y="957107"/>
            <a:ext cx="8645960"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smtClean="0">
                <a:solidFill>
                  <a:schemeClr val="accent2">
                    <a:lumMod val="50000"/>
                  </a:schemeClr>
                </a:solidFill>
                <a:effectLst>
                  <a:glow rad="127000">
                    <a:srgbClr val="A3E7FF"/>
                  </a:glow>
                </a:effectLst>
              </a:rPr>
              <a:t>The events of </a:t>
            </a:r>
            <a:r>
              <a:rPr lang="en-US" sz="3200" b="1" dirty="0" err="1" smtClean="0">
                <a:solidFill>
                  <a:schemeClr val="accent2">
                    <a:lumMod val="50000"/>
                  </a:schemeClr>
                </a:solidFill>
                <a:effectLst>
                  <a:glow rad="127000">
                    <a:srgbClr val="A3E7FF"/>
                  </a:glow>
                </a:effectLst>
              </a:rPr>
              <a:t>Exo</a:t>
            </a:r>
            <a:r>
              <a:rPr lang="en-US" sz="3200" b="1" dirty="0" smtClean="0">
                <a:solidFill>
                  <a:schemeClr val="accent2">
                    <a:lumMod val="50000"/>
                  </a:schemeClr>
                </a:solidFill>
                <a:effectLst>
                  <a:glow rad="127000">
                    <a:srgbClr val="A3E7FF"/>
                  </a:glow>
                </a:effectLst>
              </a:rPr>
              <a:t> 12 need special consideration.</a:t>
            </a:r>
            <a:endParaRPr lang="en-US" sz="3200" b="1" dirty="0">
              <a:solidFill>
                <a:schemeClr val="accent2">
                  <a:lumMod val="50000"/>
                </a:schemeClr>
              </a:solidFill>
              <a:effectLst>
                <a:glow rad="127000">
                  <a:srgbClr val="A3E7FF"/>
                </a:glow>
              </a:effectLst>
            </a:endParaRPr>
          </a:p>
        </p:txBody>
      </p:sp>
    </p:spTree>
    <p:extLst>
      <p:ext uri="{BB962C8B-B14F-4D97-AF65-F5344CB8AC3E}">
        <p14:creationId xmlns:p14="http://schemas.microsoft.com/office/powerpoint/2010/main" val="21569231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80">
                                          <p:stCondLst>
                                            <p:cond delay="0"/>
                                          </p:stCondLst>
                                        </p:cTn>
                                        <p:tgtEl>
                                          <p:spTgt spid="30"/>
                                        </p:tgtEl>
                                      </p:cBhvr>
                                    </p:animEffect>
                                    <p:anim calcmode="lin" valueType="num">
                                      <p:cBhvr>
                                        <p:cTn id="11"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6" dur="26">
                                          <p:stCondLst>
                                            <p:cond delay="650"/>
                                          </p:stCondLst>
                                        </p:cTn>
                                        <p:tgtEl>
                                          <p:spTgt spid="30"/>
                                        </p:tgtEl>
                                      </p:cBhvr>
                                      <p:to x="100000" y="60000"/>
                                    </p:animScale>
                                    <p:animScale>
                                      <p:cBhvr>
                                        <p:cTn id="17" dur="166" decel="50000">
                                          <p:stCondLst>
                                            <p:cond delay="676"/>
                                          </p:stCondLst>
                                        </p:cTn>
                                        <p:tgtEl>
                                          <p:spTgt spid="30"/>
                                        </p:tgtEl>
                                      </p:cBhvr>
                                      <p:to x="100000" y="100000"/>
                                    </p:animScale>
                                    <p:animScale>
                                      <p:cBhvr>
                                        <p:cTn id="18" dur="26">
                                          <p:stCondLst>
                                            <p:cond delay="1312"/>
                                          </p:stCondLst>
                                        </p:cTn>
                                        <p:tgtEl>
                                          <p:spTgt spid="30"/>
                                        </p:tgtEl>
                                      </p:cBhvr>
                                      <p:to x="100000" y="80000"/>
                                    </p:animScale>
                                    <p:animScale>
                                      <p:cBhvr>
                                        <p:cTn id="19" dur="166" decel="50000">
                                          <p:stCondLst>
                                            <p:cond delay="1338"/>
                                          </p:stCondLst>
                                        </p:cTn>
                                        <p:tgtEl>
                                          <p:spTgt spid="30"/>
                                        </p:tgtEl>
                                      </p:cBhvr>
                                      <p:to x="100000" y="100000"/>
                                    </p:animScale>
                                    <p:animScale>
                                      <p:cBhvr>
                                        <p:cTn id="20" dur="26">
                                          <p:stCondLst>
                                            <p:cond delay="1642"/>
                                          </p:stCondLst>
                                        </p:cTn>
                                        <p:tgtEl>
                                          <p:spTgt spid="30"/>
                                        </p:tgtEl>
                                      </p:cBhvr>
                                      <p:to x="100000" y="90000"/>
                                    </p:animScale>
                                    <p:animScale>
                                      <p:cBhvr>
                                        <p:cTn id="21" dur="166" decel="50000">
                                          <p:stCondLst>
                                            <p:cond delay="1668"/>
                                          </p:stCondLst>
                                        </p:cTn>
                                        <p:tgtEl>
                                          <p:spTgt spid="30"/>
                                        </p:tgtEl>
                                      </p:cBhvr>
                                      <p:to x="100000" y="100000"/>
                                    </p:animScale>
                                    <p:animScale>
                                      <p:cBhvr>
                                        <p:cTn id="22" dur="26">
                                          <p:stCondLst>
                                            <p:cond delay="1808"/>
                                          </p:stCondLst>
                                        </p:cTn>
                                        <p:tgtEl>
                                          <p:spTgt spid="30"/>
                                        </p:tgtEl>
                                      </p:cBhvr>
                                      <p:to x="100000" y="95000"/>
                                    </p:animScale>
                                    <p:animScale>
                                      <p:cBhvr>
                                        <p:cTn id="23" dur="166" decel="50000">
                                          <p:stCondLst>
                                            <p:cond delay="1834"/>
                                          </p:stCondLst>
                                        </p:cTn>
                                        <p:tgtEl>
                                          <p:spTgt spid="30"/>
                                        </p:tgtEl>
                                      </p:cBhvr>
                                      <p:to x="100000" y="100000"/>
                                    </p:animScale>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1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wipe(up)">
                                      <p:cBhvr>
                                        <p:cTn id="33" dur="1500"/>
                                        <p:tgtEl>
                                          <p:spTgt spid="1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1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wipe(up)">
                                      <p:cBhvr>
                                        <p:cTn id="43" dur="1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0" grpId="0"/>
      <p:bldP spid="27"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7" name="Picture 2" descr="C:\Documents and Settings\Demo\My Documents\C.  ASTLEFORD - old hard drive\Dawn Studies\2a - Ex 12 Passover Patterns Prevail  (Egypt)                        Done Jan 24 2014  25 pgs  50 hrs\Art for 2a -  Ex 12 Passover Patterns\Exodus Passover Sacrifi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2554" y="3827903"/>
            <a:ext cx="2755796" cy="1873221"/>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38" name="Picture 3" descr="C:\Documents and Settings\Demo\My Documents\C.  ASTLEFORD - old hard drive\Dawn Studies\2a - Ex 12 Passover Patterns Prevail  (Egypt)                        Done Jan 24 2014  25 pgs  50 hrs\Art for 2a -  Ex 12 Passover Patterns\gospel PO Sacrifi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621" y="3861048"/>
            <a:ext cx="2709339" cy="1864236"/>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7612" y="116632"/>
            <a:ext cx="8708776" cy="646331"/>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600" b="1" dirty="0" smtClean="0">
                <a:ln w="50800"/>
                <a:solidFill>
                  <a:schemeClr val="bg1">
                    <a:shade val="50000"/>
                  </a:schemeClr>
                </a:solidFill>
              </a:rPr>
              <a:t>Comparing “type” &amp; “antitype” Passovers</a:t>
            </a:r>
            <a:endParaRPr lang="en-US" sz="3600"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38</a:t>
            </a:fld>
            <a:endParaRPr lang="en-CA"/>
          </a:p>
        </p:txBody>
      </p:sp>
      <p:sp>
        <p:nvSpPr>
          <p:cNvPr id="7" name="Rectangle 6"/>
          <p:cNvSpPr/>
          <p:nvPr/>
        </p:nvSpPr>
        <p:spPr>
          <a:xfrm>
            <a:off x="304800"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a:solidFill>
                  <a:schemeClr val="tx1"/>
                </a:solidFill>
              </a:rPr>
              <a:t>M</a:t>
            </a:r>
            <a:r>
              <a:rPr lang="en-US" b="1" dirty="0" smtClean="0">
                <a:solidFill>
                  <a:schemeClr val="tx1"/>
                </a:solidFill>
              </a:rPr>
              <a:t>ixing</a:t>
            </a:r>
            <a:endParaRPr lang="en-CA" b="1" dirty="0">
              <a:solidFill>
                <a:schemeClr val="tx1"/>
              </a:solidFill>
            </a:endParaRPr>
          </a:p>
        </p:txBody>
      </p:sp>
      <p:sp>
        <p:nvSpPr>
          <p:cNvPr id="8" name="Rectangle 7"/>
          <p:cNvSpPr/>
          <p:nvPr/>
        </p:nvSpPr>
        <p:spPr>
          <a:xfrm>
            <a:off x="1395046" y="2271154"/>
            <a:ext cx="3127130" cy="914400"/>
          </a:xfrm>
          <a:prstGeom prst="rect">
            <a:avLst/>
          </a:prstGeom>
          <a:gradFill flip="none" rotWithShape="1">
            <a:gsLst>
              <a:gs pos="0">
                <a:srgbClr val="FFFF00"/>
              </a:gs>
              <a:gs pos="78000">
                <a:srgbClr val="FFFF00"/>
              </a:gs>
              <a:gs pos="74000">
                <a:srgbClr val="FFFF00"/>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tx1"/>
                </a:solidFill>
              </a:rPr>
              <a:t>Season</a:t>
            </a:r>
            <a:endParaRPr lang="en-CA" sz="2800" b="1" dirty="0">
              <a:solidFill>
                <a:schemeClr val="tx1"/>
              </a:solidFill>
            </a:endParaRPr>
          </a:p>
        </p:txBody>
      </p:sp>
      <p:sp>
        <p:nvSpPr>
          <p:cNvPr id="9" name="Right Brace 8"/>
          <p:cNvSpPr/>
          <p:nvPr/>
        </p:nvSpPr>
        <p:spPr>
          <a:xfrm rot="16200000">
            <a:off x="4290282" y="-2284674"/>
            <a:ext cx="563440" cy="8534404"/>
          </a:xfrm>
          <a:prstGeom prst="rightBrace">
            <a:avLst>
              <a:gd name="adj1" fmla="val 63878"/>
              <a:gd name="adj2" fmla="val 81606"/>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1" name="Rectangle 10"/>
          <p:cNvSpPr/>
          <p:nvPr/>
        </p:nvSpPr>
        <p:spPr>
          <a:xfrm>
            <a:off x="5688623" y="2271154"/>
            <a:ext cx="3150577"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14</a:t>
            </a:r>
            <a:r>
              <a:rPr lang="en-US" sz="2400" b="1" baseline="30000" dirty="0">
                <a:solidFill>
                  <a:schemeClr val="bg1"/>
                </a:solidFill>
              </a:rPr>
              <a:t>th </a:t>
            </a:r>
            <a:r>
              <a:rPr lang="en-US" sz="2400" b="1" dirty="0">
                <a:solidFill>
                  <a:schemeClr val="bg1"/>
                </a:solidFill>
              </a:rPr>
              <a:t>Night </a:t>
            </a:r>
            <a:r>
              <a:rPr lang="en-US" sz="2400" b="1" dirty="0" smtClean="0">
                <a:solidFill>
                  <a:schemeClr val="bg1"/>
                </a:solidFill>
              </a:rPr>
              <a:t>Season</a:t>
            </a:r>
            <a:endParaRPr lang="en-CA" sz="2800" b="1" dirty="0">
              <a:solidFill>
                <a:schemeClr val="bg1"/>
              </a:solidFill>
            </a:endParaRPr>
          </a:p>
        </p:txBody>
      </p:sp>
      <p:cxnSp>
        <p:nvCxnSpPr>
          <p:cNvPr id="13" name="Straight Connector 12"/>
          <p:cNvCxnSpPr/>
          <p:nvPr/>
        </p:nvCxnSpPr>
        <p:spPr>
          <a:xfrm flipV="1">
            <a:off x="8839200"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44568"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sp>
        <p:nvSpPr>
          <p:cNvPr id="15" name="Slide Number Placeholder 1"/>
          <p:cNvSpPr txBox="1">
            <a:spLocks/>
          </p:cNvSpPr>
          <p:nvPr/>
        </p:nvSpPr>
        <p:spPr>
          <a:xfrm>
            <a:off x="8458200" y="6552234"/>
            <a:ext cx="588336" cy="228600"/>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16C96D-555A-4066-BF29-32A5BE0CACF3}" type="slidenum">
              <a:rPr lang="en-US" b="1" smtClean="0">
                <a:solidFill>
                  <a:schemeClr val="bg1"/>
                </a:solidFill>
              </a:rPr>
              <a:pPr/>
              <a:t>38</a:t>
            </a:fld>
            <a:endParaRPr lang="en-US" b="1" dirty="0">
              <a:solidFill>
                <a:schemeClr val="bg1"/>
              </a:solidFill>
            </a:endParaRPr>
          </a:p>
        </p:txBody>
      </p:sp>
      <p:cxnSp>
        <p:nvCxnSpPr>
          <p:cNvPr id="28" name="Straight Connector 27"/>
          <p:cNvCxnSpPr/>
          <p:nvPr/>
        </p:nvCxnSpPr>
        <p:spPr>
          <a:xfrm flipV="1">
            <a:off x="137160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04800"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607556" y="1949068"/>
            <a:ext cx="3245384"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1">
                    <a:lumMod val="60000"/>
                    <a:lumOff val="40000"/>
                  </a:schemeClr>
                </a:solidFill>
                <a:effectLst>
                  <a:glow rad="127000">
                    <a:srgbClr val="FFFF00"/>
                  </a:glow>
                </a:effectLst>
              </a:rPr>
              <a:t>One </a:t>
            </a:r>
            <a:r>
              <a:rPr lang="en-US" b="1" dirty="0" smtClean="0">
                <a:solidFill>
                  <a:srgbClr val="0070C0"/>
                </a:solidFill>
                <a:effectLst>
                  <a:glow rad="127000">
                    <a:srgbClr val="FFFF00"/>
                  </a:glow>
                </a:effectLst>
              </a:rPr>
              <a:t>Dawn to Dawn </a:t>
            </a:r>
            <a:r>
              <a:rPr lang="en-US" b="1" dirty="0" smtClean="0">
                <a:solidFill>
                  <a:schemeClr val="accent1">
                    <a:lumMod val="60000"/>
                    <a:lumOff val="40000"/>
                  </a:schemeClr>
                </a:solidFill>
                <a:effectLst>
                  <a:glow rad="127000">
                    <a:srgbClr val="FFFF00"/>
                  </a:glow>
                </a:effectLst>
              </a:rPr>
              <a:t>24 </a:t>
            </a:r>
            <a:r>
              <a:rPr lang="en-US" b="1" dirty="0" err="1" smtClean="0">
                <a:solidFill>
                  <a:schemeClr val="accent1">
                    <a:lumMod val="60000"/>
                    <a:lumOff val="40000"/>
                  </a:schemeClr>
                </a:solidFill>
                <a:effectLst>
                  <a:glow rad="127000">
                    <a:srgbClr val="FFFF00"/>
                  </a:glow>
                </a:effectLst>
              </a:rPr>
              <a:t>Hr</a:t>
            </a:r>
            <a:r>
              <a:rPr lang="en-US" b="1" dirty="0" smtClean="0">
                <a:solidFill>
                  <a:schemeClr val="accent1">
                    <a:lumMod val="60000"/>
                    <a:lumOff val="40000"/>
                  </a:schemeClr>
                </a:solidFill>
                <a:effectLst>
                  <a:glow rad="127000">
                    <a:srgbClr val="FFFF00"/>
                  </a:glow>
                </a:effectLst>
              </a:rPr>
              <a:t> Cycle</a:t>
            </a:r>
            <a:endParaRPr lang="en-US" b="1" dirty="0">
              <a:solidFill>
                <a:schemeClr val="accent1">
                  <a:lumMod val="60000"/>
                  <a:lumOff val="40000"/>
                </a:schemeClr>
              </a:solidFill>
              <a:effectLst>
                <a:glow rad="127000">
                  <a:srgbClr val="FFFF00"/>
                </a:glow>
              </a:effectLst>
            </a:endParaRPr>
          </a:p>
        </p:txBody>
      </p:sp>
      <p:cxnSp>
        <p:nvCxnSpPr>
          <p:cNvPr id="31" name="Straight Connector 30"/>
          <p:cNvCxnSpPr/>
          <p:nvPr/>
        </p:nvCxnSpPr>
        <p:spPr>
          <a:xfrm flipV="1">
            <a:off x="4523232"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42072" y="1824728"/>
            <a:ext cx="1" cy="1371601"/>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flipH="1">
            <a:off x="6841344" y="2038635"/>
            <a:ext cx="808736" cy="3149520"/>
          </a:xfrm>
          <a:prstGeom prst="leftBrace">
            <a:avLst>
              <a:gd name="adj1" fmla="val 46116"/>
              <a:gd name="adj2" fmla="val 73759"/>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35" name="TextBox 34"/>
          <p:cNvSpPr txBox="1"/>
          <p:nvPr/>
        </p:nvSpPr>
        <p:spPr>
          <a:xfrm>
            <a:off x="206980" y="836712"/>
            <a:ext cx="8645960" cy="58477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smtClean="0">
                <a:solidFill>
                  <a:schemeClr val="accent2">
                    <a:lumMod val="50000"/>
                  </a:schemeClr>
                </a:solidFill>
                <a:effectLst>
                  <a:glow rad="127000">
                    <a:srgbClr val="A3E7FF"/>
                  </a:glow>
                </a:effectLst>
              </a:rPr>
              <a:t>These 2 Passovers are special &amp; important!</a:t>
            </a:r>
            <a:endParaRPr lang="en-US" sz="3200" b="1" dirty="0">
              <a:solidFill>
                <a:schemeClr val="accent2">
                  <a:lumMod val="50000"/>
                </a:schemeClr>
              </a:solidFill>
              <a:effectLst>
                <a:glow rad="127000">
                  <a:srgbClr val="A3E7FF"/>
                </a:glow>
              </a:effectLst>
            </a:endParaRPr>
          </a:p>
        </p:txBody>
      </p:sp>
      <p:cxnSp>
        <p:nvCxnSpPr>
          <p:cNvPr id="39" name="Straight Connector 38"/>
          <p:cNvCxnSpPr/>
          <p:nvPr/>
        </p:nvCxnSpPr>
        <p:spPr>
          <a:xfrm flipV="1">
            <a:off x="3737163" y="1547437"/>
            <a:ext cx="12700" cy="2385619"/>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68801" y="1520862"/>
            <a:ext cx="96212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sp>
        <p:nvSpPr>
          <p:cNvPr id="27" name="Left Brace 26"/>
          <p:cNvSpPr/>
          <p:nvPr/>
        </p:nvSpPr>
        <p:spPr>
          <a:xfrm rot="5400000" flipH="1">
            <a:off x="2552737" y="2025935"/>
            <a:ext cx="808736" cy="3149520"/>
          </a:xfrm>
          <a:prstGeom prst="leftBrace">
            <a:avLst>
              <a:gd name="adj1" fmla="val 46116"/>
              <a:gd name="adj2" fmla="val 73356"/>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41" name="TextBox 40"/>
          <p:cNvSpPr txBox="1"/>
          <p:nvPr/>
        </p:nvSpPr>
        <p:spPr>
          <a:xfrm>
            <a:off x="124432" y="5701124"/>
            <a:ext cx="8801956" cy="115416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300" b="1" dirty="0" smtClean="0">
                <a:solidFill>
                  <a:schemeClr val="accent2">
                    <a:lumMod val="50000"/>
                  </a:schemeClr>
                </a:solidFill>
                <a:effectLst>
                  <a:glow rad="127000">
                    <a:srgbClr val="A3E7FF"/>
                  </a:glow>
                </a:effectLst>
              </a:rPr>
              <a:t>Both Passovers of Yahusha &amp; </a:t>
            </a:r>
            <a:r>
              <a:rPr lang="en-US" sz="2300" b="1" dirty="0" err="1" smtClean="0">
                <a:solidFill>
                  <a:schemeClr val="accent2">
                    <a:lumMod val="50000"/>
                  </a:schemeClr>
                </a:solidFill>
                <a:effectLst>
                  <a:glow rad="127000">
                    <a:srgbClr val="A3E7FF"/>
                  </a:glow>
                </a:effectLst>
              </a:rPr>
              <a:t>Exo</a:t>
            </a:r>
            <a:r>
              <a:rPr lang="en-US" sz="2300" b="1" dirty="0" smtClean="0">
                <a:solidFill>
                  <a:schemeClr val="accent2">
                    <a:lumMod val="50000"/>
                  </a:schemeClr>
                </a:solidFill>
                <a:effectLst>
                  <a:glow rad="127000">
                    <a:srgbClr val="A3E7FF"/>
                  </a:glow>
                </a:effectLst>
              </a:rPr>
              <a:t> 12 fulfill “</a:t>
            </a:r>
            <a:r>
              <a:rPr lang="en-US" sz="2300" b="1" dirty="0" err="1" smtClean="0">
                <a:solidFill>
                  <a:schemeClr val="accent2">
                    <a:lumMod val="50000"/>
                  </a:schemeClr>
                </a:solidFill>
                <a:effectLst>
                  <a:glow rad="127000">
                    <a:srgbClr val="A3E7FF"/>
                  </a:glow>
                </a:effectLst>
              </a:rPr>
              <a:t>beyn</a:t>
            </a:r>
            <a:r>
              <a:rPr lang="en-US" sz="2300" b="1" dirty="0" smtClean="0">
                <a:solidFill>
                  <a:schemeClr val="accent2">
                    <a:lumMod val="50000"/>
                  </a:schemeClr>
                </a:solidFill>
                <a:effectLst>
                  <a:glow rad="127000">
                    <a:srgbClr val="A3E7FF"/>
                  </a:glow>
                </a:effectLst>
              </a:rPr>
              <a:t> ha </a:t>
            </a:r>
            <a:r>
              <a:rPr lang="en-US" sz="2300" b="1" dirty="0" err="1" smtClean="0">
                <a:solidFill>
                  <a:schemeClr val="accent2">
                    <a:lumMod val="50000"/>
                  </a:schemeClr>
                </a:solidFill>
                <a:effectLst>
                  <a:glow rad="127000">
                    <a:srgbClr val="A3E7FF"/>
                  </a:glow>
                </a:effectLst>
              </a:rPr>
              <a:t>arbayim</a:t>
            </a:r>
            <a:r>
              <a:rPr lang="en-US" sz="2300" b="1" dirty="0" smtClean="0">
                <a:solidFill>
                  <a:schemeClr val="accent2">
                    <a:lumMod val="50000"/>
                  </a:schemeClr>
                </a:solidFill>
                <a:effectLst>
                  <a:glow rad="127000">
                    <a:srgbClr val="A3E7FF"/>
                  </a:glow>
                </a:effectLst>
              </a:rPr>
              <a:t>” </a:t>
            </a:r>
            <a:br>
              <a:rPr lang="en-US" sz="2300" b="1" dirty="0" smtClean="0">
                <a:solidFill>
                  <a:schemeClr val="accent2">
                    <a:lumMod val="50000"/>
                  </a:schemeClr>
                </a:solidFill>
                <a:effectLst>
                  <a:glow rad="127000">
                    <a:srgbClr val="A3E7FF"/>
                  </a:glow>
                </a:effectLst>
              </a:rPr>
            </a:br>
            <a:r>
              <a:rPr lang="en-US" sz="2300" b="1" dirty="0" smtClean="0">
                <a:solidFill>
                  <a:schemeClr val="accent2">
                    <a:lumMod val="50000"/>
                  </a:schemeClr>
                </a:solidFill>
                <a:effectLst>
                  <a:glow rad="127000">
                    <a:srgbClr val="A3E7FF"/>
                  </a:glow>
                </a:effectLst>
              </a:rPr>
              <a:t>demonstrating this term can be defined as occurring on </a:t>
            </a:r>
            <a:r>
              <a:rPr lang="en-US" sz="2300" b="1" u="sng" dirty="0" smtClean="0">
                <a:solidFill>
                  <a:srgbClr val="C00000"/>
                </a:solidFill>
                <a:effectLst>
                  <a:glow rad="127000">
                    <a:srgbClr val="A3E7FF"/>
                  </a:glow>
                </a:effectLst>
              </a:rPr>
              <a:t>either</a:t>
            </a:r>
            <a:r>
              <a:rPr lang="en-US" sz="2300" b="1" dirty="0" smtClean="0">
                <a:solidFill>
                  <a:schemeClr val="accent2">
                    <a:lumMod val="50000"/>
                  </a:schemeClr>
                </a:solidFill>
                <a:effectLst>
                  <a:glow rad="127000">
                    <a:srgbClr val="A3E7FF"/>
                  </a:glow>
                </a:effectLst>
              </a:rPr>
              <a:t> </a:t>
            </a:r>
            <a:br>
              <a:rPr lang="en-US" sz="2300" b="1" dirty="0" smtClean="0">
                <a:solidFill>
                  <a:schemeClr val="accent2">
                    <a:lumMod val="50000"/>
                  </a:schemeClr>
                </a:solidFill>
                <a:effectLst>
                  <a:glow rad="127000">
                    <a:srgbClr val="A3E7FF"/>
                  </a:glow>
                </a:effectLst>
              </a:rPr>
            </a:br>
            <a:r>
              <a:rPr lang="en-US" sz="2300" b="1" dirty="0" smtClean="0">
                <a:solidFill>
                  <a:schemeClr val="accent2">
                    <a:lumMod val="50000"/>
                  </a:schemeClr>
                </a:solidFill>
                <a:effectLst>
                  <a:glow rad="127000">
                    <a:srgbClr val="A3E7FF"/>
                  </a:glow>
                </a:effectLst>
              </a:rPr>
              <a:t>the Day Season [Yahusha] </a:t>
            </a:r>
            <a:r>
              <a:rPr lang="en-US" sz="2300" b="1" u="sng" dirty="0" smtClean="0">
                <a:solidFill>
                  <a:srgbClr val="C00000"/>
                </a:solidFill>
                <a:effectLst>
                  <a:glow rad="127000">
                    <a:srgbClr val="A3E7FF"/>
                  </a:glow>
                </a:effectLst>
              </a:rPr>
              <a:t>or</a:t>
            </a:r>
            <a:r>
              <a:rPr lang="en-US" sz="2300" b="1" dirty="0" smtClean="0">
                <a:solidFill>
                  <a:schemeClr val="accent2">
                    <a:lumMod val="50000"/>
                  </a:schemeClr>
                </a:solidFill>
                <a:effectLst>
                  <a:glow rad="127000">
                    <a:srgbClr val="A3E7FF"/>
                  </a:glow>
                </a:effectLst>
              </a:rPr>
              <a:t> the Night Season [</a:t>
            </a:r>
            <a:r>
              <a:rPr lang="en-US" sz="2300" b="1" dirty="0" err="1" smtClean="0">
                <a:solidFill>
                  <a:schemeClr val="accent2">
                    <a:lumMod val="50000"/>
                  </a:schemeClr>
                </a:solidFill>
                <a:effectLst>
                  <a:glow rad="127000">
                    <a:srgbClr val="A3E7FF"/>
                  </a:glow>
                </a:effectLst>
              </a:rPr>
              <a:t>Exo</a:t>
            </a:r>
            <a:r>
              <a:rPr lang="en-US" sz="2300" b="1" dirty="0" smtClean="0">
                <a:solidFill>
                  <a:schemeClr val="accent2">
                    <a:lumMod val="50000"/>
                  </a:schemeClr>
                </a:solidFill>
                <a:effectLst>
                  <a:glow rad="127000">
                    <a:srgbClr val="A3E7FF"/>
                  </a:glow>
                </a:effectLst>
              </a:rPr>
              <a:t> 12 lamb].</a:t>
            </a:r>
            <a:endParaRPr lang="en-US" sz="2300" b="1" dirty="0">
              <a:solidFill>
                <a:schemeClr val="accent2">
                  <a:lumMod val="50000"/>
                </a:schemeClr>
              </a:solidFill>
              <a:effectLst>
                <a:glow rad="127000">
                  <a:srgbClr val="A3E7FF"/>
                </a:glow>
              </a:effectLst>
            </a:endParaRPr>
          </a:p>
        </p:txBody>
      </p:sp>
    </p:spTree>
    <p:extLst>
      <p:ext uri="{BB962C8B-B14F-4D97-AF65-F5344CB8AC3E}">
        <p14:creationId xmlns:p14="http://schemas.microsoft.com/office/powerpoint/2010/main" val="5979165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80">
                                          <p:stCondLst>
                                            <p:cond delay="0"/>
                                          </p:stCondLst>
                                        </p:cTn>
                                        <p:tgtEl>
                                          <p:spTgt spid="41"/>
                                        </p:tgtEl>
                                      </p:cBhvr>
                                    </p:animEffect>
                                    <p:anim calcmode="lin" valueType="num">
                                      <p:cBhvr>
                                        <p:cTn id="8"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3" dur="26">
                                          <p:stCondLst>
                                            <p:cond delay="650"/>
                                          </p:stCondLst>
                                        </p:cTn>
                                        <p:tgtEl>
                                          <p:spTgt spid="41"/>
                                        </p:tgtEl>
                                      </p:cBhvr>
                                      <p:to x="100000" y="60000"/>
                                    </p:animScale>
                                    <p:animScale>
                                      <p:cBhvr>
                                        <p:cTn id="14" dur="166" decel="50000">
                                          <p:stCondLst>
                                            <p:cond delay="676"/>
                                          </p:stCondLst>
                                        </p:cTn>
                                        <p:tgtEl>
                                          <p:spTgt spid="41"/>
                                        </p:tgtEl>
                                      </p:cBhvr>
                                      <p:to x="100000" y="100000"/>
                                    </p:animScale>
                                    <p:animScale>
                                      <p:cBhvr>
                                        <p:cTn id="15" dur="26">
                                          <p:stCondLst>
                                            <p:cond delay="1312"/>
                                          </p:stCondLst>
                                        </p:cTn>
                                        <p:tgtEl>
                                          <p:spTgt spid="41"/>
                                        </p:tgtEl>
                                      </p:cBhvr>
                                      <p:to x="100000" y="80000"/>
                                    </p:animScale>
                                    <p:animScale>
                                      <p:cBhvr>
                                        <p:cTn id="16" dur="166" decel="50000">
                                          <p:stCondLst>
                                            <p:cond delay="1338"/>
                                          </p:stCondLst>
                                        </p:cTn>
                                        <p:tgtEl>
                                          <p:spTgt spid="41"/>
                                        </p:tgtEl>
                                      </p:cBhvr>
                                      <p:to x="100000" y="100000"/>
                                    </p:animScale>
                                    <p:animScale>
                                      <p:cBhvr>
                                        <p:cTn id="17" dur="26">
                                          <p:stCondLst>
                                            <p:cond delay="1642"/>
                                          </p:stCondLst>
                                        </p:cTn>
                                        <p:tgtEl>
                                          <p:spTgt spid="41"/>
                                        </p:tgtEl>
                                      </p:cBhvr>
                                      <p:to x="100000" y="90000"/>
                                    </p:animScale>
                                    <p:animScale>
                                      <p:cBhvr>
                                        <p:cTn id="18" dur="166" decel="50000">
                                          <p:stCondLst>
                                            <p:cond delay="1668"/>
                                          </p:stCondLst>
                                        </p:cTn>
                                        <p:tgtEl>
                                          <p:spTgt spid="41"/>
                                        </p:tgtEl>
                                      </p:cBhvr>
                                      <p:to x="100000" y="100000"/>
                                    </p:animScale>
                                    <p:animScale>
                                      <p:cBhvr>
                                        <p:cTn id="19" dur="26">
                                          <p:stCondLst>
                                            <p:cond delay="1808"/>
                                          </p:stCondLst>
                                        </p:cTn>
                                        <p:tgtEl>
                                          <p:spTgt spid="41"/>
                                        </p:tgtEl>
                                      </p:cBhvr>
                                      <p:to x="100000" y="95000"/>
                                    </p:animScale>
                                    <p:animScale>
                                      <p:cBhvr>
                                        <p:cTn id="20" dur="166" decel="50000">
                                          <p:stCondLst>
                                            <p:cond delay="1834"/>
                                          </p:stCondLst>
                                        </p:cTn>
                                        <p:tgtEl>
                                          <p:spTgt spid="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39</a:t>
            </a:fld>
            <a:endParaRPr lang="en-CA" dirty="0">
              <a:solidFill>
                <a:schemeClr val="bg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8025" y="3680906"/>
            <a:ext cx="4096453"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44565" y="3645024"/>
            <a:ext cx="4096455"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69868" y="476672"/>
            <a:ext cx="4096453" cy="23042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4172143" y="226382"/>
            <a:ext cx="4924746" cy="304698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Remember: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Every detail that is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needed to understand</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t>
            </a:r>
            <a:r>
              <a:rPr lang="en-US" sz="3200" b="1" cap="none" spc="0" dirty="0" err="1"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beyn</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ha </a:t>
            </a:r>
            <a:r>
              <a:rPr lang="en-US" sz="3200" b="1" cap="none" spc="0" dirty="0" err="1"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arbayim</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will</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be found in 3 studies </a:t>
            </a:r>
            <a:b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b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a:t>
            </a:r>
            <a:r>
              <a:rPr lang="en-US" sz="24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www.studythecalendar.com</a:t>
            </a:r>
            <a:r>
              <a:rPr lang="en-US" sz="3200" b="1" cap="none" spc="0" dirty="0" smtClean="0">
                <a:ln>
                  <a:solidFill>
                    <a:schemeClr val="accent1">
                      <a:lumMod val="50000"/>
                    </a:schemeClr>
                  </a:solidFill>
                </a:ln>
                <a:solidFill>
                  <a:schemeClr val="accent3"/>
                </a:solidFill>
                <a:effectLst>
                  <a:glow rad="127000">
                    <a:schemeClr val="accent1">
                      <a:lumMod val="50000"/>
                    </a:schemeClr>
                  </a:glow>
                </a:effectLst>
                <a:latin typeface="Comic Sans MS" pitchFamily="66" charset="0"/>
              </a:rPr>
              <a:t> </a:t>
            </a:r>
            <a:endParaRPr lang="en-US" sz="3200" b="1" cap="none" spc="0" dirty="0">
              <a:ln>
                <a:solidFill>
                  <a:schemeClr val="accent1">
                    <a:lumMod val="50000"/>
                  </a:schemeClr>
                </a:solidFill>
              </a:ln>
              <a:solidFill>
                <a:schemeClr val="accent3"/>
              </a:solidFill>
              <a:effectLst>
                <a:glow rad="127000">
                  <a:schemeClr val="accent1">
                    <a:lumMod val="50000"/>
                  </a:schemeClr>
                </a:glow>
              </a:effectLst>
              <a:latin typeface="Comic Sans MS" pitchFamily="66" charset="0"/>
            </a:endParaRPr>
          </a:p>
        </p:txBody>
      </p:sp>
    </p:spTree>
    <p:extLst>
      <p:ext uri="{BB962C8B-B14F-4D97-AF65-F5344CB8AC3E}">
        <p14:creationId xmlns:p14="http://schemas.microsoft.com/office/powerpoint/2010/main" val="671945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323528" y="1124744"/>
            <a:ext cx="8640960" cy="6093976"/>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a:pPr>
            <a:r>
              <a:rPr lang="en-US" sz="2400" b="1" dirty="0" smtClean="0">
                <a:solidFill>
                  <a:schemeClr val="accent1">
                    <a:lumMod val="75000"/>
                  </a:schemeClr>
                </a:solidFill>
              </a:rPr>
              <a:t>This is a long chapter, with very explicit instructions about requirements for the Passover Feast Cycle.</a:t>
            </a:r>
          </a:p>
          <a:p>
            <a:pPr marL="457200" indent="-457200">
              <a:buAutoNum type="arabicParenR"/>
            </a:pPr>
            <a:r>
              <a:rPr lang="en-US" sz="2400" b="1" dirty="0" smtClean="0">
                <a:solidFill>
                  <a:srgbClr val="002060"/>
                </a:solidFill>
              </a:rPr>
              <a:t>Not every verse can be applied to every Passover that follows.</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1-5:  Select a lamb on the 10</a:t>
            </a:r>
            <a:r>
              <a:rPr lang="en-US" sz="2400" b="1" baseline="30000" dirty="0" smtClean="0">
                <a:solidFill>
                  <a:schemeClr val="accent1">
                    <a:lumMod val="75000"/>
                  </a:schemeClr>
                </a:solidFill>
              </a:rPr>
              <a:t>th</a:t>
            </a:r>
            <a:r>
              <a:rPr lang="en-US" sz="2400" b="1" dirty="0" smtClean="0">
                <a:solidFill>
                  <a:schemeClr val="accent1">
                    <a:lumMod val="75000"/>
                  </a:schemeClr>
                </a:solidFill>
              </a:rPr>
              <a:t> day and keep it </a:t>
            </a:r>
            <a:br>
              <a:rPr lang="en-US" sz="2400" b="1" dirty="0" smtClean="0">
                <a:solidFill>
                  <a:schemeClr val="accent1">
                    <a:lumMod val="75000"/>
                  </a:schemeClr>
                </a:solidFill>
              </a:rPr>
            </a:br>
            <a:r>
              <a:rPr lang="en-US" sz="2400" b="1" dirty="0" smtClean="0">
                <a:solidFill>
                  <a:schemeClr val="accent1">
                    <a:lumMod val="75000"/>
                  </a:schemeClr>
                </a:solidFill>
              </a:rPr>
              <a:t>to the 14</a:t>
            </a:r>
            <a:r>
              <a:rPr lang="en-US" sz="2400" b="1" baseline="30000" dirty="0" smtClean="0">
                <a:solidFill>
                  <a:schemeClr val="accent1">
                    <a:lumMod val="75000"/>
                  </a:schemeClr>
                </a:solidFill>
              </a:rPr>
              <a:t>th</a:t>
            </a:r>
            <a:r>
              <a:rPr lang="en-US" sz="2400" b="1" dirty="0" smtClean="0">
                <a:solidFill>
                  <a:schemeClr val="accent1">
                    <a:lumMod val="75000"/>
                  </a:schemeClr>
                </a:solidFill>
              </a:rPr>
              <a:t> day; </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15-20:  Instructions for the 7 cycles of the </a:t>
            </a:r>
            <a:br>
              <a:rPr lang="en-US" sz="2400" b="1" dirty="0" smtClean="0">
                <a:solidFill>
                  <a:schemeClr val="accent1">
                    <a:lumMod val="75000"/>
                  </a:schemeClr>
                </a:solidFill>
              </a:rPr>
            </a:br>
            <a:r>
              <a:rPr lang="en-US" sz="2400" b="1" dirty="0" smtClean="0">
                <a:solidFill>
                  <a:schemeClr val="accent1">
                    <a:lumMod val="75000"/>
                  </a:schemeClr>
                </a:solidFill>
              </a:rPr>
              <a:t>Feast of Unleavened Bread;</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24-28:  Observe Passover as a memorial forever;</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35-36:  Egyptians had been spoiled;</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37-39:  Leaving </a:t>
            </a:r>
            <a:r>
              <a:rPr lang="en-US" sz="2400" b="1" dirty="0" err="1" smtClean="0">
                <a:solidFill>
                  <a:schemeClr val="accent1">
                    <a:lumMod val="75000"/>
                  </a:schemeClr>
                </a:solidFill>
              </a:rPr>
              <a:t>Rameses</a:t>
            </a:r>
            <a:r>
              <a:rPr lang="en-US" sz="2400" b="1" dirty="0" smtClean="0">
                <a:solidFill>
                  <a:schemeClr val="accent1">
                    <a:lumMod val="75000"/>
                  </a:schemeClr>
                </a:solidFill>
              </a:rPr>
              <a:t>  (we’ll actually find out when); </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40-42:  Addresses the 430 year timeline since Abram;</a:t>
            </a:r>
          </a:p>
          <a:p>
            <a:pPr marL="914400" lvl="1" indent="-457200">
              <a:buFont typeface="Arial" pitchFamily="34" charset="0"/>
              <a:buChar char="•"/>
            </a:pPr>
            <a:r>
              <a:rPr lang="en-US" sz="2400" b="1" dirty="0" err="1" smtClean="0">
                <a:solidFill>
                  <a:schemeClr val="accent1">
                    <a:lumMod val="75000"/>
                  </a:schemeClr>
                </a:solidFill>
              </a:rPr>
              <a:t>Vss</a:t>
            </a:r>
            <a:r>
              <a:rPr lang="en-US" sz="2400" b="1" dirty="0" smtClean="0">
                <a:solidFill>
                  <a:schemeClr val="accent1">
                    <a:lumMod val="75000"/>
                  </a:schemeClr>
                </a:solidFill>
              </a:rPr>
              <a:t> 43-51:  Passover Regulations of who can partake;</a:t>
            </a:r>
          </a:p>
          <a:p>
            <a:pPr marL="457200" indent="-457200">
              <a:buAutoNum type="arabicParenR" startAt="3"/>
            </a:pPr>
            <a:r>
              <a:rPr lang="en-US" sz="2400" b="1" dirty="0" smtClean="0">
                <a:solidFill>
                  <a:srgbClr val="006600"/>
                </a:solidFill>
              </a:rPr>
              <a:t>Less than half of the 51 verses address the actual event of the Passover from Egypt.  We will look at these verses closely. </a:t>
            </a:r>
          </a:p>
          <a:p>
            <a:pPr marL="457200" indent="-457200">
              <a:buAutoNum type="arabicParenR" startAt="3"/>
            </a:pPr>
            <a:endParaRPr lang="en-US" sz="2400" b="1" dirty="0" smtClean="0">
              <a:solidFill>
                <a:schemeClr val="accent1">
                  <a:lumMod val="75000"/>
                </a:schemeClr>
              </a:solidFill>
            </a:endParaRPr>
          </a:p>
          <a:p>
            <a:pPr marL="914400" lvl="1" indent="-457200">
              <a:buFont typeface="Arial" pitchFamily="34" charset="0"/>
              <a:buChar char="•"/>
            </a:pPr>
            <a:endParaRPr lang="en-US" sz="2400" b="1" dirty="0" smtClean="0">
              <a:solidFill>
                <a:schemeClr val="accent1">
                  <a:lumMod val="75000"/>
                </a:schemeClr>
              </a:solidFill>
            </a:endParaRPr>
          </a:p>
          <a:p>
            <a:pPr marL="457200" indent="-457200">
              <a:buAutoNum type="arabicParenR"/>
            </a:pPr>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4</a:t>
            </a:fld>
            <a:endParaRPr lang="en-CA"/>
          </a:p>
        </p:txBody>
      </p:sp>
      <p:sp>
        <p:nvSpPr>
          <p:cNvPr id="7" name="Title 1"/>
          <p:cNvSpPr txBox="1">
            <a:spLocks/>
          </p:cNvSpPr>
          <p:nvPr/>
        </p:nvSpPr>
        <p:spPr>
          <a:xfrm>
            <a:off x="179512" y="25152"/>
            <a:ext cx="8964488"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cap="none" dirty="0" smtClean="0">
                <a:solidFill>
                  <a:schemeClr val="accent2">
                    <a:lumMod val="75000"/>
                  </a:schemeClr>
                </a:solidFill>
                <a:effectLst/>
              </a:rPr>
              <a:t> Exodus 12:1-51  Passover Instituted</a:t>
            </a:r>
            <a:endParaRPr lang="en-CA" cap="none" dirty="0">
              <a:solidFill>
                <a:schemeClr val="accent2">
                  <a:lumMod val="75000"/>
                </a:schemeClr>
              </a:solidFill>
              <a:effectLst/>
            </a:endParaRPr>
          </a:p>
        </p:txBody>
      </p:sp>
    </p:spTree>
    <p:extLst>
      <p:ext uri="{BB962C8B-B14F-4D97-AF65-F5344CB8AC3E}">
        <p14:creationId xmlns:p14="http://schemas.microsoft.com/office/powerpoint/2010/main" val="3034407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61728" y="4221088"/>
            <a:ext cx="8458744" cy="2369880"/>
          </a:xfrm>
          <a:prstGeom prst="rect">
            <a:avLst/>
          </a:prstGeom>
          <a:solidFill>
            <a:schemeClr val="accent6">
              <a:lumMod val="20000"/>
              <a:lumOff val="80000"/>
              <a:alpha val="20000"/>
            </a:schemeClr>
          </a:solidFill>
          <a:ln>
            <a:noFill/>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sp3d extrusionH="57150">
              <a:bevelT w="38100" h="38100"/>
            </a:sp3d>
          </a:bodyPr>
          <a:lstStyle/>
          <a:p>
            <a:pPr algn="ctr"/>
            <a:r>
              <a:rPr lang="en-US" sz="3200" b="1" dirty="0" smtClean="0">
                <a:solidFill>
                  <a:srgbClr val="002060"/>
                </a:solidFill>
                <a:effectLst>
                  <a:glow rad="190500">
                    <a:schemeClr val="accent4">
                      <a:lumMod val="20000"/>
                      <a:lumOff val="80000"/>
                      <a:alpha val="76000"/>
                    </a:schemeClr>
                  </a:glow>
                </a:effectLst>
              </a:rPr>
              <a:t>The context for </a:t>
            </a:r>
            <a:r>
              <a:rPr lang="en-US" sz="3200" b="1" dirty="0" err="1" smtClean="0">
                <a:solidFill>
                  <a:srgbClr val="002060"/>
                </a:solidFill>
                <a:effectLst>
                  <a:glow rad="190500">
                    <a:schemeClr val="accent4">
                      <a:lumMod val="20000"/>
                      <a:lumOff val="80000"/>
                      <a:alpha val="76000"/>
                    </a:schemeClr>
                  </a:glow>
                </a:effectLst>
              </a:rPr>
              <a:t>Exo</a:t>
            </a:r>
            <a:r>
              <a:rPr lang="en-US" sz="3200" b="1" dirty="0" smtClean="0">
                <a:solidFill>
                  <a:srgbClr val="002060"/>
                </a:solidFill>
                <a:effectLst>
                  <a:glow rad="190500">
                    <a:schemeClr val="accent4">
                      <a:lumMod val="20000"/>
                      <a:lumOff val="80000"/>
                      <a:alpha val="76000"/>
                    </a:schemeClr>
                  </a:glow>
                </a:effectLst>
              </a:rPr>
              <a:t> 12:6-9 is Passover Day, of Abib 14.  </a:t>
            </a:r>
            <a:r>
              <a:rPr lang="en-US" sz="3200" b="1" dirty="0" err="1" smtClean="0">
                <a:solidFill>
                  <a:srgbClr val="002060"/>
                </a:solidFill>
                <a:effectLst>
                  <a:glow rad="190500">
                    <a:schemeClr val="accent4">
                      <a:lumMod val="20000"/>
                      <a:lumOff val="80000"/>
                      <a:alpha val="76000"/>
                    </a:schemeClr>
                  </a:glow>
                </a:effectLst>
              </a:rPr>
              <a:t>Vs</a:t>
            </a:r>
            <a:r>
              <a:rPr lang="en-US" sz="3200" b="1" dirty="0" smtClean="0">
                <a:solidFill>
                  <a:srgbClr val="002060"/>
                </a:solidFill>
                <a:effectLst>
                  <a:glow rad="190500">
                    <a:schemeClr val="accent4">
                      <a:lumMod val="20000"/>
                      <a:lumOff val="80000"/>
                      <a:alpha val="76000"/>
                    </a:schemeClr>
                  </a:glow>
                </a:effectLst>
              </a:rPr>
              <a:t> 8 stated the Passover meal was </a:t>
            </a:r>
            <a:br>
              <a:rPr lang="en-US" sz="3200" b="1" dirty="0" smtClean="0">
                <a:solidFill>
                  <a:srgbClr val="002060"/>
                </a:solidFill>
                <a:effectLst>
                  <a:glow rad="190500">
                    <a:schemeClr val="accent4">
                      <a:lumMod val="20000"/>
                      <a:lumOff val="80000"/>
                      <a:alpha val="76000"/>
                    </a:schemeClr>
                  </a:glow>
                </a:effectLst>
              </a:rPr>
            </a:br>
            <a:r>
              <a:rPr lang="en-US" sz="3200" b="1" dirty="0" smtClean="0">
                <a:solidFill>
                  <a:srgbClr val="002060"/>
                </a:solidFill>
                <a:effectLst>
                  <a:glow rad="190500">
                    <a:schemeClr val="accent4">
                      <a:lumMod val="20000"/>
                      <a:lumOff val="80000"/>
                      <a:alpha val="76000"/>
                    </a:schemeClr>
                  </a:glow>
                </a:effectLst>
              </a:rPr>
              <a:t>to be eaten </a:t>
            </a:r>
            <a:r>
              <a:rPr lang="en-US" sz="3200" b="1" u="sng" dirty="0" smtClean="0">
                <a:solidFill>
                  <a:srgbClr val="002060"/>
                </a:solidFill>
                <a:effectLst>
                  <a:glow rad="190500">
                    <a:schemeClr val="accent4">
                      <a:lumMod val="20000"/>
                      <a:lumOff val="80000"/>
                      <a:alpha val="76000"/>
                    </a:schemeClr>
                  </a:glow>
                </a:effectLst>
              </a:rPr>
              <a:t>that ni</a:t>
            </a:r>
            <a:r>
              <a:rPr lang="en-US" sz="3200" b="1" dirty="0" smtClean="0">
                <a:solidFill>
                  <a:srgbClr val="002060"/>
                </a:solidFill>
                <a:effectLst>
                  <a:glow rad="190500">
                    <a:schemeClr val="accent4">
                      <a:lumMod val="20000"/>
                      <a:lumOff val="80000"/>
                      <a:alpha val="76000"/>
                    </a:schemeClr>
                  </a:glow>
                </a:effectLst>
              </a:rPr>
              <a:t>g</a:t>
            </a:r>
            <a:r>
              <a:rPr lang="en-US" sz="3200" b="1" u="sng" dirty="0" smtClean="0">
                <a:solidFill>
                  <a:srgbClr val="002060"/>
                </a:solidFill>
                <a:effectLst>
                  <a:glow rad="190500">
                    <a:schemeClr val="accent4">
                      <a:lumMod val="20000"/>
                      <a:lumOff val="80000"/>
                      <a:alpha val="76000"/>
                    </a:schemeClr>
                  </a:glow>
                </a:effectLst>
              </a:rPr>
              <a:t>ht</a:t>
            </a:r>
            <a:r>
              <a:rPr lang="en-US" sz="3200" b="1" dirty="0" smtClean="0">
                <a:solidFill>
                  <a:srgbClr val="002060"/>
                </a:solidFill>
                <a:effectLst>
                  <a:glow rad="190500">
                    <a:schemeClr val="accent4">
                      <a:lumMod val="20000"/>
                      <a:lumOff val="80000"/>
                      <a:alpha val="76000"/>
                    </a:schemeClr>
                  </a:glow>
                </a:effectLst>
              </a:rPr>
              <a:t>, [of the 14</a:t>
            </a:r>
            <a:r>
              <a:rPr lang="en-US" sz="3200" b="1" baseline="30000" dirty="0" smtClean="0">
                <a:solidFill>
                  <a:srgbClr val="002060"/>
                </a:solidFill>
                <a:effectLst>
                  <a:glow rad="190500">
                    <a:schemeClr val="accent4">
                      <a:lumMod val="20000"/>
                      <a:lumOff val="80000"/>
                      <a:alpha val="76000"/>
                    </a:schemeClr>
                  </a:glow>
                </a:effectLst>
              </a:rPr>
              <a:t>th</a:t>
            </a:r>
            <a:r>
              <a:rPr lang="en-US" sz="3200" b="1" dirty="0" smtClean="0">
                <a:solidFill>
                  <a:srgbClr val="002060"/>
                </a:solidFill>
                <a:effectLst>
                  <a:glow rad="190500">
                    <a:schemeClr val="accent4">
                      <a:lumMod val="20000"/>
                      <a:lumOff val="80000"/>
                      <a:alpha val="76000"/>
                    </a:schemeClr>
                  </a:glow>
                </a:effectLst>
              </a:rPr>
              <a:t> day].  </a:t>
            </a:r>
            <a:br>
              <a:rPr lang="en-US" sz="3200" b="1" dirty="0" smtClean="0">
                <a:solidFill>
                  <a:srgbClr val="002060"/>
                </a:solidFill>
                <a:effectLst>
                  <a:glow rad="190500">
                    <a:schemeClr val="accent4">
                      <a:lumMod val="20000"/>
                      <a:lumOff val="80000"/>
                      <a:alpha val="76000"/>
                    </a:schemeClr>
                  </a:glow>
                </a:effectLst>
              </a:rPr>
            </a:br>
            <a:r>
              <a:rPr lang="en-US" sz="3200" b="1" dirty="0" smtClean="0">
                <a:solidFill>
                  <a:srgbClr val="002060"/>
                </a:solidFill>
                <a:effectLst>
                  <a:glow rad="190500">
                    <a:schemeClr val="accent4">
                      <a:lumMod val="20000"/>
                      <a:lumOff val="80000"/>
                      <a:alpha val="76000"/>
                    </a:schemeClr>
                  </a:glow>
                </a:effectLst>
              </a:rPr>
              <a:t>Night always follows the sunset!</a:t>
            </a:r>
          </a:p>
          <a:p>
            <a:pPr algn="ctr"/>
            <a:r>
              <a:rPr lang="en-US" sz="2000" b="1" dirty="0" smtClean="0">
                <a:solidFill>
                  <a:srgbClr val="002060"/>
                </a:solidFill>
                <a:effectLst>
                  <a:glow rad="190500">
                    <a:schemeClr val="accent4">
                      <a:lumMod val="20000"/>
                      <a:lumOff val="80000"/>
                      <a:alpha val="76000"/>
                    </a:schemeClr>
                  </a:glow>
                </a:effectLst>
              </a:rPr>
              <a:t>(</a:t>
            </a:r>
            <a:r>
              <a:rPr lang="en-US" sz="2000" b="1" dirty="0" err="1" smtClean="0">
                <a:solidFill>
                  <a:srgbClr val="002060"/>
                </a:solidFill>
                <a:effectLst>
                  <a:glow rad="190500">
                    <a:schemeClr val="accent4">
                      <a:lumMod val="20000"/>
                      <a:lumOff val="80000"/>
                      <a:alpha val="76000"/>
                    </a:schemeClr>
                  </a:glow>
                </a:effectLst>
              </a:rPr>
              <a:t>Vs</a:t>
            </a:r>
            <a:r>
              <a:rPr lang="en-US" sz="2000" b="1" dirty="0" smtClean="0">
                <a:solidFill>
                  <a:srgbClr val="002060"/>
                </a:solidFill>
                <a:effectLst>
                  <a:glow rad="190500">
                    <a:schemeClr val="accent4">
                      <a:lumMod val="20000"/>
                      <a:lumOff val="80000"/>
                      <a:alpha val="76000"/>
                    </a:schemeClr>
                  </a:glow>
                </a:effectLst>
              </a:rPr>
              <a:t> 14 </a:t>
            </a:r>
            <a:r>
              <a:rPr lang="en-US" sz="2000" b="1" dirty="0">
                <a:solidFill>
                  <a:srgbClr val="002060"/>
                </a:solidFill>
                <a:effectLst>
                  <a:glow rad="190500">
                    <a:schemeClr val="accent4">
                      <a:lumMod val="20000"/>
                      <a:lumOff val="80000"/>
                      <a:alpha val="76000"/>
                    </a:schemeClr>
                  </a:glow>
                </a:effectLst>
              </a:rPr>
              <a:t>states this Passover Meal was an “ordinance” to be “kept forever</a:t>
            </a:r>
            <a:r>
              <a:rPr lang="en-US" sz="2000" b="1" dirty="0" smtClean="0">
                <a:solidFill>
                  <a:srgbClr val="002060"/>
                </a:solidFill>
                <a:effectLst>
                  <a:glow rad="190500">
                    <a:schemeClr val="accent4">
                      <a:lumMod val="20000"/>
                      <a:lumOff val="80000"/>
                      <a:alpha val="76000"/>
                    </a:schemeClr>
                  </a:glow>
                </a:effectLst>
              </a:rPr>
              <a:t>!”)</a:t>
            </a:r>
            <a:endParaRPr lang="en-US" sz="2000" b="1" dirty="0">
              <a:solidFill>
                <a:srgbClr val="002060"/>
              </a:solidFill>
              <a:effectLst>
                <a:glow rad="190500">
                  <a:schemeClr val="accent4">
                    <a:lumMod val="20000"/>
                    <a:lumOff val="80000"/>
                    <a:alpha val="76000"/>
                  </a:schemeClr>
                </a:glow>
              </a:effectLst>
            </a:endParaRPr>
          </a:p>
        </p:txBody>
      </p:sp>
      <p:sp>
        <p:nvSpPr>
          <p:cNvPr id="2" name="Slide Number Placeholder 1"/>
          <p:cNvSpPr>
            <a:spLocks noGrp="1"/>
          </p:cNvSpPr>
          <p:nvPr>
            <p:ph type="sldNum" sz="quarter" idx="12"/>
          </p:nvPr>
        </p:nvSpPr>
        <p:spPr>
          <a:xfrm>
            <a:off x="8349552" y="6566488"/>
            <a:ext cx="758952" cy="246888"/>
          </a:xfrm>
        </p:spPr>
        <p:txBody>
          <a:bodyPr/>
          <a:lstStyle/>
          <a:p>
            <a:fld id="{0D34CC77-AFBD-49B8-AB88-7B6E3FAC7633}" type="slidenum">
              <a:rPr lang="en-CA" smtClean="0">
                <a:solidFill>
                  <a:schemeClr val="bg1"/>
                </a:solidFill>
              </a:rPr>
              <a:t>40</a:t>
            </a:fld>
            <a:endParaRPr lang="en-CA" dirty="0">
              <a:solidFill>
                <a:schemeClr val="bg1"/>
              </a:solidFill>
            </a:endParaRPr>
          </a:p>
        </p:txBody>
      </p:sp>
    </p:spTree>
    <p:extLst>
      <p:ext uri="{BB962C8B-B14F-4D97-AF65-F5344CB8AC3E}">
        <p14:creationId xmlns:p14="http://schemas.microsoft.com/office/powerpoint/2010/main" val="37633348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1" descr="C:\Documents and Settings\Rae\Desktop\Passover PNG plain.png"/>
          <p:cNvPicPr>
            <a:picLocks noChangeAspect="1" noChangeArrowheads="1"/>
          </p:cNvPicPr>
          <p:nvPr/>
        </p:nvPicPr>
        <p:blipFill>
          <a:blip r:embed="rId3" cstate="print"/>
          <a:srcRect/>
          <a:stretch>
            <a:fillRect/>
          </a:stretch>
        </p:blipFill>
        <p:spPr bwMode="auto">
          <a:xfrm>
            <a:off x="179512" y="2691120"/>
            <a:ext cx="2478361" cy="3167608"/>
          </a:xfrm>
          <a:prstGeom prst="rect">
            <a:avLst/>
          </a:prstGeom>
          <a:noFill/>
          <a:effectLst/>
        </p:spPr>
      </p:pic>
      <p:pic>
        <p:nvPicPr>
          <p:cNvPr id="6" name="Picture 2" descr="H:\A.  ASTLEFORD\++Dawn Studies in Progress\2a - Ex 12 Passover Patterns Prevail  (Egypt)                        Done Jan 24 2014  25 pgs  50 hrs\ART\Exodus Passover Seder Best.jpg"/>
          <p:cNvPicPr>
            <a:picLocks noChangeAspect="1" noChangeArrowheads="1"/>
          </p:cNvPicPr>
          <p:nvPr/>
        </p:nvPicPr>
        <p:blipFill>
          <a:blip r:embed="rId4" cstate="print"/>
          <a:srcRect/>
          <a:stretch>
            <a:fillRect/>
          </a:stretch>
        </p:blipFill>
        <p:spPr bwMode="auto">
          <a:xfrm>
            <a:off x="5761856" y="2198470"/>
            <a:ext cx="2842592" cy="41529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p:spPr>
      </p:pic>
      <p:sp>
        <p:nvSpPr>
          <p:cNvPr id="7" name="Title 13"/>
          <p:cNvSpPr>
            <a:spLocks noGrp="1"/>
          </p:cNvSpPr>
          <p:nvPr>
            <p:ph type="title"/>
          </p:nvPr>
        </p:nvSpPr>
        <p:spPr>
          <a:xfrm>
            <a:off x="457200" y="152400"/>
            <a:ext cx="8229600" cy="1676400"/>
          </a:xfr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a:normAutofit fontScale="90000"/>
            <a:scene3d>
              <a:camera prst="orthographicFront"/>
              <a:lightRig rig="balanced" dir="t">
                <a:rot lat="0" lon="0" rev="2100000"/>
              </a:lightRig>
            </a:scene3d>
            <a:sp3d extrusionH="57150" prstMaterial="metal">
              <a:bevelT w="38100" h="25400"/>
              <a:contourClr>
                <a:schemeClr val="bg2"/>
              </a:contourClr>
            </a:sp3d>
          </a:bodyPr>
          <a:lstStyle/>
          <a:p>
            <a:pPr algn="ctr"/>
            <a:r>
              <a:rPr lang="en-US" b="1" cap="none" dirty="0" smtClean="0">
                <a:ln w="50800"/>
                <a:solidFill>
                  <a:schemeClr val="bg1">
                    <a:shade val="50000"/>
                  </a:schemeClr>
                </a:solidFill>
                <a:effectLst>
                  <a:glow rad="127000">
                    <a:schemeClr val="accent1">
                      <a:lumMod val="75000"/>
                    </a:schemeClr>
                  </a:glow>
                </a:effectLst>
              </a:rPr>
              <a:t>Explicit instructions were given to eat </a:t>
            </a:r>
            <a:br>
              <a:rPr lang="en-US" b="1" cap="none" dirty="0" smtClean="0">
                <a:ln w="50800"/>
                <a:solidFill>
                  <a:schemeClr val="bg1">
                    <a:shade val="50000"/>
                  </a:schemeClr>
                </a:solidFill>
                <a:effectLst>
                  <a:glow rad="127000">
                    <a:schemeClr val="accent1">
                      <a:lumMod val="75000"/>
                    </a:schemeClr>
                  </a:glow>
                </a:effectLst>
              </a:rPr>
            </a:br>
            <a:r>
              <a:rPr lang="en-US" b="1" cap="none" dirty="0" smtClean="0">
                <a:ln w="50800"/>
                <a:solidFill>
                  <a:schemeClr val="bg1">
                    <a:shade val="50000"/>
                  </a:schemeClr>
                </a:solidFill>
                <a:effectLst>
                  <a:glow rad="127000">
                    <a:schemeClr val="accent1">
                      <a:lumMod val="75000"/>
                    </a:schemeClr>
                  </a:glow>
                </a:effectLst>
              </a:rPr>
              <a:t>the flesh of that lamb </a:t>
            </a:r>
            <a:br>
              <a:rPr lang="en-US" b="1" cap="none" dirty="0" smtClean="0">
                <a:ln w="50800"/>
                <a:solidFill>
                  <a:schemeClr val="bg1">
                    <a:shade val="50000"/>
                  </a:schemeClr>
                </a:solidFill>
                <a:effectLst>
                  <a:glow rad="127000">
                    <a:schemeClr val="accent1">
                      <a:lumMod val="75000"/>
                    </a:schemeClr>
                  </a:glow>
                </a:effectLst>
              </a:rPr>
            </a:br>
            <a:r>
              <a:rPr lang="en-US" b="1" cap="none" dirty="0" smtClean="0">
                <a:ln w="50800"/>
                <a:solidFill>
                  <a:schemeClr val="bg1">
                    <a:shade val="50000"/>
                  </a:schemeClr>
                </a:solidFill>
                <a:effectLst>
                  <a:glow rad="127000">
                    <a:schemeClr val="accent1">
                      <a:lumMod val="75000"/>
                    </a:schemeClr>
                  </a:glow>
                </a:effectLst>
              </a:rPr>
              <a:t>“in </a:t>
            </a:r>
            <a:r>
              <a:rPr lang="en-US" b="1" u="sng" cap="none" dirty="0" smtClean="0">
                <a:ln w="50800"/>
                <a:solidFill>
                  <a:schemeClr val="bg1">
                    <a:shade val="50000"/>
                  </a:schemeClr>
                </a:solidFill>
                <a:effectLst>
                  <a:glow rad="127000">
                    <a:schemeClr val="accent1">
                      <a:lumMod val="75000"/>
                    </a:schemeClr>
                  </a:glow>
                </a:effectLst>
              </a:rPr>
              <a:t>that</a:t>
            </a:r>
            <a:r>
              <a:rPr lang="en-US" b="1" cap="none" dirty="0" smtClean="0">
                <a:ln w="50800"/>
                <a:solidFill>
                  <a:schemeClr val="bg1">
                    <a:shade val="50000"/>
                  </a:schemeClr>
                </a:solidFill>
                <a:effectLst>
                  <a:glow rad="127000">
                    <a:schemeClr val="accent1">
                      <a:lumMod val="75000"/>
                    </a:schemeClr>
                  </a:glow>
                </a:effectLst>
              </a:rPr>
              <a:t> </a:t>
            </a:r>
            <a:r>
              <a:rPr lang="en-US" sz="3100" b="1" cap="none" dirty="0" smtClean="0">
                <a:ln w="50800"/>
                <a:solidFill>
                  <a:schemeClr val="bg1">
                    <a:shade val="50000"/>
                  </a:schemeClr>
                </a:solidFill>
                <a:effectLst>
                  <a:glow rad="127000">
                    <a:schemeClr val="accent1">
                      <a:lumMod val="75000"/>
                    </a:schemeClr>
                  </a:glow>
                </a:effectLst>
              </a:rPr>
              <a:t>[Passover] </a:t>
            </a:r>
            <a:r>
              <a:rPr lang="en-US" b="1" cap="none" dirty="0" smtClean="0">
                <a:ln w="50800"/>
                <a:solidFill>
                  <a:schemeClr val="bg1">
                    <a:shade val="50000"/>
                  </a:schemeClr>
                </a:solidFill>
                <a:effectLst>
                  <a:glow rad="127000">
                    <a:schemeClr val="accent1">
                      <a:lumMod val="75000"/>
                    </a:schemeClr>
                  </a:glow>
                </a:effectLst>
              </a:rPr>
              <a:t>night” – not the next day!</a:t>
            </a:r>
            <a:endParaRPr lang="en-US" b="1" cap="none" dirty="0">
              <a:ln w="50800"/>
              <a:solidFill>
                <a:schemeClr val="bg1">
                  <a:shade val="50000"/>
                </a:schemeClr>
              </a:solidFill>
              <a:effectLst>
                <a:glow rad="127000">
                  <a:schemeClr val="accent1">
                    <a:lumMod val="75000"/>
                  </a:schemeClr>
                </a:glow>
              </a:effectLst>
            </a:endParaRPr>
          </a:p>
        </p:txBody>
      </p:sp>
      <p:sp>
        <p:nvSpPr>
          <p:cNvPr id="8" name="TextBox 7"/>
          <p:cNvSpPr txBox="1"/>
          <p:nvPr/>
        </p:nvSpPr>
        <p:spPr>
          <a:xfrm>
            <a:off x="2483768" y="2198470"/>
            <a:ext cx="3278089" cy="440120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solidFill>
                  <a:schemeClr val="accent2">
                    <a:lumMod val="50000"/>
                  </a:schemeClr>
                </a:solidFill>
              </a:rPr>
              <a:t>Remember, as they were partaking of this Passover flesh, they were reminded </a:t>
            </a:r>
            <a:br>
              <a:rPr lang="en-US" sz="2000" b="1" dirty="0" smtClean="0">
                <a:solidFill>
                  <a:schemeClr val="accent2">
                    <a:lumMod val="50000"/>
                  </a:schemeClr>
                </a:solidFill>
              </a:rPr>
            </a:br>
            <a:r>
              <a:rPr lang="en-US" sz="2000" b="1" dirty="0" smtClean="0">
                <a:solidFill>
                  <a:schemeClr val="accent2">
                    <a:lumMod val="50000"/>
                  </a:schemeClr>
                </a:solidFill>
              </a:rPr>
              <a:t>to look forward to the true Passover Lamb.  </a:t>
            </a:r>
            <a:br>
              <a:rPr lang="en-US" sz="2000" b="1" dirty="0" smtClean="0">
                <a:solidFill>
                  <a:schemeClr val="accent2">
                    <a:lumMod val="50000"/>
                  </a:schemeClr>
                </a:solidFill>
              </a:rPr>
            </a:br>
            <a:r>
              <a:rPr lang="en-US" sz="2000" b="1" dirty="0" smtClean="0">
                <a:solidFill>
                  <a:schemeClr val="accent2">
                    <a:lumMod val="50000"/>
                  </a:schemeClr>
                </a:solidFill>
              </a:rPr>
              <a:t>Each household could savor this thought all night long </a:t>
            </a:r>
            <a:br>
              <a:rPr lang="en-US" sz="2000" b="1" dirty="0" smtClean="0">
                <a:solidFill>
                  <a:schemeClr val="accent2">
                    <a:lumMod val="50000"/>
                  </a:schemeClr>
                </a:solidFill>
              </a:rPr>
            </a:br>
            <a:r>
              <a:rPr lang="en-US" sz="2000" b="1" dirty="0" smtClean="0">
                <a:solidFill>
                  <a:schemeClr val="accent2">
                    <a:lumMod val="50000"/>
                  </a:schemeClr>
                </a:solidFill>
              </a:rPr>
              <a:t>(of </a:t>
            </a:r>
            <a:r>
              <a:rPr lang="en-US" sz="2000" b="1" dirty="0" err="1" smtClean="0">
                <a:solidFill>
                  <a:schemeClr val="accent2">
                    <a:lumMod val="50000"/>
                  </a:schemeClr>
                </a:solidFill>
              </a:rPr>
              <a:t>Abib</a:t>
            </a:r>
            <a:r>
              <a:rPr lang="en-US" sz="2000" b="1" dirty="0" smtClean="0">
                <a:solidFill>
                  <a:schemeClr val="accent2">
                    <a:lumMod val="50000"/>
                  </a:schemeClr>
                </a:solidFill>
              </a:rPr>
              <a:t> 14) as they handled and ate the flesh of the Passover lamb.</a:t>
            </a:r>
            <a:br>
              <a:rPr lang="en-US" sz="2000" b="1" dirty="0" smtClean="0">
                <a:solidFill>
                  <a:schemeClr val="accent2">
                    <a:lumMod val="50000"/>
                  </a:schemeClr>
                </a:solidFill>
              </a:rPr>
            </a:br>
            <a:r>
              <a:rPr lang="en-US" sz="2000" b="1" dirty="0" smtClean="0">
                <a:solidFill>
                  <a:schemeClr val="accent2">
                    <a:lumMod val="50000"/>
                  </a:schemeClr>
                </a:solidFill>
              </a:rPr>
              <a:t>Soon we will see they are told no one is allowed to eat of the Passover lamb the next day!</a:t>
            </a:r>
            <a:endParaRPr lang="en-CA" sz="2000" b="1" dirty="0">
              <a:solidFill>
                <a:schemeClr val="accent2">
                  <a:lumMod val="50000"/>
                </a:schemeClr>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t>41</a:t>
            </a:fld>
            <a:endParaRPr lang="en-CA"/>
          </a:p>
        </p:txBody>
      </p:sp>
    </p:spTree>
    <p:extLst>
      <p:ext uri="{BB962C8B-B14F-4D97-AF65-F5344CB8AC3E}">
        <p14:creationId xmlns:p14="http://schemas.microsoft.com/office/powerpoint/2010/main" val="57545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2" descr="C:\Documents and Settings\Demo\Desktop\Garrick DAWN jpegs\Art\rabb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5636" y="116632"/>
            <a:ext cx="1992868" cy="1152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42</a:t>
            </a:fld>
            <a:endParaRPr lang="en-CA" dirty="0">
              <a:solidFill>
                <a:schemeClr val="bg1"/>
              </a:solidFill>
            </a:endParaRPr>
          </a:p>
        </p:txBody>
      </p:sp>
      <p:sp>
        <p:nvSpPr>
          <p:cNvPr id="4" name="Rectangle 3"/>
          <p:cNvSpPr/>
          <p:nvPr/>
        </p:nvSpPr>
        <p:spPr>
          <a:xfrm>
            <a:off x="308418" y="322198"/>
            <a:ext cx="8728078" cy="375487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Remember this thought in </a:t>
            </a:r>
            <a:r>
              <a:rPr lang="en-US" sz="2800" b="1" cap="none" spc="150" dirty="0" err="1" smtClean="0">
                <a:ln w="11430"/>
                <a:solidFill>
                  <a:srgbClr val="F8F8F8"/>
                </a:solidFill>
                <a:effectLst>
                  <a:glow rad="127000">
                    <a:srgbClr val="3C241C"/>
                  </a:glow>
                  <a:outerShdw blurRad="25400" algn="tl" rotWithShape="0">
                    <a:srgbClr val="000000">
                      <a:alpha val="43000"/>
                    </a:srgbClr>
                  </a:outerShdw>
                </a:effectLst>
              </a:rPr>
              <a:t>Exo</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12:6-9:  </a:t>
            </a:r>
            <a:br>
              <a:rPr lang="en-US" sz="2800" b="1" cap="none" spc="150" dirty="0" smtClean="0">
                <a:ln w="11430"/>
                <a:solidFill>
                  <a:srgbClr val="F8F8F8"/>
                </a:solidFill>
                <a:effectLst>
                  <a:glow rad="127000">
                    <a:srgbClr val="3C241C"/>
                  </a:glow>
                  <a:outerShdw blurRad="25400" algn="tl" rotWithShape="0">
                    <a:srgbClr val="000000">
                      <a:alpha val="43000"/>
                    </a:srgbClr>
                  </a:outerShdw>
                </a:effectLst>
              </a:rPr>
            </a:b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The “eating command” was for “that” night </a:t>
            </a:r>
            <a:br>
              <a:rPr lang="en-US" sz="2800" b="1" cap="none" spc="150" dirty="0" smtClean="0">
                <a:ln w="11430"/>
                <a:solidFill>
                  <a:srgbClr val="F8F8F8"/>
                </a:solidFill>
                <a:effectLst>
                  <a:glow rad="127000">
                    <a:srgbClr val="3C241C"/>
                  </a:glow>
                  <a:outerShdw blurRad="25400" algn="tl" rotWithShape="0">
                    <a:srgbClr val="000000">
                      <a:alpha val="43000"/>
                    </a:srgbClr>
                  </a:outerShdw>
                </a:effectLst>
              </a:rPr>
            </a:b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or the night that belonged to the 14</a:t>
            </a:r>
            <a:r>
              <a:rPr lang="en-US" sz="2800" b="1" cap="none" spc="150" baseline="30000" dirty="0" smtClean="0">
                <a:ln w="11430"/>
                <a:solidFill>
                  <a:srgbClr val="F8F8F8"/>
                </a:solidFill>
                <a:effectLst>
                  <a:glow rad="127000">
                    <a:srgbClr val="3C241C"/>
                  </a:glow>
                  <a:outerShdw blurRad="25400" algn="tl" rotWithShape="0">
                    <a:srgbClr val="000000">
                      <a:alpha val="43000"/>
                    </a:srgbClr>
                  </a:outerShdw>
                </a:effectLst>
              </a:rPr>
              <a:t>th</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day.</a:t>
            </a:r>
          </a:p>
          <a:p>
            <a:endParaRPr lang="en-US" sz="1400" b="1" spc="150" dirty="0">
              <a:ln w="11430"/>
              <a:solidFill>
                <a:srgbClr val="F8F8F8"/>
              </a:solidFill>
              <a:effectLst>
                <a:glow rad="127000">
                  <a:srgbClr val="3C241C"/>
                </a:glow>
                <a:outerShdw blurRad="25400" algn="tl" rotWithShape="0">
                  <a:srgbClr val="000000">
                    <a:alpha val="43000"/>
                  </a:srgbClr>
                </a:outerShdw>
              </a:effectLst>
            </a:endParaRPr>
          </a:p>
          <a:p>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Question:  </a:t>
            </a:r>
            <a:r>
              <a:rPr lang="en-US" sz="2800" b="1" cap="none" spc="150" dirty="0" smtClean="0">
                <a:ln w="11430"/>
                <a:solidFill>
                  <a:srgbClr val="C00000"/>
                </a:solidFill>
                <a:effectLst>
                  <a:glow rad="127000">
                    <a:schemeClr val="bg1"/>
                  </a:glow>
                  <a:outerShdw blurRad="25400" algn="tl" rotWithShape="0">
                    <a:srgbClr val="000000">
                      <a:alpha val="43000"/>
                    </a:srgbClr>
                  </a:outerShdw>
                </a:effectLst>
              </a:rPr>
              <a:t>Is it possible </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to obey this command if the “day/cycle” begins at sunset to usher in the Passover Festival on the 14</a:t>
            </a:r>
            <a:r>
              <a:rPr lang="en-US" sz="2800" b="1" cap="none" spc="150" baseline="30000" dirty="0" smtClean="0">
                <a:ln w="11430"/>
                <a:solidFill>
                  <a:srgbClr val="F8F8F8"/>
                </a:solidFill>
                <a:effectLst>
                  <a:glow rad="127000">
                    <a:srgbClr val="3C241C"/>
                  </a:glow>
                  <a:outerShdw blurRad="25400" algn="tl" rotWithShape="0">
                    <a:srgbClr val="000000">
                      <a:alpha val="43000"/>
                    </a:srgbClr>
                  </a:outerShdw>
                </a:effectLst>
              </a:rPr>
              <a:t>th</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cycle of the month – </a:t>
            </a:r>
            <a:r>
              <a:rPr lang="en-US" sz="2800" b="1" cap="none" spc="150" dirty="0" smtClean="0">
                <a:ln w="11430"/>
                <a:solidFill>
                  <a:srgbClr val="C00000"/>
                </a:solidFill>
                <a:effectLst>
                  <a:glow rad="127000">
                    <a:schemeClr val="bg1"/>
                  </a:glow>
                  <a:outerShdw blurRad="25400" algn="tl" rotWithShape="0">
                    <a:srgbClr val="000000">
                      <a:alpha val="43000"/>
                    </a:srgbClr>
                  </a:outerShdw>
                </a:effectLst>
              </a:rPr>
              <a:t>WHEN</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 the Rabbis believe the sacrifice was at </a:t>
            </a:r>
            <a:br>
              <a:rPr lang="en-US" sz="2800" b="1" cap="none" spc="150" dirty="0" smtClean="0">
                <a:ln w="11430"/>
                <a:solidFill>
                  <a:srgbClr val="F8F8F8"/>
                </a:solidFill>
                <a:effectLst>
                  <a:glow rad="127000">
                    <a:srgbClr val="3C241C"/>
                  </a:glow>
                  <a:outerShdw blurRad="25400" algn="tl" rotWithShape="0">
                    <a:srgbClr val="000000">
                      <a:alpha val="43000"/>
                    </a:srgbClr>
                  </a:outerShdw>
                </a:effectLst>
              </a:rPr>
            </a:b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the 9</a:t>
            </a:r>
            <a:r>
              <a:rPr lang="en-US" sz="2800" b="1" cap="none" spc="150" baseline="30000" dirty="0" smtClean="0">
                <a:ln w="11430"/>
                <a:solidFill>
                  <a:srgbClr val="F8F8F8"/>
                </a:solidFill>
                <a:effectLst>
                  <a:glow rad="127000">
                    <a:srgbClr val="3C241C"/>
                  </a:glow>
                  <a:outerShdw blurRad="25400" algn="tl" rotWithShape="0">
                    <a:srgbClr val="000000">
                      <a:alpha val="43000"/>
                    </a:srgbClr>
                  </a:outerShdw>
                </a:effectLst>
              </a:rPr>
              <a:t>th</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 hour on the Day Season of the 14</a:t>
            </a:r>
            <a:r>
              <a:rPr lang="en-US" sz="2800" b="1" cap="none" spc="150" baseline="30000" dirty="0" smtClean="0">
                <a:ln w="11430"/>
                <a:solidFill>
                  <a:srgbClr val="F8F8F8"/>
                </a:solidFill>
                <a:effectLst>
                  <a:glow rad="127000">
                    <a:srgbClr val="3C241C"/>
                  </a:glow>
                  <a:outerShdw blurRad="25400" algn="tl" rotWithShape="0">
                    <a:srgbClr val="000000">
                      <a:alpha val="43000"/>
                    </a:srgbClr>
                  </a:outerShdw>
                </a:effectLst>
              </a:rPr>
              <a:t>th</a:t>
            </a:r>
            <a:r>
              <a:rPr lang="en-US" sz="2800" b="1" cap="none" spc="150" dirty="0" smtClean="0">
                <a:ln w="11430"/>
                <a:solidFill>
                  <a:srgbClr val="F8F8F8"/>
                </a:solidFill>
                <a:effectLst>
                  <a:glow rad="127000">
                    <a:srgbClr val="3C241C"/>
                  </a:glow>
                  <a:outerShdw blurRad="25400" algn="tl" rotWithShape="0">
                    <a:srgbClr val="000000">
                      <a:alpha val="43000"/>
                    </a:srgbClr>
                  </a:outerShdw>
                </a:effectLst>
              </a:rPr>
              <a:t>?</a:t>
            </a:r>
            <a:endParaRPr lang="en-US" sz="2800" b="1" cap="none" spc="150" dirty="0">
              <a:ln w="11430"/>
              <a:solidFill>
                <a:srgbClr val="F8F8F8"/>
              </a:solidFill>
              <a:effectLst>
                <a:outerShdw blurRad="25400" algn="tl" rotWithShape="0">
                  <a:srgbClr val="000000">
                    <a:alpha val="43000"/>
                  </a:srgbClr>
                </a:outerShdw>
              </a:effectLst>
            </a:endParaRPr>
          </a:p>
        </p:txBody>
      </p:sp>
      <p:sp>
        <p:nvSpPr>
          <p:cNvPr id="3" name="Rectangle 2"/>
          <p:cNvSpPr/>
          <p:nvPr/>
        </p:nvSpPr>
        <p:spPr>
          <a:xfrm>
            <a:off x="289425" y="5961474"/>
            <a:ext cx="8565165" cy="707886"/>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2000" b="1" cap="all" spc="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It’s time to check some charts for </a:t>
            </a:r>
            <a:r>
              <a:rPr lang="en-US" sz="2000" b="1" cap="all" spc="0" dirty="0" err="1"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exo</a:t>
            </a:r>
            <a:r>
              <a:rPr lang="en-US" sz="2000" b="1" cap="all" spc="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 12 according </a:t>
            </a:r>
            <a:br>
              <a:rPr lang="en-US" sz="2000" b="1" cap="all" spc="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br>
            <a:r>
              <a:rPr lang="en-US" sz="2000" b="1" cap="all" spc="0" dirty="0" smtClean="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rPr>
              <a:t>to the rabbis &amp; the common mindset of today!</a:t>
            </a:r>
            <a:endParaRPr lang="en-US" sz="2000" b="1" cap="all" spc="0" dirty="0">
              <a:ln w="9000" cmpd="sng">
                <a:solidFill>
                  <a:sysClr val="windowText" lastClr="00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mic Sans MS" pitchFamily="66" charset="0"/>
            </a:endParaRPr>
          </a:p>
        </p:txBody>
      </p:sp>
      <p:sp>
        <p:nvSpPr>
          <p:cNvPr id="6" name="TextBox 5"/>
          <p:cNvSpPr txBox="1"/>
          <p:nvPr/>
        </p:nvSpPr>
        <p:spPr>
          <a:xfrm>
            <a:off x="448442" y="4091560"/>
            <a:ext cx="8247114" cy="707886"/>
          </a:xfrm>
          <a:prstGeom prst="rect">
            <a:avLst/>
          </a:prstGeom>
          <a:solidFill>
            <a:schemeClr val="tx2">
              <a:lumMod val="75000"/>
            </a:schemeClr>
          </a:solidFill>
          <a:scene3d>
            <a:camera prst="orthographicFront"/>
            <a:lightRig rig="threePt" dir="t"/>
          </a:scene3d>
          <a:sp3d>
            <a:bevelT/>
          </a:sp3d>
        </p:spPr>
        <p:txBody>
          <a:bodyPr wrap="square" rtlCol="0">
            <a:spAutoFit/>
            <a:sp3d extrusionH="57150">
              <a:bevelT w="38100" h="38100"/>
            </a:sp3d>
          </a:bodyPr>
          <a:lstStyle/>
          <a:p>
            <a:pPr algn="ctr"/>
            <a:r>
              <a:rPr lang="en-US" sz="2000" b="1" dirty="0" smtClean="0">
                <a:solidFill>
                  <a:schemeClr val="bg2">
                    <a:lumMod val="75000"/>
                  </a:schemeClr>
                </a:solidFill>
              </a:rPr>
              <a:t>It doesn’t matter if you say Abib 14 starts with “sunset” or “dawn”-  we do know this for sure … Abib 14 will have a Day Season and a Night Season.</a:t>
            </a:r>
          </a:p>
        </p:txBody>
      </p:sp>
    </p:spTree>
    <p:extLst>
      <p:ext uri="{BB962C8B-B14F-4D97-AF65-F5344CB8AC3E}">
        <p14:creationId xmlns:p14="http://schemas.microsoft.com/office/powerpoint/2010/main" val="29605248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1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1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34CC77-AFBD-49B8-AB88-7B6E3FAC7633}" type="slidenum">
              <a:rPr lang="en-CA" smtClean="0"/>
              <a:t>43</a:t>
            </a:fld>
            <a:endParaRPr lang="en-CA"/>
          </a:p>
        </p:txBody>
      </p:sp>
      <p:sp>
        <p:nvSpPr>
          <p:cNvPr id="7" name="TextBox 6"/>
          <p:cNvSpPr txBox="1"/>
          <p:nvPr/>
        </p:nvSpPr>
        <p:spPr>
          <a:xfrm>
            <a:off x="1691680" y="5901728"/>
            <a:ext cx="4981142" cy="707886"/>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Font typeface="Wingdings" pitchFamily="2" charset="2"/>
              <a:buChar char="v"/>
            </a:pPr>
            <a:r>
              <a:rPr lang="en-US" sz="2000" b="1" dirty="0" smtClean="0">
                <a:solidFill>
                  <a:schemeClr val="accent1">
                    <a:lumMod val="75000"/>
                  </a:schemeClr>
                </a:solidFill>
              </a:rPr>
              <a:t>Abib 14 begins with sunset!</a:t>
            </a:r>
            <a:br>
              <a:rPr lang="en-US" sz="2000" b="1" dirty="0" smtClean="0">
                <a:solidFill>
                  <a:schemeClr val="accent1">
                    <a:lumMod val="75000"/>
                  </a:schemeClr>
                </a:solidFill>
              </a:rPr>
            </a:br>
            <a:r>
              <a:rPr lang="en-US" sz="2000" b="1" dirty="0" smtClean="0">
                <a:solidFill>
                  <a:schemeClr val="accent1">
                    <a:lumMod val="75000"/>
                  </a:schemeClr>
                </a:solidFill>
              </a:rPr>
              <a:t>How will this affect the order of events?</a:t>
            </a:r>
          </a:p>
        </p:txBody>
      </p:sp>
      <p:sp>
        <p:nvSpPr>
          <p:cNvPr id="10" name="Content Placeholder 2"/>
          <p:cNvSpPr txBox="1">
            <a:spLocks/>
          </p:cNvSpPr>
          <p:nvPr/>
        </p:nvSpPr>
        <p:spPr>
          <a:xfrm>
            <a:off x="-8546" y="-9145"/>
            <a:ext cx="9143999" cy="3179457"/>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400" b="1" dirty="0">
                <a:solidFill>
                  <a:schemeClr val="accent6">
                    <a:lumMod val="60000"/>
                    <a:lumOff val="40000"/>
                  </a:schemeClr>
                </a:solidFill>
              </a:rPr>
              <a:t> </a:t>
            </a:r>
            <a:r>
              <a:rPr lang="en-US" sz="2400" b="1" dirty="0" smtClean="0">
                <a:solidFill>
                  <a:schemeClr val="accent6">
                    <a:lumMod val="60000"/>
                    <a:lumOff val="40000"/>
                  </a:schemeClr>
                </a:solidFill>
              </a:rPr>
              <a:t>       </a:t>
            </a:r>
            <a:r>
              <a:rPr lang="en-US" sz="2400" b="1" dirty="0">
                <a:solidFill>
                  <a:schemeClr val="accent6">
                    <a:lumMod val="75000"/>
                  </a:schemeClr>
                </a:solidFill>
              </a:rPr>
              <a:t>Dusk </a:t>
            </a:r>
            <a:r>
              <a:rPr lang="en-US" sz="2400" b="1" dirty="0" smtClean="0">
                <a:solidFill>
                  <a:schemeClr val="accent6">
                    <a:lumMod val="75000"/>
                  </a:schemeClr>
                </a:solidFill>
              </a:rPr>
              <a:t>                                         </a:t>
            </a:r>
            <a:r>
              <a:rPr lang="en-US" sz="2400" b="1" dirty="0" smtClean="0">
                <a:solidFill>
                  <a:srgbClr val="FF0066"/>
                </a:solidFill>
              </a:rPr>
              <a:t>Dawn</a:t>
            </a:r>
            <a:r>
              <a:rPr lang="en-US" sz="2400" dirty="0" smtClean="0">
                <a:solidFill>
                  <a:srgbClr val="9933FF"/>
                </a:solidFill>
              </a:rPr>
              <a:t>     </a:t>
            </a:r>
            <a:r>
              <a:rPr lang="en-US" sz="2400" b="1" dirty="0" smtClean="0">
                <a:solidFill>
                  <a:srgbClr val="FFFF00"/>
                </a:solidFill>
              </a:rPr>
              <a:t>Sunrise</a:t>
            </a:r>
            <a:r>
              <a:rPr lang="en-US" sz="2400" dirty="0" smtClean="0"/>
              <a:t>          </a:t>
            </a:r>
            <a:r>
              <a:rPr lang="en-US" sz="2400" b="1" dirty="0" smtClean="0">
                <a:ln w="1905"/>
                <a:solidFill>
                  <a:srgbClr val="0070C0"/>
                </a:solidFill>
                <a:effectLst>
                  <a:innerShdw blurRad="69850" dist="43180" dir="5400000">
                    <a:srgbClr val="000000">
                      <a:alpha val="65000"/>
                    </a:srgbClr>
                  </a:innerShdw>
                </a:effectLst>
              </a:rPr>
              <a:t>Noon</a:t>
            </a:r>
            <a:r>
              <a:rPr lang="en-US" sz="2400" dirty="0" smtClean="0"/>
              <a:t>	</a:t>
            </a:r>
          </a:p>
          <a:p>
            <a:endParaRPr lang="en-US" sz="2400" dirty="0" smtClean="0"/>
          </a:p>
        </p:txBody>
      </p:sp>
      <p:sp>
        <p:nvSpPr>
          <p:cNvPr id="11" name="Rectangle 10"/>
          <p:cNvSpPr/>
          <p:nvPr/>
        </p:nvSpPr>
        <p:spPr>
          <a:xfrm>
            <a:off x="4523233" y="2271154"/>
            <a:ext cx="1128887"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2" name="Rectangle 11"/>
          <p:cNvSpPr/>
          <p:nvPr/>
        </p:nvSpPr>
        <p:spPr>
          <a:xfrm>
            <a:off x="1395046" y="2271154"/>
            <a:ext cx="3127130"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sz="2400" b="1" dirty="0" smtClean="0">
                <a:solidFill>
                  <a:schemeClr val="bg1"/>
                </a:solidFill>
              </a:rPr>
              <a:t>14</a:t>
            </a:r>
            <a:r>
              <a:rPr lang="en-US" sz="2400" b="1" baseline="30000" dirty="0" smtClean="0">
                <a:solidFill>
                  <a:schemeClr val="bg1"/>
                </a:solidFill>
              </a:rPr>
              <a:t>th </a:t>
            </a:r>
            <a:r>
              <a:rPr lang="en-US" sz="2400" b="1" dirty="0" smtClean="0">
                <a:solidFill>
                  <a:schemeClr val="bg1"/>
                </a:solidFill>
              </a:rPr>
              <a:t>Night</a:t>
            </a:r>
            <a:r>
              <a:rPr lang="en-US" sz="2400" dirty="0" smtClean="0">
                <a:solidFill>
                  <a:schemeClr val="bg1"/>
                </a:solidFill>
              </a:rPr>
              <a:t> </a:t>
            </a:r>
            <a:r>
              <a:rPr lang="en-US" sz="2400" b="1" dirty="0" smtClean="0">
                <a:solidFill>
                  <a:schemeClr val="bg1"/>
                </a:solidFill>
              </a:rPr>
              <a:t>Season</a:t>
            </a:r>
            <a:endParaRPr lang="en-CA" sz="2800" b="1" dirty="0">
              <a:solidFill>
                <a:schemeClr val="bg1"/>
              </a:solidFill>
            </a:endParaRPr>
          </a:p>
        </p:txBody>
      </p:sp>
      <p:sp>
        <p:nvSpPr>
          <p:cNvPr id="13" name="Right Bracket 12"/>
          <p:cNvSpPr/>
          <p:nvPr/>
        </p:nvSpPr>
        <p:spPr>
          <a:xfrm rot="16200000">
            <a:off x="4425270" y="-2149686"/>
            <a:ext cx="293463" cy="8534404"/>
          </a:xfrm>
          <a:prstGeom prst="rightBracket">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5688623" y="2271154"/>
            <a:ext cx="3150577" cy="914400"/>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2">
                    <a:lumMod val="50000"/>
                  </a:schemeClr>
                </a:solidFill>
              </a:rPr>
              <a:t>14</a:t>
            </a:r>
            <a:r>
              <a:rPr lang="en-US" sz="2800" b="1" baseline="30000" dirty="0" smtClean="0">
                <a:solidFill>
                  <a:schemeClr val="accent2">
                    <a:lumMod val="50000"/>
                  </a:schemeClr>
                </a:solidFill>
              </a:rPr>
              <a:t>th</a:t>
            </a:r>
            <a:r>
              <a:rPr lang="en-US" sz="2800" b="1" dirty="0" smtClean="0">
                <a:solidFill>
                  <a:schemeClr val="accent2">
                    <a:lumMod val="50000"/>
                  </a:schemeClr>
                </a:solidFill>
              </a:rPr>
              <a:t> Day  Season</a:t>
            </a:r>
            <a:endParaRPr lang="en-CA" sz="2800" b="1" dirty="0">
              <a:solidFill>
                <a:schemeClr val="accent2">
                  <a:lumMod val="50000"/>
                </a:schemeClr>
              </a:solidFill>
            </a:endParaRPr>
          </a:p>
        </p:txBody>
      </p:sp>
      <p:sp>
        <p:nvSpPr>
          <p:cNvPr id="16" name="Rectangle 15"/>
          <p:cNvSpPr/>
          <p:nvPr/>
        </p:nvSpPr>
        <p:spPr>
          <a:xfrm>
            <a:off x="304800" y="2278154"/>
            <a:ext cx="108972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sp>
        <p:nvSpPr>
          <p:cNvPr id="26" name="Left Brace 25"/>
          <p:cNvSpPr/>
          <p:nvPr/>
        </p:nvSpPr>
        <p:spPr>
          <a:xfrm rot="5400000">
            <a:off x="605516" y="1192750"/>
            <a:ext cx="485999" cy="1070072"/>
          </a:xfrm>
          <a:prstGeom prst="leftBrace">
            <a:avLst>
              <a:gd name="adj1" fmla="val 46116"/>
              <a:gd name="adj2" fmla="val 43500"/>
            </a:avLst>
          </a:prstGeom>
          <a:solidFill>
            <a:schemeClr val="accent2">
              <a:lumMod val="60000"/>
              <a:lumOff val="40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V="1">
            <a:off x="565212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520088" y="1580583"/>
            <a:ext cx="3145" cy="1604972"/>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52" y="834971"/>
            <a:ext cx="1423416"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cxnSp>
        <p:nvCxnSpPr>
          <p:cNvPr id="30" name="Straight Connector 29"/>
          <p:cNvCxnSpPr/>
          <p:nvPr/>
        </p:nvCxnSpPr>
        <p:spPr>
          <a:xfrm flipV="1">
            <a:off x="284807" y="1204303"/>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383552" y="1546866"/>
            <a:ext cx="20096" cy="1649465"/>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88885" y="1956471"/>
            <a:ext cx="2664698" cy="307777"/>
          </a:xfrm>
          <a:prstGeom prst="rect">
            <a:avLst/>
          </a:prstGeom>
          <a:noFill/>
        </p:spPr>
        <p:txBody>
          <a:bodyPr wrap="square" rtlCol="0">
            <a:spAutoFit/>
            <a:scene3d>
              <a:camera prst="orthographicFront"/>
              <a:lightRig rig="threePt" dir="t"/>
            </a:scene3d>
            <a:sp3d extrusionH="57150">
              <a:bevelT w="38100" h="38100" prst="angle"/>
            </a:sp3d>
          </a:bodyPr>
          <a:lstStyle/>
          <a:p>
            <a:r>
              <a:rPr lang="en-US" sz="1400" b="1" dirty="0" smtClean="0">
                <a:solidFill>
                  <a:srgbClr val="0070C0"/>
                </a:solidFill>
                <a:effectLst>
                  <a:glow rad="127000">
                    <a:srgbClr val="FFFF00"/>
                  </a:glow>
                </a:effectLst>
              </a:rPr>
              <a:t>One </a:t>
            </a:r>
            <a:r>
              <a:rPr lang="en-US" sz="1400" b="1" dirty="0" smtClean="0">
                <a:solidFill>
                  <a:srgbClr val="C00000"/>
                </a:solidFill>
                <a:effectLst>
                  <a:glow rad="127000">
                    <a:srgbClr val="FFFF00"/>
                  </a:glow>
                </a:effectLst>
              </a:rPr>
              <a:t>Sunset to Sunset </a:t>
            </a:r>
            <a:r>
              <a:rPr lang="en-US" sz="1400" b="1" dirty="0" smtClean="0">
                <a:solidFill>
                  <a:srgbClr val="0070C0"/>
                </a:solidFill>
                <a:effectLst>
                  <a:glow rad="127000">
                    <a:srgbClr val="FFFF00"/>
                  </a:glow>
                </a:effectLst>
              </a:rPr>
              <a:t>24 </a:t>
            </a:r>
            <a:r>
              <a:rPr lang="en-US" sz="1400" b="1" dirty="0" err="1" smtClean="0">
                <a:solidFill>
                  <a:srgbClr val="0070C0"/>
                </a:solidFill>
                <a:effectLst>
                  <a:glow rad="127000">
                    <a:srgbClr val="FFFF00"/>
                  </a:glow>
                </a:effectLst>
              </a:rPr>
              <a:t>Hr</a:t>
            </a:r>
            <a:r>
              <a:rPr lang="en-US" sz="1400" b="1" dirty="0" smtClean="0">
                <a:solidFill>
                  <a:srgbClr val="0070C0"/>
                </a:solidFill>
                <a:effectLst>
                  <a:glow rad="127000">
                    <a:srgbClr val="FFFF00"/>
                  </a:glow>
                </a:effectLst>
              </a:rPr>
              <a:t> Cycle</a:t>
            </a:r>
            <a:endParaRPr lang="en-US" sz="1400" b="1" dirty="0">
              <a:solidFill>
                <a:srgbClr val="0070C0"/>
              </a:solidFill>
              <a:effectLst>
                <a:glow rad="127000">
                  <a:srgbClr val="FFFF00"/>
                </a:glow>
              </a:effectLst>
            </a:endParaRPr>
          </a:p>
        </p:txBody>
      </p:sp>
      <p:sp>
        <p:nvSpPr>
          <p:cNvPr id="33" name="TextBox 32"/>
          <p:cNvSpPr txBox="1"/>
          <p:nvPr/>
        </p:nvSpPr>
        <p:spPr>
          <a:xfrm>
            <a:off x="8045128" y="836712"/>
            <a:ext cx="1098871"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sp>
        <p:nvSpPr>
          <p:cNvPr id="34" name="TextBox 33"/>
          <p:cNvSpPr txBox="1"/>
          <p:nvPr/>
        </p:nvSpPr>
        <p:spPr>
          <a:xfrm>
            <a:off x="7364605" y="1546866"/>
            <a:ext cx="1455867" cy="400110"/>
          </a:xfrm>
          <a:prstGeom prst="rect">
            <a:avLst/>
          </a:prstGeom>
          <a:solidFill>
            <a:schemeClr val="bg2">
              <a:lumMod val="90000"/>
            </a:schemeClr>
          </a:solidFill>
          <a:scene3d>
            <a:camera prst="orthographicFront"/>
            <a:lightRig rig="threePt" dir="t"/>
          </a:scene3d>
          <a:sp3d>
            <a:bevelT w="152400" h="50800" prst="softRound"/>
          </a:sp3d>
        </p:spPr>
        <p:txBody>
          <a:bodyPr wrap="square" rtlCol="0">
            <a:spAutoFit/>
          </a:bodyPr>
          <a:lstStyle/>
          <a:p>
            <a:pPr algn="ctr"/>
            <a:r>
              <a:rPr lang="en-US" sz="1000" dirty="0" smtClean="0"/>
              <a:t>The sun goes down between noon &amp; sunset.</a:t>
            </a:r>
            <a:endParaRPr lang="en-US" sz="1000" dirty="0"/>
          </a:p>
        </p:txBody>
      </p:sp>
      <p:cxnSp>
        <p:nvCxnSpPr>
          <p:cNvPr id="35" name="Straight Connector 34"/>
          <p:cNvCxnSpPr/>
          <p:nvPr/>
        </p:nvCxnSpPr>
        <p:spPr>
          <a:xfrm flipV="1">
            <a:off x="8839200" y="1204303"/>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7338447" y="1546866"/>
            <a:ext cx="1" cy="163349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16216" y="4523636"/>
            <a:ext cx="2510608" cy="1569660"/>
          </a:xfrm>
          <a:prstGeom prst="rect">
            <a:avLst/>
          </a:prstGeom>
          <a:solidFill>
            <a:srgbClr val="A3E7FF"/>
          </a:solidFill>
          <a:scene3d>
            <a:camera prst="orthographicFront"/>
            <a:lightRig rig="threePt" dir="t"/>
          </a:scene3d>
          <a:sp3d>
            <a:bevelT w="152400" h="50800" prst="softRound"/>
          </a:sp3d>
        </p:spPr>
        <p:txBody>
          <a:bodyPr wrap="square" rtlCol="0">
            <a:spAutoFit/>
          </a:bodyPr>
          <a:lstStyle/>
          <a:p>
            <a:pPr algn="ctr"/>
            <a:r>
              <a:rPr lang="en-US" sz="1600" dirty="0"/>
              <a:t>4</a:t>
            </a:r>
            <a:r>
              <a:rPr lang="en-US" sz="1600" dirty="0" smtClean="0"/>
              <a:t>)  Why?  The Rabbis say the Passover lamb is to be sacrificed at the 9</a:t>
            </a:r>
            <a:r>
              <a:rPr lang="en-US" sz="1600" baseline="30000" dirty="0" smtClean="0"/>
              <a:t>th</a:t>
            </a:r>
            <a:r>
              <a:rPr lang="en-US" sz="1600" dirty="0" smtClean="0"/>
              <a:t> </a:t>
            </a:r>
            <a:r>
              <a:rPr lang="en-US" sz="1600" dirty="0" err="1" smtClean="0"/>
              <a:t>Hr</a:t>
            </a:r>
            <a:r>
              <a:rPr lang="en-US" sz="1600" dirty="0" smtClean="0"/>
              <a:t> of Passover Day Season between noon &amp; sunset – or between the evenings.</a:t>
            </a:r>
            <a:endParaRPr lang="en-US" sz="1600" dirty="0"/>
          </a:p>
        </p:txBody>
      </p:sp>
      <p:sp>
        <p:nvSpPr>
          <p:cNvPr id="38" name="Striped Right Arrow 37"/>
          <p:cNvSpPr/>
          <p:nvPr/>
        </p:nvSpPr>
        <p:spPr>
          <a:xfrm flipH="1">
            <a:off x="1675419" y="3006558"/>
            <a:ext cx="7282848" cy="350434"/>
          </a:xfrm>
          <a:prstGeom prst="stripedRightArrow">
            <a:avLst>
              <a:gd name="adj1" fmla="val 50000"/>
              <a:gd name="adj2" fmla="val 99579"/>
            </a:avLst>
          </a:prstGeom>
          <a:gradFill flip="none" rotWithShape="1">
            <a:gsLst>
              <a:gs pos="0">
                <a:srgbClr val="FFF200"/>
              </a:gs>
              <a:gs pos="23000">
                <a:srgbClr val="FF7A00"/>
              </a:gs>
              <a:gs pos="52000">
                <a:srgbClr val="FF0300"/>
              </a:gs>
              <a:gs pos="100000">
                <a:srgbClr val="4D0808"/>
              </a:gs>
            </a:gsLst>
            <a:lin ang="10800000" scaled="0"/>
            <a:tileRect/>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564598" y="3212976"/>
            <a:ext cx="6906547"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50000"/>
                  </a:schemeClr>
                </a:solidFill>
                <a:effectLst>
                  <a:glow rad="127000">
                    <a:srgbClr val="A3E7FF"/>
                  </a:glow>
                </a:effectLst>
              </a:rPr>
              <a:t>There is NO Forward   Progressive Movement of these events!</a:t>
            </a:r>
            <a:endParaRPr lang="en-US" b="1" dirty="0">
              <a:solidFill>
                <a:schemeClr val="accent2">
                  <a:lumMod val="50000"/>
                </a:schemeClr>
              </a:solidFill>
              <a:effectLst>
                <a:glow rad="127000">
                  <a:srgbClr val="A3E7FF"/>
                </a:glow>
              </a:effectLst>
            </a:endParaRPr>
          </a:p>
        </p:txBody>
      </p:sp>
      <p:sp>
        <p:nvSpPr>
          <p:cNvPr id="42" name="TextBox 41"/>
          <p:cNvSpPr txBox="1"/>
          <p:nvPr/>
        </p:nvSpPr>
        <p:spPr>
          <a:xfrm>
            <a:off x="179512" y="-35760"/>
            <a:ext cx="8788880" cy="58477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2">
                    <a:lumMod val="75000"/>
                  </a:schemeClr>
                </a:solidFill>
                <a:latin typeface="+mj-lt"/>
              </a:rPr>
              <a:t>Rabbis </a:t>
            </a:r>
            <a:r>
              <a:rPr lang="en-US" sz="3200" dirty="0" err="1" smtClean="0">
                <a:solidFill>
                  <a:schemeClr val="accent2">
                    <a:lumMod val="75000"/>
                  </a:schemeClr>
                </a:solidFill>
                <a:latin typeface="+mj-lt"/>
              </a:rPr>
              <a:t>Exo</a:t>
            </a:r>
            <a:r>
              <a:rPr lang="en-US" sz="3200" dirty="0" smtClean="0">
                <a:solidFill>
                  <a:schemeClr val="accent2">
                    <a:lumMod val="75000"/>
                  </a:schemeClr>
                </a:solidFill>
                <a:latin typeface="+mj-lt"/>
              </a:rPr>
              <a:t> 12:  </a:t>
            </a:r>
            <a:r>
              <a:rPr lang="en-US" sz="3200" dirty="0" smtClean="0">
                <a:solidFill>
                  <a:srgbClr val="FF0000"/>
                </a:solidFill>
                <a:latin typeface="+mj-lt"/>
              </a:rPr>
              <a:t>Sunset Theory  </a:t>
            </a:r>
            <a:r>
              <a:rPr lang="en-US" sz="3200" dirty="0" smtClean="0">
                <a:solidFill>
                  <a:schemeClr val="tx1">
                    <a:lumMod val="75000"/>
                    <a:lumOff val="25000"/>
                  </a:schemeClr>
                </a:solidFill>
                <a:latin typeface="+mj-lt"/>
              </a:rPr>
              <a:t>Chart #1</a:t>
            </a:r>
            <a:endParaRPr lang="en-CA" sz="3200" dirty="0">
              <a:solidFill>
                <a:schemeClr val="tx1">
                  <a:lumMod val="75000"/>
                  <a:lumOff val="25000"/>
                </a:schemeClr>
              </a:solidFill>
              <a:latin typeface="+mj-lt"/>
            </a:endParaRPr>
          </a:p>
        </p:txBody>
      </p:sp>
      <p:sp>
        <p:nvSpPr>
          <p:cNvPr id="43" name="Pentagon 42"/>
          <p:cNvSpPr/>
          <p:nvPr/>
        </p:nvSpPr>
        <p:spPr>
          <a:xfrm>
            <a:off x="1194694" y="590731"/>
            <a:ext cx="6754608" cy="461665"/>
          </a:xfrm>
          <a:prstGeom prst="homePlate">
            <a:avLst/>
          </a:prstGeom>
          <a:blipFill dpi="0" rotWithShape="1">
            <a:blip r:embed="rId3"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Keeping the events ON the SAME day of Abib 14.</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20" name="Straight Arrow Connector 19"/>
          <p:cNvCxnSpPr/>
          <p:nvPr/>
        </p:nvCxnSpPr>
        <p:spPr>
          <a:xfrm flipV="1">
            <a:off x="4020534" y="2996952"/>
            <a:ext cx="232788" cy="674329"/>
          </a:xfrm>
          <a:prstGeom prst="straightConnector1">
            <a:avLst/>
          </a:prstGeom>
          <a:ln w="57150">
            <a:solidFill>
              <a:srgbClr val="00B05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05568" y="3594856"/>
            <a:ext cx="1797176" cy="1713610"/>
          </a:xfrm>
          <a:prstGeom prst="rect">
            <a:avLst/>
          </a:prstGeom>
          <a:solidFill>
            <a:srgbClr val="B4DE86"/>
          </a:solidFill>
          <a:scene3d>
            <a:camera prst="orthographicFront"/>
            <a:lightRig rig="threePt" dir="t"/>
          </a:scene3d>
          <a:sp3d>
            <a:bevelT w="152400" h="50800" prst="softRound"/>
          </a:sp3d>
        </p:spPr>
        <p:txBody>
          <a:bodyPr wrap="square" rtlCol="0">
            <a:spAutoFit/>
          </a:bodyPr>
          <a:lstStyle/>
          <a:p>
            <a:pPr algn="ctr"/>
            <a:r>
              <a:rPr lang="en-US" sz="1700" dirty="0"/>
              <a:t>2</a:t>
            </a:r>
            <a:r>
              <a:rPr lang="en-US" sz="1700" dirty="0" smtClean="0"/>
              <a:t>) Any left-over portions are burned that night, before the light of the Day Season arrives.</a:t>
            </a:r>
            <a:endParaRPr lang="en-US" sz="1700" dirty="0"/>
          </a:p>
        </p:txBody>
      </p:sp>
      <p:cxnSp>
        <p:nvCxnSpPr>
          <p:cNvPr id="45" name="Straight Connector 44"/>
          <p:cNvCxnSpPr/>
          <p:nvPr/>
        </p:nvCxnSpPr>
        <p:spPr>
          <a:xfrm flipV="1">
            <a:off x="8110687" y="1983680"/>
            <a:ext cx="0" cy="2539956"/>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29625" y="1880902"/>
            <a:ext cx="96212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sp>
        <p:nvSpPr>
          <p:cNvPr id="48" name="TextBox 47"/>
          <p:cNvSpPr txBox="1"/>
          <p:nvPr/>
        </p:nvSpPr>
        <p:spPr>
          <a:xfrm>
            <a:off x="35496" y="5736158"/>
            <a:ext cx="1809929"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200" b="1" dirty="0" smtClean="0">
                <a:solidFill>
                  <a:srgbClr val="CC3300"/>
                </a:solidFill>
                <a:latin typeface="Tempus Sans ITC" pitchFamily="82" charset="0"/>
              </a:rPr>
              <a:t>Sunset </a:t>
            </a:r>
            <a:br>
              <a:rPr lang="en-US" sz="3200" b="1" dirty="0" smtClean="0">
                <a:solidFill>
                  <a:srgbClr val="CC3300"/>
                </a:solidFill>
                <a:latin typeface="Tempus Sans ITC" pitchFamily="82" charset="0"/>
              </a:rPr>
            </a:br>
            <a:r>
              <a:rPr lang="en-US" sz="3200" b="1" dirty="0" smtClean="0">
                <a:solidFill>
                  <a:srgbClr val="CC3300"/>
                </a:solidFill>
                <a:latin typeface="Tempus Sans ITC" pitchFamily="82" charset="0"/>
              </a:rPr>
              <a:t>Twist #1:</a:t>
            </a:r>
            <a:endParaRPr lang="en-CA" sz="2000" b="1" dirty="0">
              <a:solidFill>
                <a:srgbClr val="FF0000"/>
              </a:solidFill>
            </a:endParaRPr>
          </a:p>
        </p:txBody>
      </p:sp>
      <p:sp>
        <p:nvSpPr>
          <p:cNvPr id="6" name="Curved Up Arrow 5"/>
          <p:cNvSpPr/>
          <p:nvPr/>
        </p:nvSpPr>
        <p:spPr>
          <a:xfrm rot="17057183">
            <a:off x="7176407" y="3003002"/>
            <a:ext cx="2256773" cy="738847"/>
          </a:xfrm>
          <a:prstGeom prst="curvedUpArrow">
            <a:avLst/>
          </a:prstGeom>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4231988" y="3556124"/>
            <a:ext cx="3580372" cy="830997"/>
          </a:xfrm>
          <a:prstGeom prst="rect">
            <a:avLst/>
          </a:prstGeom>
          <a:solidFill>
            <a:schemeClr val="accent1">
              <a:lumMod val="20000"/>
              <a:lumOff val="80000"/>
            </a:schemeClr>
          </a:solidFill>
          <a:ln>
            <a:solidFill>
              <a:schemeClr val="accent1">
                <a:lumMod val="75000"/>
              </a:schemeClr>
            </a:solidFill>
          </a:ln>
          <a:scene3d>
            <a:camera prst="orthographicFront"/>
            <a:lightRig rig="threePt" dir="t"/>
          </a:scene3d>
          <a:sp3d>
            <a:bevelT w="152400" h="50800" prst="softRound"/>
          </a:sp3d>
        </p:spPr>
        <p:txBody>
          <a:bodyPr wrap="square" rtlCol="0">
            <a:spAutoFit/>
          </a:bodyPr>
          <a:lstStyle/>
          <a:p>
            <a:pPr algn="ctr"/>
            <a:r>
              <a:rPr lang="en-US" sz="1600" b="1" dirty="0">
                <a:solidFill>
                  <a:schemeClr val="accent1">
                    <a:lumMod val="75000"/>
                  </a:schemeClr>
                </a:solidFill>
              </a:rPr>
              <a:t>3</a:t>
            </a:r>
            <a:r>
              <a:rPr lang="en-US" sz="1600" b="1" dirty="0" smtClean="0">
                <a:solidFill>
                  <a:schemeClr val="accent1">
                    <a:lumMod val="75000"/>
                  </a:schemeClr>
                </a:solidFill>
              </a:rPr>
              <a:t>) THEN after the Night Season is over, the Passover lamb is slain 9 hours later at the 9</a:t>
            </a:r>
            <a:r>
              <a:rPr lang="en-US" sz="1600" b="1" baseline="30000" dirty="0" smtClean="0">
                <a:solidFill>
                  <a:schemeClr val="accent1">
                    <a:lumMod val="75000"/>
                  </a:schemeClr>
                </a:solidFill>
              </a:rPr>
              <a:t>th</a:t>
            </a:r>
            <a:r>
              <a:rPr lang="en-US" sz="1600" b="1" dirty="0" smtClean="0">
                <a:solidFill>
                  <a:schemeClr val="accent1">
                    <a:lumMod val="75000"/>
                  </a:schemeClr>
                </a:solidFill>
              </a:rPr>
              <a:t> hour of the 14</a:t>
            </a:r>
            <a:r>
              <a:rPr lang="en-US" sz="1600" b="1" baseline="30000" dirty="0" smtClean="0">
                <a:solidFill>
                  <a:schemeClr val="accent1">
                    <a:lumMod val="75000"/>
                  </a:schemeClr>
                </a:solidFill>
              </a:rPr>
              <a:t>th</a:t>
            </a:r>
            <a:r>
              <a:rPr lang="en-US" sz="1600" b="1" dirty="0" smtClean="0">
                <a:solidFill>
                  <a:schemeClr val="accent1">
                    <a:lumMod val="75000"/>
                  </a:schemeClr>
                </a:solidFill>
              </a:rPr>
              <a:t> Day Season??</a:t>
            </a:r>
            <a:endParaRPr lang="en-US" sz="1600" b="1" dirty="0">
              <a:solidFill>
                <a:schemeClr val="accent1">
                  <a:lumMod val="75000"/>
                </a:schemeClr>
              </a:solidFill>
            </a:endParaRPr>
          </a:p>
        </p:txBody>
      </p:sp>
      <p:pic>
        <p:nvPicPr>
          <p:cNvPr id="1026" name="Picture 2" descr="C:\Users\Rae\Desktop\white man sitting on question block.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00" b="93778" l="19111" r="80000"/>
                    </a14:imgEffect>
                  </a14:imgLayer>
                </a14:imgProps>
              </a:ext>
              <a:ext uri="{28A0092B-C50C-407E-A947-70E740481C1C}">
                <a14:useLocalDpi xmlns:a14="http://schemas.microsoft.com/office/drawing/2010/main" val="0"/>
              </a:ext>
            </a:extLst>
          </a:blip>
          <a:srcRect/>
          <a:stretch>
            <a:fillRect/>
          </a:stretch>
        </p:blipFill>
        <p:spPr bwMode="auto">
          <a:xfrm>
            <a:off x="7956376" y="3140968"/>
            <a:ext cx="1529867" cy="152986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V="1">
            <a:off x="1548693" y="2996952"/>
            <a:ext cx="0" cy="1439804"/>
          </a:xfrm>
          <a:prstGeom prst="straightConnector1">
            <a:avLst/>
          </a:prstGeom>
          <a:ln w="57150">
            <a:solidFill>
              <a:srgbClr val="FFF2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77048" y="3598854"/>
            <a:ext cx="1501596" cy="1708160"/>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algn="ctr"/>
            <a:r>
              <a:rPr lang="en-US" sz="1750" dirty="0"/>
              <a:t>1</a:t>
            </a:r>
            <a:r>
              <a:rPr lang="en-US" sz="1750" dirty="0" smtClean="0"/>
              <a:t>) The Lamb is to be eaten after sunset </a:t>
            </a:r>
            <a:br>
              <a:rPr lang="en-US" sz="1750" dirty="0" smtClean="0"/>
            </a:br>
            <a:r>
              <a:rPr lang="en-US" sz="1750" dirty="0" smtClean="0"/>
              <a:t>during the Night Season</a:t>
            </a:r>
            <a:br>
              <a:rPr lang="en-US" sz="1750" dirty="0" smtClean="0"/>
            </a:br>
            <a:r>
              <a:rPr lang="en-US" sz="1750" dirty="0" smtClean="0"/>
              <a:t> of Abib 14.</a:t>
            </a:r>
            <a:endParaRPr lang="en-US" sz="1750" dirty="0"/>
          </a:p>
        </p:txBody>
      </p:sp>
      <p:sp>
        <p:nvSpPr>
          <p:cNvPr id="41" name="TextBox 40"/>
          <p:cNvSpPr txBox="1"/>
          <p:nvPr/>
        </p:nvSpPr>
        <p:spPr>
          <a:xfrm>
            <a:off x="4253583" y="4522184"/>
            <a:ext cx="2118617" cy="584775"/>
          </a:xfrm>
          <a:prstGeom prst="rect">
            <a:avLst/>
          </a:prstGeom>
          <a:solidFill>
            <a:schemeClr val="accent3">
              <a:lumMod val="50000"/>
            </a:schemeClr>
          </a:solidFill>
          <a:scene3d>
            <a:camera prst="orthographicFront"/>
            <a:lightRig rig="threePt" dir="t"/>
          </a:scene3d>
          <a:sp3d>
            <a:bevelT w="152400" h="50800" prst="softRound"/>
          </a:sp3d>
        </p:spPr>
        <p:txBody>
          <a:bodyPr wrap="square" rtlCol="0">
            <a:spAutoFit/>
          </a:bodyPr>
          <a:lstStyle/>
          <a:p>
            <a:pPr algn="ctr"/>
            <a:r>
              <a:rPr lang="en-US" sz="1600" b="1" dirty="0">
                <a:solidFill>
                  <a:schemeClr val="accent3">
                    <a:lumMod val="20000"/>
                    <a:lumOff val="80000"/>
                  </a:schemeClr>
                </a:solidFill>
              </a:rPr>
              <a:t>5</a:t>
            </a:r>
            <a:r>
              <a:rPr lang="en-US" sz="1600" b="1" dirty="0" smtClean="0">
                <a:solidFill>
                  <a:schemeClr val="accent3">
                    <a:lumMod val="20000"/>
                    <a:lumOff val="80000"/>
                  </a:schemeClr>
                </a:solidFill>
              </a:rPr>
              <a:t>)  By the way – this </a:t>
            </a:r>
            <a:br>
              <a:rPr lang="en-US" sz="1600" b="1" dirty="0" smtClean="0">
                <a:solidFill>
                  <a:schemeClr val="accent3">
                    <a:lumMod val="20000"/>
                    <a:lumOff val="80000"/>
                  </a:schemeClr>
                </a:solidFill>
              </a:rPr>
            </a:br>
            <a:r>
              <a:rPr lang="en-US" sz="1600" b="1" dirty="0" smtClean="0">
                <a:solidFill>
                  <a:schemeClr val="accent3">
                    <a:lumMod val="20000"/>
                    <a:lumOff val="80000"/>
                  </a:schemeClr>
                </a:solidFill>
              </a:rPr>
              <a:t>is IMPOSSIBLE!</a:t>
            </a:r>
            <a:endParaRPr lang="en-US" sz="1600" b="1" dirty="0">
              <a:solidFill>
                <a:schemeClr val="accent3">
                  <a:lumMod val="20000"/>
                  <a:lumOff val="80000"/>
                </a:schemeClr>
              </a:solidFill>
            </a:endParaRPr>
          </a:p>
        </p:txBody>
      </p:sp>
      <p:pic>
        <p:nvPicPr>
          <p:cNvPr id="1027" name="Picture 3" descr="C:\Users\Rae\Desktop\white man red green question etc.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667" r="100000"/>
                    </a14:imgEffect>
                  </a14:imgLayer>
                </a14:imgProps>
              </a:ext>
              <a:ext uri="{28A0092B-C50C-407E-A947-70E740481C1C}">
                <a14:useLocalDpi xmlns:a14="http://schemas.microsoft.com/office/drawing/2010/main" val="0"/>
              </a:ext>
            </a:extLst>
          </a:blip>
          <a:srcRect/>
          <a:stretch>
            <a:fillRect/>
          </a:stretch>
        </p:blipFill>
        <p:spPr bwMode="auto">
          <a:xfrm>
            <a:off x="5241821" y="4869160"/>
            <a:ext cx="1418411" cy="14184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C:\Documents and Settings\Demo\Desktop\Garrick DAWN jpegs\Art\rabbi'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0076" y="1030115"/>
            <a:ext cx="1712854" cy="99024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927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2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500"/>
                                        <p:tgtEl>
                                          <p:spTgt spid="13"/>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80">
                                          <p:stCondLst>
                                            <p:cond delay="0"/>
                                          </p:stCondLst>
                                        </p:cTn>
                                        <p:tgtEl>
                                          <p:spTgt spid="32"/>
                                        </p:tgtEl>
                                      </p:cBhvr>
                                    </p:animEffect>
                                    <p:anim calcmode="lin" valueType="num">
                                      <p:cBhvr>
                                        <p:cTn id="1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1" dur="26">
                                          <p:stCondLst>
                                            <p:cond delay="650"/>
                                          </p:stCondLst>
                                        </p:cTn>
                                        <p:tgtEl>
                                          <p:spTgt spid="32"/>
                                        </p:tgtEl>
                                      </p:cBhvr>
                                      <p:to x="100000" y="60000"/>
                                    </p:animScale>
                                    <p:animScale>
                                      <p:cBhvr>
                                        <p:cTn id="22" dur="166" decel="50000">
                                          <p:stCondLst>
                                            <p:cond delay="676"/>
                                          </p:stCondLst>
                                        </p:cTn>
                                        <p:tgtEl>
                                          <p:spTgt spid="32"/>
                                        </p:tgtEl>
                                      </p:cBhvr>
                                      <p:to x="100000" y="100000"/>
                                    </p:animScale>
                                    <p:animScale>
                                      <p:cBhvr>
                                        <p:cTn id="23" dur="26">
                                          <p:stCondLst>
                                            <p:cond delay="1312"/>
                                          </p:stCondLst>
                                        </p:cTn>
                                        <p:tgtEl>
                                          <p:spTgt spid="32"/>
                                        </p:tgtEl>
                                      </p:cBhvr>
                                      <p:to x="100000" y="80000"/>
                                    </p:animScale>
                                    <p:animScale>
                                      <p:cBhvr>
                                        <p:cTn id="24" dur="166" decel="50000">
                                          <p:stCondLst>
                                            <p:cond delay="1338"/>
                                          </p:stCondLst>
                                        </p:cTn>
                                        <p:tgtEl>
                                          <p:spTgt spid="32"/>
                                        </p:tgtEl>
                                      </p:cBhvr>
                                      <p:to x="100000" y="100000"/>
                                    </p:animScale>
                                    <p:animScale>
                                      <p:cBhvr>
                                        <p:cTn id="25" dur="26">
                                          <p:stCondLst>
                                            <p:cond delay="1642"/>
                                          </p:stCondLst>
                                        </p:cTn>
                                        <p:tgtEl>
                                          <p:spTgt spid="32"/>
                                        </p:tgtEl>
                                      </p:cBhvr>
                                      <p:to x="100000" y="90000"/>
                                    </p:animScale>
                                    <p:animScale>
                                      <p:cBhvr>
                                        <p:cTn id="26" dur="166" decel="50000">
                                          <p:stCondLst>
                                            <p:cond delay="1668"/>
                                          </p:stCondLst>
                                        </p:cTn>
                                        <p:tgtEl>
                                          <p:spTgt spid="32"/>
                                        </p:tgtEl>
                                      </p:cBhvr>
                                      <p:to x="100000" y="100000"/>
                                    </p:animScale>
                                    <p:animScale>
                                      <p:cBhvr>
                                        <p:cTn id="27" dur="26">
                                          <p:stCondLst>
                                            <p:cond delay="1808"/>
                                          </p:stCondLst>
                                        </p:cTn>
                                        <p:tgtEl>
                                          <p:spTgt spid="32"/>
                                        </p:tgtEl>
                                      </p:cBhvr>
                                      <p:to x="100000" y="95000"/>
                                    </p:animScale>
                                    <p:animScale>
                                      <p:cBhvr>
                                        <p:cTn id="28" dur="166" decel="50000">
                                          <p:stCondLst>
                                            <p:cond delay="1834"/>
                                          </p:stCondLst>
                                        </p:cTn>
                                        <p:tgtEl>
                                          <p:spTgt spid="32"/>
                                        </p:tgtEl>
                                      </p:cBhvr>
                                      <p:to x="100000" y="100000"/>
                                    </p:animScale>
                                  </p:childTnLst>
                                </p:cTn>
                              </p:par>
                            </p:childTnLst>
                          </p:cTn>
                        </p:par>
                        <p:par>
                          <p:cTn id="29" fill="hold">
                            <p:stCondLst>
                              <p:cond delay="2500"/>
                            </p:stCondLst>
                            <p:childTnLst>
                              <p:par>
                                <p:cTn id="30" presetID="22" presetClass="entr" presetSubtype="8" fill="hold" grpId="0" nodeType="afterEffect">
                                  <p:stCondLst>
                                    <p:cond delay="50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175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1000"/>
                                        <p:tgtEl>
                                          <p:spTgt spid="7">
                                            <p:txEl>
                                              <p:pRg st="0" end="0"/>
                                            </p:txEl>
                                          </p:spTgt>
                                        </p:tgtEl>
                                      </p:cBhvr>
                                    </p:animEffect>
                                    <p:anim calcmode="lin" valueType="num">
                                      <p:cBhvr>
                                        <p:cTn id="3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22" presetClass="entr" presetSubtype="1" fill="hold" nodeType="afterEffect">
                                  <p:stCondLst>
                                    <p:cond delay="1500"/>
                                  </p:stCondLst>
                                  <p:childTnLst>
                                    <p:set>
                                      <p:cBhvr>
                                        <p:cTn id="42" dur="1" fill="hold">
                                          <p:stCondLst>
                                            <p:cond delay="0"/>
                                          </p:stCondLst>
                                        </p:cTn>
                                        <p:tgtEl>
                                          <p:spTgt spid="24">
                                            <p:txEl>
                                              <p:pRg st="0" end="0"/>
                                            </p:txEl>
                                          </p:spTgt>
                                        </p:tgtEl>
                                        <p:attrNameLst>
                                          <p:attrName>style.visibility</p:attrName>
                                        </p:attrNameLst>
                                      </p:cBhvr>
                                      <p:to>
                                        <p:strVal val="visible"/>
                                      </p:to>
                                    </p:set>
                                    <p:animEffect transition="in" filter="wipe(up)">
                                      <p:cBhvr>
                                        <p:cTn id="43" dur="2250"/>
                                        <p:tgtEl>
                                          <p:spTgt spid="24">
                                            <p:txEl>
                                              <p:pRg st="0" end="0"/>
                                            </p:txEl>
                                          </p:spTgt>
                                        </p:tgtEl>
                                      </p:cBhvr>
                                    </p:animEffect>
                                  </p:childTnLst>
                                </p:cTn>
                              </p:par>
                            </p:childTnLst>
                          </p:cTn>
                        </p:par>
                        <p:par>
                          <p:cTn id="44" fill="hold">
                            <p:stCondLst>
                              <p:cond delay="4750"/>
                            </p:stCondLst>
                            <p:childTnLst>
                              <p:par>
                                <p:cTn id="45" presetID="22" presetClass="entr" presetSubtype="4" fill="hold"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1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1750"/>
                                        <p:tgtEl>
                                          <p:spTgt spid="25">
                                            <p:txEl>
                                              <p:pRg st="0" end="0"/>
                                            </p:txEl>
                                          </p:spTgt>
                                        </p:tgtEl>
                                      </p:cBhvr>
                                    </p:animEffect>
                                  </p:childTnLst>
                                </p:cTn>
                              </p:par>
                            </p:childTnLst>
                          </p:cTn>
                        </p:par>
                        <p:par>
                          <p:cTn id="53" fill="hold">
                            <p:stCondLst>
                              <p:cond delay="4500"/>
                            </p:stCondLst>
                            <p:childTnLst>
                              <p:par>
                                <p:cTn id="54" presetID="22" presetClass="entr" presetSubtype="4"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175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40">
                                            <p:txEl>
                                              <p:pRg st="0" end="0"/>
                                            </p:txEl>
                                          </p:spTgt>
                                        </p:tgtEl>
                                        <p:attrNameLst>
                                          <p:attrName>style.visibility</p:attrName>
                                        </p:attrNameLst>
                                      </p:cBhvr>
                                      <p:to>
                                        <p:strVal val="visible"/>
                                      </p:to>
                                    </p:set>
                                    <p:animEffect transition="in" filter="wipe(left)">
                                      <p:cBhvr>
                                        <p:cTn id="61" dur="1750"/>
                                        <p:tgtEl>
                                          <p:spTgt spid="40">
                                            <p:txEl>
                                              <p:pRg st="0" end="0"/>
                                            </p:txEl>
                                          </p:spTgt>
                                        </p:tgtEl>
                                      </p:cBhvr>
                                    </p:animEffect>
                                  </p:childTnLst>
                                </p:cTn>
                              </p:par>
                            </p:childTnLst>
                          </p:cTn>
                        </p:par>
                        <p:par>
                          <p:cTn id="62" fill="hold">
                            <p:stCondLst>
                              <p:cond delay="1750"/>
                            </p:stCondLst>
                            <p:childTnLst>
                              <p:par>
                                <p:cTn id="63" presetID="10"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750"/>
                                        <p:tgtEl>
                                          <p:spTgt spid="46"/>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750"/>
                                        <p:tgtEl>
                                          <p:spTgt spid="45"/>
                                        </p:tgtEl>
                                      </p:cBhvr>
                                    </p:animEffect>
                                  </p:childTnLst>
                                </p:cTn>
                              </p:par>
                            </p:childTnLst>
                          </p:cTn>
                        </p:par>
                        <p:par>
                          <p:cTn id="70" fill="hold">
                            <p:stCondLst>
                              <p:cond delay="3250"/>
                            </p:stCondLst>
                            <p:childTnLst>
                              <p:par>
                                <p:cTn id="71" presetID="22" presetClass="entr" presetSubtype="4" fill="hold" grpId="0" nodeType="afterEffect">
                                  <p:stCondLst>
                                    <p:cond delay="1000"/>
                                  </p:stCondLst>
                                  <p:childTnLst>
                                    <p:set>
                                      <p:cBhvr>
                                        <p:cTn id="72" dur="1" fill="hold">
                                          <p:stCondLst>
                                            <p:cond delay="0"/>
                                          </p:stCondLst>
                                        </p:cTn>
                                        <p:tgtEl>
                                          <p:spTgt spid="6"/>
                                        </p:tgtEl>
                                        <p:attrNameLst>
                                          <p:attrName>style.visibility</p:attrName>
                                        </p:attrNameLst>
                                      </p:cBhvr>
                                      <p:to>
                                        <p:strVal val="visible"/>
                                      </p:to>
                                    </p:set>
                                    <p:animEffect transition="in" filter="wipe(down)">
                                      <p:cBhvr>
                                        <p:cTn id="73" dur="20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7">
                                            <p:txEl>
                                              <p:pRg st="0" end="0"/>
                                            </p:txEl>
                                          </p:spTgt>
                                        </p:tgtEl>
                                        <p:attrNameLst>
                                          <p:attrName>style.visibility</p:attrName>
                                        </p:attrNameLst>
                                      </p:cBhvr>
                                      <p:to>
                                        <p:strVal val="visible"/>
                                      </p:to>
                                    </p:set>
                                    <p:animEffect transition="in" filter="wipe(left)">
                                      <p:cBhvr>
                                        <p:cTn id="78" dur="1250"/>
                                        <p:tgtEl>
                                          <p:spTgt spid="37">
                                            <p:txEl>
                                              <p:pRg st="0" end="0"/>
                                            </p:txEl>
                                          </p:spTgt>
                                        </p:tgtEl>
                                      </p:cBhvr>
                                    </p:animEffect>
                                  </p:childTnLst>
                                </p:cTn>
                              </p:par>
                            </p:childTnLst>
                          </p:cTn>
                        </p:par>
                        <p:par>
                          <p:cTn id="79" fill="hold">
                            <p:stCondLst>
                              <p:cond delay="1250"/>
                            </p:stCondLst>
                            <p:childTnLst>
                              <p:par>
                                <p:cTn id="80" presetID="2" presetClass="entr" presetSubtype="9"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additive="base">
                                        <p:cTn id="82" dur="1500" fill="hold"/>
                                        <p:tgtEl>
                                          <p:spTgt spid="34"/>
                                        </p:tgtEl>
                                        <p:attrNameLst>
                                          <p:attrName>ppt_x</p:attrName>
                                        </p:attrNameLst>
                                      </p:cBhvr>
                                      <p:tavLst>
                                        <p:tav tm="0">
                                          <p:val>
                                            <p:strVal val="0-#ppt_w/2"/>
                                          </p:val>
                                        </p:tav>
                                        <p:tav tm="100000">
                                          <p:val>
                                            <p:strVal val="#ppt_x"/>
                                          </p:val>
                                        </p:tav>
                                      </p:tavLst>
                                    </p:anim>
                                    <p:anim calcmode="lin" valueType="num">
                                      <p:cBhvr additive="base">
                                        <p:cTn id="83" dur="1500" fill="hold"/>
                                        <p:tgtEl>
                                          <p:spTgt spid="34"/>
                                        </p:tgtEl>
                                        <p:attrNameLst>
                                          <p:attrName>ppt_y</p:attrName>
                                        </p:attrNameLst>
                                      </p:cBhvr>
                                      <p:tavLst>
                                        <p:tav tm="0">
                                          <p:val>
                                            <p:strVal val="0-#ppt_h/2"/>
                                          </p:val>
                                        </p:tav>
                                        <p:tav tm="100000">
                                          <p:val>
                                            <p:strVal val="#ppt_y"/>
                                          </p:val>
                                        </p:tav>
                                      </p:tavLst>
                                    </p:anim>
                                  </p:childTnLst>
                                </p:cTn>
                              </p:par>
                            </p:childTnLst>
                          </p:cTn>
                        </p:par>
                        <p:par>
                          <p:cTn id="84" fill="hold">
                            <p:stCondLst>
                              <p:cond delay="2750"/>
                            </p:stCondLst>
                            <p:childTnLst>
                              <p:par>
                                <p:cTn id="85" presetID="47" presetClass="entr" presetSubtype="0" fill="hold" nodeType="afterEffect">
                                  <p:stCondLst>
                                    <p:cond delay="500"/>
                                  </p:stCondLst>
                                  <p:childTnLst>
                                    <p:set>
                                      <p:cBhvr>
                                        <p:cTn id="86" dur="1" fill="hold">
                                          <p:stCondLst>
                                            <p:cond delay="0"/>
                                          </p:stCondLst>
                                        </p:cTn>
                                        <p:tgtEl>
                                          <p:spTgt spid="1026"/>
                                        </p:tgtEl>
                                        <p:attrNameLst>
                                          <p:attrName>style.visibility</p:attrName>
                                        </p:attrNameLst>
                                      </p:cBhvr>
                                      <p:to>
                                        <p:strVal val="visible"/>
                                      </p:to>
                                    </p:set>
                                    <p:animEffect transition="in" filter="fade">
                                      <p:cBhvr>
                                        <p:cTn id="87" dur="1000"/>
                                        <p:tgtEl>
                                          <p:spTgt spid="1026"/>
                                        </p:tgtEl>
                                      </p:cBhvr>
                                    </p:animEffect>
                                    <p:anim calcmode="lin" valueType="num">
                                      <p:cBhvr>
                                        <p:cTn id="88" dur="1000" fill="hold"/>
                                        <p:tgtEl>
                                          <p:spTgt spid="1026"/>
                                        </p:tgtEl>
                                        <p:attrNameLst>
                                          <p:attrName>ppt_x</p:attrName>
                                        </p:attrNameLst>
                                      </p:cBhvr>
                                      <p:tavLst>
                                        <p:tav tm="0">
                                          <p:val>
                                            <p:strVal val="#ppt_x"/>
                                          </p:val>
                                        </p:tav>
                                        <p:tav tm="100000">
                                          <p:val>
                                            <p:strVal val="#ppt_x"/>
                                          </p:val>
                                        </p:tav>
                                      </p:tavLst>
                                    </p:anim>
                                    <p:anim calcmode="lin" valueType="num">
                                      <p:cBhvr>
                                        <p:cTn id="8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down)">
                                      <p:cBhvr>
                                        <p:cTn id="94" dur="580">
                                          <p:stCondLst>
                                            <p:cond delay="0"/>
                                          </p:stCondLst>
                                        </p:cTn>
                                        <p:tgtEl>
                                          <p:spTgt spid="39"/>
                                        </p:tgtEl>
                                      </p:cBhvr>
                                    </p:animEffect>
                                    <p:anim calcmode="lin" valueType="num">
                                      <p:cBhvr>
                                        <p:cTn id="95"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00" dur="26">
                                          <p:stCondLst>
                                            <p:cond delay="650"/>
                                          </p:stCondLst>
                                        </p:cTn>
                                        <p:tgtEl>
                                          <p:spTgt spid="39"/>
                                        </p:tgtEl>
                                      </p:cBhvr>
                                      <p:to x="100000" y="60000"/>
                                    </p:animScale>
                                    <p:animScale>
                                      <p:cBhvr>
                                        <p:cTn id="101" dur="166" decel="50000">
                                          <p:stCondLst>
                                            <p:cond delay="676"/>
                                          </p:stCondLst>
                                        </p:cTn>
                                        <p:tgtEl>
                                          <p:spTgt spid="39"/>
                                        </p:tgtEl>
                                      </p:cBhvr>
                                      <p:to x="100000" y="100000"/>
                                    </p:animScale>
                                    <p:animScale>
                                      <p:cBhvr>
                                        <p:cTn id="102" dur="26">
                                          <p:stCondLst>
                                            <p:cond delay="1312"/>
                                          </p:stCondLst>
                                        </p:cTn>
                                        <p:tgtEl>
                                          <p:spTgt spid="39"/>
                                        </p:tgtEl>
                                      </p:cBhvr>
                                      <p:to x="100000" y="80000"/>
                                    </p:animScale>
                                    <p:animScale>
                                      <p:cBhvr>
                                        <p:cTn id="103" dur="166" decel="50000">
                                          <p:stCondLst>
                                            <p:cond delay="1338"/>
                                          </p:stCondLst>
                                        </p:cTn>
                                        <p:tgtEl>
                                          <p:spTgt spid="39"/>
                                        </p:tgtEl>
                                      </p:cBhvr>
                                      <p:to x="100000" y="100000"/>
                                    </p:animScale>
                                    <p:animScale>
                                      <p:cBhvr>
                                        <p:cTn id="104" dur="26">
                                          <p:stCondLst>
                                            <p:cond delay="1642"/>
                                          </p:stCondLst>
                                        </p:cTn>
                                        <p:tgtEl>
                                          <p:spTgt spid="39"/>
                                        </p:tgtEl>
                                      </p:cBhvr>
                                      <p:to x="100000" y="90000"/>
                                    </p:animScale>
                                    <p:animScale>
                                      <p:cBhvr>
                                        <p:cTn id="105" dur="166" decel="50000">
                                          <p:stCondLst>
                                            <p:cond delay="1668"/>
                                          </p:stCondLst>
                                        </p:cTn>
                                        <p:tgtEl>
                                          <p:spTgt spid="39"/>
                                        </p:tgtEl>
                                      </p:cBhvr>
                                      <p:to x="100000" y="100000"/>
                                    </p:animScale>
                                    <p:animScale>
                                      <p:cBhvr>
                                        <p:cTn id="106" dur="26">
                                          <p:stCondLst>
                                            <p:cond delay="1808"/>
                                          </p:stCondLst>
                                        </p:cTn>
                                        <p:tgtEl>
                                          <p:spTgt spid="39"/>
                                        </p:tgtEl>
                                      </p:cBhvr>
                                      <p:to x="100000" y="95000"/>
                                    </p:animScale>
                                    <p:animScale>
                                      <p:cBhvr>
                                        <p:cTn id="107" dur="166" decel="50000">
                                          <p:stCondLst>
                                            <p:cond delay="1834"/>
                                          </p:stCondLst>
                                        </p:cTn>
                                        <p:tgtEl>
                                          <p:spTgt spid="39"/>
                                        </p:tgtEl>
                                      </p:cBhvr>
                                      <p:to x="100000" y="100000"/>
                                    </p:animScale>
                                  </p:childTnLst>
                                </p:cTn>
                              </p:par>
                            </p:childTnLst>
                          </p:cTn>
                        </p:par>
                        <p:par>
                          <p:cTn id="108" fill="hold">
                            <p:stCondLst>
                              <p:cond delay="2000"/>
                            </p:stCondLst>
                            <p:childTnLst>
                              <p:par>
                                <p:cTn id="109" presetID="22" presetClass="entr" presetSubtype="2"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right)">
                                      <p:cBhvr>
                                        <p:cTn id="111" dur="2500"/>
                                        <p:tgtEl>
                                          <p:spTgt spid="3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41">
                                            <p:txEl>
                                              <p:pRg st="0" end="0"/>
                                            </p:txEl>
                                          </p:spTgt>
                                        </p:tgtEl>
                                        <p:attrNameLst>
                                          <p:attrName>style.visibility</p:attrName>
                                        </p:attrNameLst>
                                      </p:cBhvr>
                                      <p:to>
                                        <p:strVal val="visible"/>
                                      </p:to>
                                    </p:set>
                                    <p:animEffect transition="in" filter="wipe(left)">
                                      <p:cBhvr>
                                        <p:cTn id="116" dur="1250"/>
                                        <p:tgtEl>
                                          <p:spTgt spid="41">
                                            <p:txEl>
                                              <p:pRg st="0" end="0"/>
                                            </p:txEl>
                                          </p:spTgt>
                                        </p:tgtEl>
                                      </p:cBhvr>
                                    </p:animEffect>
                                  </p:childTnLst>
                                </p:cTn>
                              </p:par>
                            </p:childTnLst>
                          </p:cTn>
                        </p:par>
                        <p:par>
                          <p:cTn id="117" fill="hold">
                            <p:stCondLst>
                              <p:cond delay="1250"/>
                            </p:stCondLst>
                            <p:childTnLst>
                              <p:par>
                                <p:cTn id="118" presetID="10" presetClass="entr" presetSubtype="0" fill="hold" nodeType="afterEffect">
                                  <p:stCondLst>
                                    <p:cond delay="0"/>
                                  </p:stCondLst>
                                  <p:childTnLst>
                                    <p:set>
                                      <p:cBhvr>
                                        <p:cTn id="119" dur="1" fill="hold">
                                          <p:stCondLst>
                                            <p:cond delay="0"/>
                                          </p:stCondLst>
                                        </p:cTn>
                                        <p:tgtEl>
                                          <p:spTgt spid="1027"/>
                                        </p:tgtEl>
                                        <p:attrNameLst>
                                          <p:attrName>style.visibility</p:attrName>
                                        </p:attrNameLst>
                                      </p:cBhvr>
                                      <p:to>
                                        <p:strVal val="visible"/>
                                      </p:to>
                                    </p:set>
                                    <p:animEffect transition="in" filter="fade">
                                      <p:cBhvr>
                                        <p:cTn id="120" dur="27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32" grpId="0"/>
      <p:bldP spid="34" grpId="0" animBg="1"/>
      <p:bldP spid="38" grpId="0" animBg="1"/>
      <p:bldP spid="39" grpId="0"/>
      <p:bldP spid="46"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4" name="TextBox 43"/>
          <p:cNvSpPr txBox="1"/>
          <p:nvPr/>
        </p:nvSpPr>
        <p:spPr>
          <a:xfrm>
            <a:off x="179512" y="3650028"/>
            <a:ext cx="8651304" cy="3046988"/>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CC3300"/>
                </a:solidFill>
                <a:latin typeface="Tempus Sans ITC" pitchFamily="82" charset="0"/>
              </a:rPr>
              <a:t>Sunset Twist #2: </a:t>
            </a:r>
            <a:endParaRPr lang="en-US" sz="3200" b="1" dirty="0">
              <a:solidFill>
                <a:srgbClr val="CC3300"/>
              </a:solidFill>
              <a:latin typeface="Tempus Sans ITC" pitchFamily="82" charset="0"/>
            </a:endParaRPr>
          </a:p>
          <a:p>
            <a:pPr marL="457200" indent="-457200">
              <a:buAutoNum type="arabicParenR"/>
            </a:pPr>
            <a:r>
              <a:rPr lang="en-US" sz="2000" b="1" dirty="0" smtClean="0">
                <a:solidFill>
                  <a:schemeClr val="accent1">
                    <a:lumMod val="75000"/>
                  </a:schemeClr>
                </a:solidFill>
              </a:rPr>
              <a:t>Abib 14 at the 9</a:t>
            </a:r>
            <a:r>
              <a:rPr lang="en-US" sz="2000" b="1" baseline="30000" dirty="0" smtClean="0">
                <a:solidFill>
                  <a:schemeClr val="accent1">
                    <a:lumMod val="75000"/>
                  </a:schemeClr>
                </a:solidFill>
              </a:rPr>
              <a:t>th</a:t>
            </a:r>
            <a:r>
              <a:rPr lang="en-US" sz="2000" b="1" dirty="0" smtClean="0">
                <a:solidFill>
                  <a:schemeClr val="accent1">
                    <a:lumMod val="75000"/>
                  </a:schemeClr>
                </a:solidFill>
              </a:rPr>
              <a:t> hour is indeed the </a:t>
            </a:r>
            <a:br>
              <a:rPr lang="en-US" sz="2000" b="1" dirty="0" smtClean="0">
                <a:solidFill>
                  <a:schemeClr val="accent1">
                    <a:lumMod val="75000"/>
                  </a:schemeClr>
                </a:solidFill>
              </a:rPr>
            </a:br>
            <a:r>
              <a:rPr lang="en-US" sz="2000" b="1" dirty="0" smtClean="0">
                <a:solidFill>
                  <a:schemeClr val="accent1">
                    <a:lumMod val="75000"/>
                  </a:schemeClr>
                </a:solidFill>
              </a:rPr>
              <a:t>sacrificial time for the Passover lamb. </a:t>
            </a:r>
          </a:p>
          <a:p>
            <a:pPr marL="457200" indent="-457200">
              <a:buAutoNum type="arabicParenR"/>
            </a:pPr>
            <a:r>
              <a:rPr lang="en-US" sz="2000" b="1" dirty="0" smtClean="0">
                <a:solidFill>
                  <a:srgbClr val="FF0000"/>
                </a:solidFill>
              </a:rPr>
              <a:t>Moving forward, Sunset arrives, and </a:t>
            </a:r>
            <a:br>
              <a:rPr lang="en-US" sz="2000" b="1" dirty="0" smtClean="0">
                <a:solidFill>
                  <a:srgbClr val="FF0000"/>
                </a:solidFill>
              </a:rPr>
            </a:br>
            <a:r>
              <a:rPr lang="en-US" sz="2000" b="1" dirty="0" smtClean="0">
                <a:solidFill>
                  <a:srgbClr val="FF0000"/>
                </a:solidFill>
              </a:rPr>
              <a:t>changes the cycle from Abib 14 to Abib 15.</a:t>
            </a:r>
            <a:r>
              <a:rPr lang="en-US" sz="2000" b="1" dirty="0" smtClean="0">
                <a:solidFill>
                  <a:srgbClr val="002060"/>
                </a:solidFill>
              </a:rPr>
              <a:t> </a:t>
            </a:r>
          </a:p>
          <a:p>
            <a:pPr marL="457200" indent="-457200">
              <a:buAutoNum type="arabicParenR"/>
            </a:pPr>
            <a:r>
              <a:rPr lang="en-US" sz="2000" b="1" dirty="0" smtClean="0">
                <a:solidFill>
                  <a:schemeClr val="accent1">
                    <a:lumMod val="75000"/>
                  </a:schemeClr>
                </a:solidFill>
              </a:rPr>
              <a:t>Question:  How does one eat the Passover lamb, on Passover 14</a:t>
            </a:r>
            <a:r>
              <a:rPr lang="en-US" sz="2000" b="1" baseline="30000" dirty="0" smtClean="0">
                <a:solidFill>
                  <a:schemeClr val="accent1">
                    <a:lumMod val="75000"/>
                  </a:schemeClr>
                </a:solidFill>
              </a:rPr>
              <a:t>th</a:t>
            </a:r>
            <a:r>
              <a:rPr lang="en-US" sz="2000" b="1" dirty="0" smtClean="0">
                <a:solidFill>
                  <a:schemeClr val="accent1">
                    <a:lumMod val="75000"/>
                  </a:schemeClr>
                </a:solidFill>
              </a:rPr>
              <a:t>, </a:t>
            </a:r>
            <a:br>
              <a:rPr lang="en-US" sz="2000" b="1" dirty="0" smtClean="0">
                <a:solidFill>
                  <a:schemeClr val="accent1">
                    <a:lumMod val="75000"/>
                  </a:schemeClr>
                </a:solidFill>
              </a:rPr>
            </a:br>
            <a:r>
              <a:rPr lang="en-US" sz="2000" b="1" dirty="0" smtClean="0">
                <a:solidFill>
                  <a:schemeClr val="accent1">
                    <a:lumMod val="75000"/>
                  </a:schemeClr>
                </a:solidFill>
              </a:rPr>
              <a:t>when the cycle changed to Abib 15</a:t>
            </a:r>
            <a:r>
              <a:rPr lang="en-US" sz="2000" b="1" baseline="30000" dirty="0" smtClean="0">
                <a:solidFill>
                  <a:schemeClr val="accent1">
                    <a:lumMod val="75000"/>
                  </a:schemeClr>
                </a:solidFill>
              </a:rPr>
              <a:t>th</a:t>
            </a:r>
            <a:r>
              <a:rPr lang="en-US" sz="2000" b="1" dirty="0" smtClean="0">
                <a:solidFill>
                  <a:schemeClr val="accent1">
                    <a:lumMod val="75000"/>
                  </a:schemeClr>
                </a:solidFill>
              </a:rPr>
              <a:t> – the Feast of </a:t>
            </a:r>
            <a:r>
              <a:rPr lang="en-US" sz="2000" b="1" dirty="0" err="1" smtClean="0">
                <a:solidFill>
                  <a:schemeClr val="accent1">
                    <a:lumMod val="75000"/>
                  </a:schemeClr>
                </a:solidFill>
              </a:rPr>
              <a:t>Unl</a:t>
            </a:r>
            <a:r>
              <a:rPr lang="en-US" sz="2000" b="1" dirty="0" smtClean="0">
                <a:solidFill>
                  <a:schemeClr val="accent1">
                    <a:lumMod val="75000"/>
                  </a:schemeClr>
                </a:solidFill>
              </a:rPr>
              <a:t>. Bread?</a:t>
            </a:r>
          </a:p>
          <a:p>
            <a:pPr marL="457200" indent="-457200">
              <a:buAutoNum type="arabicParenR"/>
            </a:pPr>
            <a:r>
              <a:rPr lang="en-US" sz="2000" b="1" dirty="0" smtClean="0">
                <a:solidFill>
                  <a:srgbClr val="002060"/>
                </a:solidFill>
              </a:rPr>
              <a:t>Have the Divine requirements been obeyed even </a:t>
            </a:r>
            <a:br>
              <a:rPr lang="en-US" sz="2000" b="1" dirty="0" smtClean="0">
                <a:solidFill>
                  <a:srgbClr val="002060"/>
                </a:solidFill>
              </a:rPr>
            </a:br>
            <a:r>
              <a:rPr lang="en-US" sz="2000" b="1" dirty="0" smtClean="0">
                <a:solidFill>
                  <a:srgbClr val="002060"/>
                </a:solidFill>
              </a:rPr>
              <a:t>though there is a Forward Progressive Movement?</a:t>
            </a:r>
            <a:endParaRPr lang="en-CA" sz="2000" b="1" dirty="0">
              <a:solidFill>
                <a:srgbClr val="002060"/>
              </a:solidFill>
            </a:endParaRPr>
          </a:p>
        </p:txBody>
      </p:sp>
      <p:sp>
        <p:nvSpPr>
          <p:cNvPr id="4" name="Slide Number Placeholder 3"/>
          <p:cNvSpPr>
            <a:spLocks noGrp="1"/>
          </p:cNvSpPr>
          <p:nvPr>
            <p:ph type="sldNum" sz="quarter" idx="12"/>
          </p:nvPr>
        </p:nvSpPr>
        <p:spPr>
          <a:xfrm>
            <a:off x="8346504" y="6568901"/>
            <a:ext cx="762000" cy="244475"/>
          </a:xfrm>
        </p:spPr>
        <p:txBody>
          <a:bodyPr/>
          <a:lstStyle/>
          <a:p>
            <a:fld id="{0D34CC77-AFBD-49B8-AB88-7B6E3FAC7633}" type="slidenum">
              <a:rPr lang="en-CA" smtClean="0"/>
              <a:t>44</a:t>
            </a:fld>
            <a:endParaRPr lang="en-CA" dirty="0"/>
          </a:p>
        </p:txBody>
      </p:sp>
      <p:sp>
        <p:nvSpPr>
          <p:cNvPr id="10" name="Content Placeholder 2"/>
          <p:cNvSpPr txBox="1">
            <a:spLocks/>
          </p:cNvSpPr>
          <p:nvPr/>
        </p:nvSpPr>
        <p:spPr>
          <a:xfrm>
            <a:off x="0" y="7099"/>
            <a:ext cx="9143999" cy="3425078"/>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400" b="1" dirty="0">
                <a:solidFill>
                  <a:schemeClr val="accent6">
                    <a:lumMod val="60000"/>
                    <a:lumOff val="40000"/>
                  </a:schemeClr>
                </a:solidFill>
              </a:rPr>
              <a:t> </a:t>
            </a:r>
            <a:r>
              <a:rPr lang="en-US" sz="2400" b="1" dirty="0" smtClean="0">
                <a:solidFill>
                  <a:schemeClr val="accent6">
                    <a:lumMod val="60000"/>
                    <a:lumOff val="40000"/>
                  </a:schemeClr>
                </a:solidFill>
              </a:rPr>
              <a:t>       </a:t>
            </a:r>
            <a:r>
              <a:rPr lang="en-US" sz="2400" b="1" dirty="0" smtClean="0">
                <a:solidFill>
                  <a:schemeClr val="accent6">
                    <a:lumMod val="75000"/>
                  </a:schemeClr>
                </a:solidFill>
              </a:rPr>
              <a:t>                                                            </a:t>
            </a:r>
            <a:r>
              <a:rPr lang="en-US" sz="2400" dirty="0" smtClean="0">
                <a:solidFill>
                  <a:srgbClr val="9933FF"/>
                </a:solidFill>
              </a:rPr>
              <a:t>     </a:t>
            </a:r>
            <a:r>
              <a:rPr lang="en-US" sz="2400" b="1" dirty="0" smtClean="0">
                <a:ln>
                  <a:solidFill>
                    <a:schemeClr val="accent1">
                      <a:lumMod val="75000"/>
                    </a:schemeClr>
                  </a:solidFill>
                </a:ln>
                <a:solidFill>
                  <a:srgbClr val="FFFF00"/>
                </a:solidFill>
              </a:rPr>
              <a:t>Sunrise</a:t>
            </a:r>
            <a:r>
              <a:rPr lang="en-US" sz="2400" dirty="0" smtClean="0">
                <a:ln>
                  <a:solidFill>
                    <a:schemeClr val="accent1">
                      <a:lumMod val="75000"/>
                    </a:schemeClr>
                  </a:solidFill>
                </a:ln>
              </a:rPr>
              <a:t>         </a:t>
            </a:r>
            <a:r>
              <a:rPr lang="en-US" sz="2400" dirty="0" smtClean="0"/>
              <a:t>  </a:t>
            </a:r>
            <a:r>
              <a:rPr lang="en-US" sz="2400" b="1" dirty="0" smtClean="0">
                <a:ln w="1905"/>
                <a:solidFill>
                  <a:srgbClr val="0070C0"/>
                </a:solidFill>
                <a:effectLst>
                  <a:innerShdw blurRad="69850" dist="43180" dir="5400000">
                    <a:srgbClr val="000000">
                      <a:alpha val="65000"/>
                    </a:srgbClr>
                  </a:innerShdw>
                </a:effectLst>
              </a:rPr>
              <a:t>Noon</a:t>
            </a:r>
            <a:r>
              <a:rPr lang="en-US" sz="2400" dirty="0" smtClean="0"/>
              <a:t>	</a:t>
            </a:r>
          </a:p>
          <a:p>
            <a:endParaRPr lang="en-US" sz="2400" dirty="0" smtClean="0"/>
          </a:p>
        </p:txBody>
      </p:sp>
      <p:sp>
        <p:nvSpPr>
          <p:cNvPr id="11" name="Rectangle 10"/>
          <p:cNvSpPr/>
          <p:nvPr/>
        </p:nvSpPr>
        <p:spPr>
          <a:xfrm>
            <a:off x="4294861" y="2505249"/>
            <a:ext cx="1128887"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2" name="Rectangle 11"/>
          <p:cNvSpPr/>
          <p:nvPr/>
        </p:nvSpPr>
        <p:spPr>
          <a:xfrm>
            <a:off x="1166674" y="2505249"/>
            <a:ext cx="3127130"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sz="2400" b="1" dirty="0" smtClean="0">
                <a:solidFill>
                  <a:schemeClr val="bg1"/>
                </a:solidFill>
              </a:rPr>
              <a:t>14</a:t>
            </a:r>
            <a:r>
              <a:rPr lang="en-US" sz="2400" b="1" baseline="30000" dirty="0" smtClean="0">
                <a:solidFill>
                  <a:schemeClr val="bg1"/>
                </a:solidFill>
              </a:rPr>
              <a:t>th </a:t>
            </a:r>
            <a:r>
              <a:rPr lang="en-US" sz="2400" b="1" dirty="0" smtClean="0">
                <a:solidFill>
                  <a:schemeClr val="bg1"/>
                </a:solidFill>
              </a:rPr>
              <a:t>Night</a:t>
            </a:r>
            <a:r>
              <a:rPr lang="en-US" sz="2400" dirty="0" smtClean="0">
                <a:solidFill>
                  <a:schemeClr val="bg1"/>
                </a:solidFill>
              </a:rPr>
              <a:t> </a:t>
            </a:r>
            <a:r>
              <a:rPr lang="en-US" sz="2400" b="1" dirty="0" smtClean="0">
                <a:solidFill>
                  <a:schemeClr val="bg1"/>
                </a:solidFill>
              </a:rPr>
              <a:t>Season</a:t>
            </a:r>
            <a:endParaRPr lang="en-CA" sz="2800" b="1" dirty="0">
              <a:solidFill>
                <a:schemeClr val="bg1"/>
              </a:solidFill>
            </a:endParaRPr>
          </a:p>
        </p:txBody>
      </p:sp>
      <p:sp>
        <p:nvSpPr>
          <p:cNvPr id="13" name="Right Bracket 12"/>
          <p:cNvSpPr/>
          <p:nvPr/>
        </p:nvSpPr>
        <p:spPr>
          <a:xfrm rot="16200000">
            <a:off x="4196898" y="-1915591"/>
            <a:ext cx="293463" cy="8534404"/>
          </a:xfrm>
          <a:prstGeom prst="rightBracket">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5460251" y="2505249"/>
            <a:ext cx="3150577" cy="914400"/>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2">
                    <a:lumMod val="50000"/>
                  </a:schemeClr>
                </a:solidFill>
              </a:rPr>
              <a:t>14</a:t>
            </a:r>
            <a:r>
              <a:rPr lang="en-US" sz="2800" b="1" baseline="30000" dirty="0" smtClean="0">
                <a:solidFill>
                  <a:schemeClr val="accent2">
                    <a:lumMod val="50000"/>
                  </a:schemeClr>
                </a:solidFill>
              </a:rPr>
              <a:t>th</a:t>
            </a:r>
            <a:r>
              <a:rPr lang="en-US" sz="2800" b="1" dirty="0" smtClean="0">
                <a:solidFill>
                  <a:schemeClr val="accent2">
                    <a:lumMod val="50000"/>
                  </a:schemeClr>
                </a:solidFill>
              </a:rPr>
              <a:t> Day  Season</a:t>
            </a:r>
            <a:endParaRPr lang="en-CA" sz="2800" b="1" dirty="0">
              <a:solidFill>
                <a:schemeClr val="accent2">
                  <a:lumMod val="50000"/>
                </a:schemeClr>
              </a:solidFill>
            </a:endParaRPr>
          </a:p>
        </p:txBody>
      </p:sp>
      <p:sp>
        <p:nvSpPr>
          <p:cNvPr id="16" name="Rectangle 15"/>
          <p:cNvSpPr/>
          <p:nvPr/>
        </p:nvSpPr>
        <p:spPr>
          <a:xfrm>
            <a:off x="76428" y="2512249"/>
            <a:ext cx="108972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cxnSp>
        <p:nvCxnSpPr>
          <p:cNvPr id="27" name="Straight Connector 26"/>
          <p:cNvCxnSpPr/>
          <p:nvPr/>
        </p:nvCxnSpPr>
        <p:spPr>
          <a:xfrm flipV="1">
            <a:off x="5423748" y="1814678"/>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291716" y="1814678"/>
            <a:ext cx="3145" cy="1604972"/>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976" y="1069066"/>
            <a:ext cx="1423416"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cxnSp>
        <p:nvCxnSpPr>
          <p:cNvPr id="30" name="Straight Connector 29"/>
          <p:cNvCxnSpPr/>
          <p:nvPr/>
        </p:nvCxnSpPr>
        <p:spPr>
          <a:xfrm flipV="1">
            <a:off x="56435" y="1438398"/>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155180" y="1780961"/>
            <a:ext cx="20096" cy="1649465"/>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77605" y="2190566"/>
            <a:ext cx="2664698" cy="307777"/>
          </a:xfrm>
          <a:prstGeom prst="rect">
            <a:avLst/>
          </a:prstGeom>
          <a:noFill/>
        </p:spPr>
        <p:txBody>
          <a:bodyPr wrap="square" rtlCol="0">
            <a:spAutoFit/>
            <a:scene3d>
              <a:camera prst="orthographicFront"/>
              <a:lightRig rig="threePt" dir="t"/>
            </a:scene3d>
            <a:sp3d extrusionH="57150">
              <a:bevelT w="38100" h="38100" prst="angle"/>
            </a:sp3d>
          </a:bodyPr>
          <a:lstStyle/>
          <a:p>
            <a:r>
              <a:rPr lang="en-US" sz="1400" b="1" dirty="0" smtClean="0">
                <a:solidFill>
                  <a:srgbClr val="0070C0"/>
                </a:solidFill>
                <a:effectLst>
                  <a:glow rad="127000">
                    <a:srgbClr val="FFFF00"/>
                  </a:glow>
                </a:effectLst>
              </a:rPr>
              <a:t>One </a:t>
            </a:r>
            <a:r>
              <a:rPr lang="en-US" sz="1400" b="1" dirty="0" smtClean="0">
                <a:solidFill>
                  <a:srgbClr val="C00000"/>
                </a:solidFill>
                <a:effectLst>
                  <a:glow rad="127000">
                    <a:srgbClr val="FFFF00"/>
                  </a:glow>
                </a:effectLst>
              </a:rPr>
              <a:t>Sunset to Sunset </a:t>
            </a:r>
            <a:r>
              <a:rPr lang="en-US" sz="1400" b="1" dirty="0" smtClean="0">
                <a:solidFill>
                  <a:srgbClr val="0070C0"/>
                </a:solidFill>
                <a:effectLst>
                  <a:glow rad="127000">
                    <a:srgbClr val="FFFF00"/>
                  </a:glow>
                </a:effectLst>
              </a:rPr>
              <a:t>24 </a:t>
            </a:r>
            <a:r>
              <a:rPr lang="en-US" sz="1400" b="1" dirty="0" err="1" smtClean="0">
                <a:solidFill>
                  <a:srgbClr val="0070C0"/>
                </a:solidFill>
                <a:effectLst>
                  <a:glow rad="127000">
                    <a:srgbClr val="FFFF00"/>
                  </a:glow>
                </a:effectLst>
              </a:rPr>
              <a:t>Hr</a:t>
            </a:r>
            <a:r>
              <a:rPr lang="en-US" sz="1400" b="1" dirty="0" smtClean="0">
                <a:solidFill>
                  <a:srgbClr val="0070C0"/>
                </a:solidFill>
                <a:effectLst>
                  <a:glow rad="127000">
                    <a:srgbClr val="FFFF00"/>
                  </a:glow>
                </a:effectLst>
              </a:rPr>
              <a:t> Cycle</a:t>
            </a:r>
            <a:endParaRPr lang="en-US" sz="1400" b="1" dirty="0">
              <a:solidFill>
                <a:srgbClr val="0070C0"/>
              </a:solidFill>
              <a:effectLst>
                <a:glow rad="127000">
                  <a:srgbClr val="FFFF00"/>
                </a:glow>
              </a:effectLst>
            </a:endParaRPr>
          </a:p>
        </p:txBody>
      </p:sp>
      <p:sp>
        <p:nvSpPr>
          <p:cNvPr id="33" name="TextBox 32"/>
          <p:cNvSpPr txBox="1"/>
          <p:nvPr/>
        </p:nvSpPr>
        <p:spPr>
          <a:xfrm>
            <a:off x="7833848" y="1070807"/>
            <a:ext cx="1098871"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sp>
        <p:nvSpPr>
          <p:cNvPr id="34" name="TextBox 33"/>
          <p:cNvSpPr txBox="1"/>
          <p:nvPr/>
        </p:nvSpPr>
        <p:spPr>
          <a:xfrm>
            <a:off x="7136233" y="1780961"/>
            <a:ext cx="1455867" cy="400110"/>
          </a:xfrm>
          <a:prstGeom prst="rect">
            <a:avLst/>
          </a:prstGeom>
          <a:solidFill>
            <a:schemeClr val="bg2">
              <a:lumMod val="90000"/>
            </a:schemeClr>
          </a:solidFill>
          <a:scene3d>
            <a:camera prst="orthographicFront"/>
            <a:lightRig rig="threePt" dir="t"/>
          </a:scene3d>
          <a:sp3d>
            <a:bevelT w="152400" h="50800" prst="softRound"/>
          </a:sp3d>
        </p:spPr>
        <p:txBody>
          <a:bodyPr wrap="square" rtlCol="0">
            <a:spAutoFit/>
          </a:bodyPr>
          <a:lstStyle/>
          <a:p>
            <a:pPr algn="ctr"/>
            <a:r>
              <a:rPr lang="en-US" sz="1000" dirty="0" smtClean="0"/>
              <a:t>The sun goes down between noon &amp; sunset.</a:t>
            </a:r>
            <a:endParaRPr lang="en-US" sz="1000" dirty="0"/>
          </a:p>
        </p:txBody>
      </p:sp>
      <p:cxnSp>
        <p:nvCxnSpPr>
          <p:cNvPr id="35" name="Straight Connector 34"/>
          <p:cNvCxnSpPr/>
          <p:nvPr/>
        </p:nvCxnSpPr>
        <p:spPr>
          <a:xfrm flipV="1">
            <a:off x="8610828" y="1438398"/>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7110075" y="1780961"/>
            <a:ext cx="1" cy="163349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423749" y="3591087"/>
            <a:ext cx="2532628" cy="1323439"/>
          </a:xfrm>
          <a:prstGeom prst="rect">
            <a:avLst/>
          </a:prstGeom>
          <a:solidFill>
            <a:srgbClr val="A3E7FF"/>
          </a:solidFill>
          <a:scene3d>
            <a:camera prst="orthographicFront"/>
            <a:lightRig rig="threePt" dir="t"/>
          </a:scene3d>
          <a:sp3d>
            <a:bevelT w="152400" h="50800" prst="softRound"/>
          </a:sp3d>
        </p:spPr>
        <p:txBody>
          <a:bodyPr wrap="square" rtlCol="0">
            <a:spAutoFit/>
          </a:bodyPr>
          <a:lstStyle/>
          <a:p>
            <a:pPr algn="ctr"/>
            <a:r>
              <a:rPr lang="en-US" sz="1600" dirty="0"/>
              <a:t>1) </a:t>
            </a:r>
            <a:r>
              <a:rPr lang="en-US" sz="1600" dirty="0" smtClean="0"/>
              <a:t>Why?  </a:t>
            </a:r>
            <a:r>
              <a:rPr lang="en-US" sz="1600" dirty="0"/>
              <a:t>The Rabbis say the Passover lamb is to be sacrificed at the 9</a:t>
            </a:r>
            <a:r>
              <a:rPr lang="en-US" sz="1600" baseline="30000" dirty="0"/>
              <a:t>th</a:t>
            </a:r>
            <a:r>
              <a:rPr lang="en-US" sz="1600" dirty="0"/>
              <a:t> </a:t>
            </a:r>
            <a:r>
              <a:rPr lang="en-US" sz="1600" dirty="0" smtClean="0"/>
              <a:t>hour </a:t>
            </a:r>
            <a:br>
              <a:rPr lang="en-US" sz="1600" dirty="0" smtClean="0"/>
            </a:br>
            <a:r>
              <a:rPr lang="en-US" sz="1600" dirty="0" smtClean="0"/>
              <a:t>on the </a:t>
            </a:r>
            <a:r>
              <a:rPr lang="en-US" sz="1600" dirty="0"/>
              <a:t>Passover Day Season between noon &amp; </a:t>
            </a:r>
            <a:r>
              <a:rPr lang="en-US" sz="1600" dirty="0" smtClean="0"/>
              <a:t>sunset.</a:t>
            </a:r>
            <a:endParaRPr lang="en-US" sz="1600" dirty="0"/>
          </a:p>
        </p:txBody>
      </p:sp>
      <p:sp>
        <p:nvSpPr>
          <p:cNvPr id="42" name="TextBox 41"/>
          <p:cNvSpPr txBox="1"/>
          <p:nvPr/>
        </p:nvSpPr>
        <p:spPr>
          <a:xfrm>
            <a:off x="179512" y="-35760"/>
            <a:ext cx="8788880" cy="584775"/>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200" dirty="0" smtClean="0">
                <a:solidFill>
                  <a:schemeClr val="accent2">
                    <a:lumMod val="75000"/>
                  </a:schemeClr>
                </a:solidFill>
                <a:latin typeface="+mj-lt"/>
              </a:rPr>
              <a:t>Rabbis </a:t>
            </a:r>
            <a:r>
              <a:rPr lang="en-US" sz="3200" dirty="0" err="1" smtClean="0">
                <a:solidFill>
                  <a:schemeClr val="accent2">
                    <a:lumMod val="75000"/>
                  </a:schemeClr>
                </a:solidFill>
                <a:latin typeface="+mj-lt"/>
              </a:rPr>
              <a:t>Exo</a:t>
            </a:r>
            <a:r>
              <a:rPr lang="en-US" sz="3200" dirty="0" smtClean="0">
                <a:solidFill>
                  <a:schemeClr val="accent2">
                    <a:lumMod val="75000"/>
                  </a:schemeClr>
                </a:solidFill>
                <a:latin typeface="+mj-lt"/>
              </a:rPr>
              <a:t> 12:  </a:t>
            </a:r>
            <a:r>
              <a:rPr lang="en-US" sz="3200" dirty="0" smtClean="0">
                <a:solidFill>
                  <a:srgbClr val="FF0000"/>
                </a:solidFill>
                <a:latin typeface="+mj-lt"/>
              </a:rPr>
              <a:t>Sunset Theory  </a:t>
            </a:r>
            <a:r>
              <a:rPr lang="en-US" sz="3200" dirty="0" smtClean="0">
                <a:solidFill>
                  <a:schemeClr val="tx1">
                    <a:lumMod val="75000"/>
                    <a:lumOff val="25000"/>
                  </a:schemeClr>
                </a:solidFill>
                <a:latin typeface="+mj-lt"/>
              </a:rPr>
              <a:t>Chart #</a:t>
            </a:r>
            <a:r>
              <a:rPr lang="en-US" sz="3200" dirty="0">
                <a:solidFill>
                  <a:schemeClr val="tx1">
                    <a:lumMod val="75000"/>
                    <a:lumOff val="25000"/>
                  </a:schemeClr>
                </a:solidFill>
                <a:latin typeface="+mj-lt"/>
              </a:rPr>
              <a:t>2</a:t>
            </a:r>
            <a:endParaRPr lang="en-CA" sz="3200" dirty="0">
              <a:solidFill>
                <a:schemeClr val="tx1">
                  <a:lumMod val="75000"/>
                  <a:lumOff val="25000"/>
                </a:schemeClr>
              </a:solidFill>
              <a:latin typeface="+mj-lt"/>
            </a:endParaRPr>
          </a:p>
        </p:txBody>
      </p:sp>
      <p:sp>
        <p:nvSpPr>
          <p:cNvPr id="43" name="Pentagon 42"/>
          <p:cNvSpPr/>
          <p:nvPr/>
        </p:nvSpPr>
        <p:spPr>
          <a:xfrm>
            <a:off x="501878" y="590731"/>
            <a:ext cx="8140243" cy="461665"/>
          </a:xfrm>
          <a:prstGeom prst="homePlate">
            <a:avLst/>
          </a:prstGeom>
          <a:blipFill dpi="0" rotWithShape="1">
            <a:blip r:embed="rId3"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Keeping the events IN order ON the TWO different days</a:t>
            </a: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6" name="Rectangle 45"/>
          <p:cNvSpPr/>
          <p:nvPr/>
        </p:nvSpPr>
        <p:spPr>
          <a:xfrm>
            <a:off x="7401253" y="2114997"/>
            <a:ext cx="96212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sp>
        <p:nvSpPr>
          <p:cNvPr id="49" name="Rectangle 48"/>
          <p:cNvSpPr/>
          <p:nvPr/>
        </p:nvSpPr>
        <p:spPr>
          <a:xfrm>
            <a:off x="8655440" y="2495805"/>
            <a:ext cx="471467" cy="914400"/>
          </a:xfrm>
          <a:prstGeom prst="rect">
            <a:avLst/>
          </a:prstGeom>
          <a:gradFill flip="none" rotWithShape="1">
            <a:gsLst>
              <a:gs pos="23000">
                <a:schemeClr val="tx1"/>
              </a:gs>
              <a:gs pos="62000">
                <a:schemeClr val="accent6">
                  <a:lumMod val="75000"/>
                </a:schemeClr>
              </a:gs>
              <a:gs pos="87000">
                <a:srgbClr val="FBD388"/>
              </a:gs>
              <a:gs pos="98000">
                <a:srgbClr val="FFFF00"/>
              </a:gs>
              <a:gs pos="80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solidFill>
                  <a:schemeClr val="bg2"/>
                </a:solidFill>
              </a:rPr>
              <a:t>15</a:t>
            </a:r>
            <a:r>
              <a:rPr lang="en-CA" sz="1400" b="1" baseline="30000" dirty="0" smtClean="0">
                <a:solidFill>
                  <a:schemeClr val="bg2"/>
                </a:solidFill>
              </a:rPr>
              <a:t>th</a:t>
            </a:r>
            <a:r>
              <a:rPr lang="en-CA" sz="1400" b="1" dirty="0" smtClean="0">
                <a:solidFill>
                  <a:schemeClr val="bg2"/>
                </a:solidFill>
              </a:rPr>
              <a:t> </a:t>
            </a:r>
            <a:r>
              <a:rPr lang="en-CA" sz="1200" b="1" dirty="0" smtClean="0">
                <a:solidFill>
                  <a:schemeClr val="bg2"/>
                </a:solidFill>
              </a:rPr>
              <a:t>ULB</a:t>
            </a:r>
            <a:r>
              <a:rPr lang="en-CA" b="1" dirty="0" smtClean="0">
                <a:solidFill>
                  <a:schemeClr val="bg2"/>
                </a:solidFill>
              </a:rPr>
              <a:t> </a:t>
            </a:r>
            <a:endParaRPr lang="en-CA" b="1" dirty="0">
              <a:solidFill>
                <a:schemeClr val="bg2"/>
              </a:solidFill>
            </a:endParaRPr>
          </a:p>
        </p:txBody>
      </p:sp>
      <p:sp>
        <p:nvSpPr>
          <p:cNvPr id="38" name="Striped Right Arrow 37"/>
          <p:cNvSpPr/>
          <p:nvPr/>
        </p:nvSpPr>
        <p:spPr>
          <a:xfrm>
            <a:off x="7881258" y="2490026"/>
            <a:ext cx="868641" cy="350434"/>
          </a:xfrm>
          <a:prstGeom prst="stripedRightArrow">
            <a:avLst>
              <a:gd name="adj1" fmla="val 50000"/>
              <a:gd name="adj2" fmla="val 99579"/>
            </a:avLst>
          </a:prstGeom>
          <a:gradFill flip="none" rotWithShape="1">
            <a:gsLst>
              <a:gs pos="0">
                <a:srgbClr val="FFF200"/>
              </a:gs>
              <a:gs pos="23000">
                <a:srgbClr val="FF7A00"/>
              </a:gs>
              <a:gs pos="52000">
                <a:srgbClr val="FF0300"/>
              </a:gs>
              <a:gs pos="100000">
                <a:srgbClr val="4D0808"/>
              </a:gs>
            </a:gsLst>
            <a:lin ang="10800000" scaled="0"/>
            <a:tileRect/>
          </a:gradFill>
          <a:ln>
            <a:solidFill>
              <a:schemeClr val="accent1">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7882315" y="2217774"/>
            <a:ext cx="0" cy="1375838"/>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8642121" y="3267291"/>
            <a:ext cx="266144" cy="613484"/>
          </a:xfrm>
          <a:prstGeom prst="straightConnector1">
            <a:avLst/>
          </a:prstGeom>
          <a:ln w="57150">
            <a:solidFill>
              <a:srgbClr val="FF006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50969" y="3775752"/>
            <a:ext cx="917423" cy="2246769"/>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1400" dirty="0" smtClean="0"/>
              <a:t>2) The Lamb is eaten after sunset </a:t>
            </a:r>
            <a:br>
              <a:rPr lang="en-US" sz="1400" dirty="0" smtClean="0"/>
            </a:br>
            <a:r>
              <a:rPr lang="en-US" sz="1400" dirty="0" smtClean="0"/>
              <a:t>during the </a:t>
            </a:r>
            <a:r>
              <a:rPr lang="en-US" sz="1400" b="1" dirty="0" smtClean="0">
                <a:solidFill>
                  <a:schemeClr val="accent1">
                    <a:lumMod val="75000"/>
                  </a:schemeClr>
                </a:solidFill>
              </a:rPr>
              <a:t>Night Season</a:t>
            </a:r>
            <a:br>
              <a:rPr lang="en-US" sz="1400" b="1" dirty="0" smtClean="0">
                <a:solidFill>
                  <a:schemeClr val="accent1">
                    <a:lumMod val="75000"/>
                  </a:schemeClr>
                </a:solidFill>
              </a:rPr>
            </a:br>
            <a:r>
              <a:rPr lang="en-US" sz="1400" b="1" dirty="0" smtClean="0">
                <a:solidFill>
                  <a:schemeClr val="accent1">
                    <a:lumMod val="75000"/>
                  </a:schemeClr>
                </a:solidFill>
              </a:rPr>
              <a:t> of Abib 15.</a:t>
            </a:r>
            <a:endParaRPr lang="en-US" sz="1400" b="1" dirty="0">
              <a:solidFill>
                <a:schemeClr val="accent1">
                  <a:lumMod val="75000"/>
                </a:schemeClr>
              </a:solidFill>
            </a:endParaRPr>
          </a:p>
        </p:txBody>
      </p:sp>
      <p:pic>
        <p:nvPicPr>
          <p:cNvPr id="39" name="Picture 2" descr="C:\Users\Rae\Desktop\white man sitting on question block.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000" b="93778" l="19111" r="80000"/>
                    </a14:imgEffect>
                  </a14:imgLayer>
                </a14:imgProps>
              </a:ext>
              <a:ext uri="{28A0092B-C50C-407E-A947-70E740481C1C}">
                <a14:useLocalDpi xmlns:a14="http://schemas.microsoft.com/office/drawing/2010/main" val="0"/>
              </a:ext>
            </a:extLst>
          </a:blip>
          <a:srcRect/>
          <a:stretch>
            <a:fillRect/>
          </a:stretch>
        </p:blipFill>
        <p:spPr bwMode="auto">
          <a:xfrm>
            <a:off x="7210130" y="4754975"/>
            <a:ext cx="1529867" cy="152986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Rae\Desktop\white man red green question etc.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667" r="100000"/>
                    </a14:imgEffect>
                  </a14:imgLayer>
                </a14:imgProps>
              </a:ext>
              <a:ext uri="{28A0092B-C50C-407E-A947-70E740481C1C}">
                <a14:useLocalDpi xmlns:a14="http://schemas.microsoft.com/office/drawing/2010/main" val="0"/>
              </a:ext>
            </a:extLst>
          </a:blip>
          <a:srcRect/>
          <a:stretch>
            <a:fillRect/>
          </a:stretch>
        </p:blipFill>
        <p:spPr bwMode="auto">
          <a:xfrm>
            <a:off x="6340367" y="5837049"/>
            <a:ext cx="1120343" cy="112034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Documents and Settings\Demo\Desktop\Garrick DAWN jpegs\Art\rabbi'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380" y="1030115"/>
            <a:ext cx="1876550" cy="10848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38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2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fade">
                                      <p:cBhvr>
                                        <p:cTn id="12" dur="1000"/>
                                        <p:tgtEl>
                                          <p:spTgt spid="44">
                                            <p:txEl>
                                              <p:pRg st="1" end="1"/>
                                            </p:txEl>
                                          </p:spTgt>
                                        </p:tgtEl>
                                      </p:cBhvr>
                                    </p:animEffect>
                                    <p:anim calcmode="lin" valueType="num">
                                      <p:cBhvr>
                                        <p:cTn id="13"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1000"/>
                                  </p:stCondLst>
                                  <p:childTnLst>
                                    <p:set>
                                      <p:cBhvr>
                                        <p:cTn id="17" dur="1" fill="hold">
                                          <p:stCondLst>
                                            <p:cond delay="0"/>
                                          </p:stCondLst>
                                        </p:cTn>
                                        <p:tgtEl>
                                          <p:spTgt spid="37">
                                            <p:txEl>
                                              <p:pRg st="0" end="0"/>
                                            </p:txEl>
                                          </p:spTgt>
                                        </p:tgtEl>
                                        <p:attrNameLst>
                                          <p:attrName>style.visibility</p:attrName>
                                        </p:attrNameLst>
                                      </p:cBhvr>
                                      <p:to>
                                        <p:strVal val="visible"/>
                                      </p:to>
                                    </p:set>
                                    <p:animEffect transition="in" filter="wipe(left)">
                                      <p:cBhvr>
                                        <p:cTn id="18" dur="1250"/>
                                        <p:tgtEl>
                                          <p:spTgt spid="37">
                                            <p:txEl>
                                              <p:pRg st="0" end="0"/>
                                            </p:txEl>
                                          </p:spTgt>
                                        </p:tgtEl>
                                      </p:cBhvr>
                                    </p:animEffect>
                                  </p:childTnLst>
                                </p:cTn>
                              </p:par>
                            </p:childTnLst>
                          </p:cTn>
                        </p:par>
                        <p:par>
                          <p:cTn id="19" fill="hold">
                            <p:stCondLst>
                              <p:cond delay="3250"/>
                            </p:stCondLst>
                            <p:childTnLst>
                              <p:par>
                                <p:cTn id="20" presetID="10" presetClass="entr" presetSubtype="0"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750"/>
                                        <p:tgtEl>
                                          <p:spTgt spid="46"/>
                                        </p:tgtEl>
                                      </p:cBhvr>
                                    </p:animEffect>
                                  </p:childTnLst>
                                </p:cTn>
                              </p:par>
                            </p:childTnLst>
                          </p:cTn>
                        </p:par>
                        <p:par>
                          <p:cTn id="23" fill="hold">
                            <p:stCondLst>
                              <p:cond delay="4000"/>
                            </p:stCondLst>
                            <p:childTnLst>
                              <p:par>
                                <p:cTn id="24" presetID="22" presetClass="entr" presetSubtype="1"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up)">
                                      <p:cBhvr>
                                        <p:cTn id="26" dur="20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4">
                                            <p:txEl>
                                              <p:pRg st="2" end="2"/>
                                            </p:txEl>
                                          </p:spTgt>
                                        </p:tgtEl>
                                        <p:attrNameLst>
                                          <p:attrName>style.visibility</p:attrName>
                                        </p:attrNameLst>
                                      </p:cBhvr>
                                      <p:to>
                                        <p:strVal val="visible"/>
                                      </p:to>
                                    </p:set>
                                    <p:animEffect transition="in" filter="fade">
                                      <p:cBhvr>
                                        <p:cTn id="31" dur="1000"/>
                                        <p:tgtEl>
                                          <p:spTgt spid="44">
                                            <p:txEl>
                                              <p:pRg st="2" end="2"/>
                                            </p:txEl>
                                          </p:spTgt>
                                        </p:tgtEl>
                                      </p:cBhvr>
                                    </p:animEffect>
                                    <p:anim calcmode="lin" valueType="num">
                                      <p:cBhvr>
                                        <p:cTn id="3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8" presetClass="emph" presetSubtype="0" fill="hold" grpId="1" nodeType="afterEffect">
                                  <p:stCondLst>
                                    <p:cond delay="0"/>
                                  </p:stCondLst>
                                  <p:childTnLst>
                                    <p:animRot by="21600000">
                                      <p:cBhvr>
                                        <p:cTn id="40" dur="2000" fill="hold"/>
                                        <p:tgtEl>
                                          <p:spTgt spid="3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51">
                                            <p:txEl>
                                              <p:pRg st="0" end="0"/>
                                            </p:txEl>
                                          </p:spTgt>
                                        </p:tgtEl>
                                        <p:attrNameLst>
                                          <p:attrName>style.visibility</p:attrName>
                                        </p:attrNameLst>
                                      </p:cBhvr>
                                      <p:to>
                                        <p:strVal val="visible"/>
                                      </p:to>
                                    </p:set>
                                    <p:animEffect transition="in" filter="wipe(up)">
                                      <p:cBhvr>
                                        <p:cTn id="45" dur="2250"/>
                                        <p:tgtEl>
                                          <p:spTgt spid="51">
                                            <p:txEl>
                                              <p:pRg st="0" end="0"/>
                                            </p:txEl>
                                          </p:spTgt>
                                        </p:tgtEl>
                                      </p:cBhvr>
                                    </p:animEffect>
                                  </p:childTnLst>
                                </p:cTn>
                              </p:par>
                            </p:childTnLst>
                          </p:cTn>
                        </p:par>
                        <p:par>
                          <p:cTn id="46" fill="hold">
                            <p:stCondLst>
                              <p:cond delay="2250"/>
                            </p:stCondLst>
                            <p:childTnLst>
                              <p:par>
                                <p:cTn id="47" presetID="22" presetClass="entr" presetSubtype="4"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1500"/>
                                        <p:tgtEl>
                                          <p:spTgt spid="5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4">
                                            <p:txEl>
                                              <p:pRg st="3" end="3"/>
                                            </p:txEl>
                                          </p:spTgt>
                                        </p:tgtEl>
                                        <p:attrNameLst>
                                          <p:attrName>style.visibility</p:attrName>
                                        </p:attrNameLst>
                                      </p:cBhvr>
                                      <p:to>
                                        <p:strVal val="visible"/>
                                      </p:to>
                                    </p:set>
                                    <p:animEffect transition="in" filter="fade">
                                      <p:cBhvr>
                                        <p:cTn id="54" dur="1000"/>
                                        <p:tgtEl>
                                          <p:spTgt spid="44">
                                            <p:txEl>
                                              <p:pRg st="3" end="3"/>
                                            </p:txEl>
                                          </p:spTgt>
                                        </p:tgtEl>
                                      </p:cBhvr>
                                    </p:animEffect>
                                    <p:anim calcmode="lin" valueType="num">
                                      <p:cBhvr>
                                        <p:cTn id="55"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7"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4">
                                            <p:txEl>
                                              <p:pRg st="4" end="4"/>
                                            </p:txEl>
                                          </p:spTgt>
                                        </p:tgtEl>
                                        <p:attrNameLst>
                                          <p:attrName>style.visibility</p:attrName>
                                        </p:attrNameLst>
                                      </p:cBhvr>
                                      <p:to>
                                        <p:strVal val="visible"/>
                                      </p:to>
                                    </p:set>
                                    <p:animEffect transition="in" filter="fade">
                                      <p:cBhvr>
                                        <p:cTn id="67" dur="1000"/>
                                        <p:tgtEl>
                                          <p:spTgt spid="44">
                                            <p:txEl>
                                              <p:pRg st="4" end="4"/>
                                            </p:txEl>
                                          </p:spTgt>
                                        </p:tgtEl>
                                      </p:cBhvr>
                                    </p:animEffect>
                                    <p:anim calcmode="lin" valueType="num">
                                      <p:cBhvr>
                                        <p:cTn id="68"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10" presetClass="entr" presetSubtype="0"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2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8" grpId="0" animBg="1"/>
      <p:bldP spid="38"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45</a:t>
            </a:fld>
            <a:endParaRPr lang="en-CA" dirty="0">
              <a:solidFill>
                <a:schemeClr val="bg1"/>
              </a:solidFill>
            </a:endParaRPr>
          </a:p>
        </p:txBody>
      </p:sp>
      <p:sp>
        <p:nvSpPr>
          <p:cNvPr id="3" name="Rectangle 2"/>
          <p:cNvSpPr/>
          <p:nvPr/>
        </p:nvSpPr>
        <p:spPr>
          <a:xfrm>
            <a:off x="336600" y="44624"/>
            <a:ext cx="8496980" cy="64325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cap="none" spc="0" dirty="0" smtClean="0">
                <a:ln w="50800"/>
                <a:solidFill>
                  <a:schemeClr val="bg1">
                    <a:shade val="50000"/>
                  </a:schemeClr>
                </a:solidFill>
                <a:effectLst/>
              </a:rPr>
              <a:t>The </a:t>
            </a:r>
            <a:r>
              <a:rPr lang="en-US" sz="2800" b="1" cap="none" spc="0" dirty="0" err="1" smtClean="0">
                <a:ln w="50800"/>
                <a:solidFill>
                  <a:schemeClr val="bg1">
                    <a:shade val="50000"/>
                  </a:schemeClr>
                </a:solidFill>
                <a:effectLst/>
              </a:rPr>
              <a:t>Exo</a:t>
            </a:r>
            <a:r>
              <a:rPr lang="en-US" sz="2800" b="1" cap="none" spc="0" dirty="0" smtClean="0">
                <a:ln w="50800"/>
                <a:solidFill>
                  <a:schemeClr val="bg1">
                    <a:shade val="50000"/>
                  </a:schemeClr>
                </a:solidFill>
                <a:effectLst/>
              </a:rPr>
              <a:t> 12 Passover events cannot be charted properly in a “Forward Progressive Movement” according to the Rabbis’ and current mindset of a sunset day-start. </a:t>
            </a:r>
          </a:p>
          <a:p>
            <a:pPr algn="ctr"/>
            <a:endParaRPr lang="en-US" b="1" dirty="0">
              <a:ln w="50800"/>
              <a:solidFill>
                <a:schemeClr val="bg1">
                  <a:shade val="50000"/>
                </a:schemeClr>
              </a:solidFill>
            </a:endParaRPr>
          </a:p>
          <a:p>
            <a:pPr algn="r"/>
            <a:r>
              <a:rPr lang="en-US" sz="2800" b="1" cap="none" spc="0" dirty="0" smtClean="0">
                <a:ln w="50800"/>
                <a:solidFill>
                  <a:schemeClr val="bg1">
                    <a:shade val="50000"/>
                  </a:schemeClr>
                </a:solidFill>
                <a:effectLst/>
              </a:rPr>
              <a:t> </a:t>
            </a:r>
            <a:r>
              <a:rPr lang="en-US" sz="2800" b="1" cap="none" spc="0" dirty="0" smtClean="0">
                <a:ln w="50800"/>
                <a:solidFill>
                  <a:schemeClr val="accent1">
                    <a:lumMod val="40000"/>
                    <a:lumOff val="60000"/>
                  </a:schemeClr>
                </a:solidFill>
                <a:effectLst/>
              </a:rPr>
              <a:t>Neither will sunset commencement properly </a:t>
            </a:r>
            <a:br>
              <a:rPr lang="en-US" sz="2800" b="1" cap="none" spc="0" dirty="0" smtClean="0">
                <a:ln w="50800"/>
                <a:solidFill>
                  <a:schemeClr val="accent1">
                    <a:lumMod val="40000"/>
                    <a:lumOff val="60000"/>
                  </a:schemeClr>
                </a:solidFill>
                <a:effectLst/>
              </a:rPr>
            </a:br>
            <a:r>
              <a:rPr lang="en-US" sz="2800" b="1" cap="none" spc="0" dirty="0" smtClean="0">
                <a:ln w="50800"/>
                <a:solidFill>
                  <a:schemeClr val="accent1">
                    <a:lumMod val="40000"/>
                    <a:lumOff val="60000"/>
                  </a:schemeClr>
                </a:solidFill>
                <a:effectLst/>
              </a:rPr>
              <a:t> align the events for Yahusha’s Passover.</a:t>
            </a:r>
          </a:p>
          <a:p>
            <a:pPr algn="ctr"/>
            <a:endParaRPr lang="en-US" sz="1200" b="1" cap="none" spc="0" dirty="0" smtClean="0">
              <a:ln w="50800"/>
              <a:solidFill>
                <a:schemeClr val="accent1">
                  <a:lumMod val="40000"/>
                  <a:lumOff val="60000"/>
                </a:schemeClr>
              </a:solidFill>
              <a:effectLst/>
            </a:endParaRPr>
          </a:p>
          <a:p>
            <a:pPr algn="ctr"/>
            <a:r>
              <a:rPr lang="en-US" sz="2400" b="1" dirty="0" smtClean="0">
                <a:ln w="50800"/>
                <a:solidFill>
                  <a:schemeClr val="bg2">
                    <a:lumMod val="50000"/>
                  </a:schemeClr>
                </a:solidFill>
              </a:rPr>
              <a:t>We do know the </a:t>
            </a:r>
            <a:r>
              <a:rPr lang="en-US" sz="2400" b="1" dirty="0" err="1" smtClean="0">
                <a:ln w="50800"/>
                <a:solidFill>
                  <a:schemeClr val="bg2">
                    <a:lumMod val="50000"/>
                  </a:schemeClr>
                </a:solidFill>
              </a:rPr>
              <a:t>Exo</a:t>
            </a:r>
            <a:r>
              <a:rPr lang="en-US" sz="2400" b="1" dirty="0" smtClean="0">
                <a:ln w="50800"/>
                <a:solidFill>
                  <a:schemeClr val="bg2">
                    <a:lumMod val="50000"/>
                  </a:schemeClr>
                </a:solidFill>
              </a:rPr>
              <a:t> 12 Passover lamb was sacrificed AND eaten at night.  So … no matter what the day-start is, there would not be a problem here – </a:t>
            </a:r>
            <a:r>
              <a:rPr lang="en-US" sz="2400" b="1" dirty="0" smtClean="0">
                <a:ln w="50800"/>
                <a:solidFill>
                  <a:schemeClr val="accent1">
                    <a:lumMod val="40000"/>
                    <a:lumOff val="60000"/>
                  </a:schemeClr>
                </a:solidFill>
              </a:rPr>
              <a:t>UNTIL</a:t>
            </a:r>
            <a:r>
              <a:rPr lang="en-US" sz="2400" b="1" dirty="0" smtClean="0">
                <a:ln w="50800"/>
                <a:solidFill>
                  <a:schemeClr val="bg2">
                    <a:lumMod val="50000"/>
                  </a:schemeClr>
                </a:solidFill>
              </a:rPr>
              <a:t> </a:t>
            </a:r>
            <a:r>
              <a:rPr lang="en-US" sz="2400" b="1" dirty="0" smtClean="0">
                <a:ln w="50800"/>
                <a:solidFill>
                  <a:schemeClr val="accent1">
                    <a:lumMod val="40000"/>
                    <a:lumOff val="60000"/>
                  </a:schemeClr>
                </a:solidFill>
              </a:rPr>
              <a:t>the departure command to leave the next morning</a:t>
            </a:r>
            <a:r>
              <a:rPr lang="en-US" sz="2400" b="1" dirty="0" smtClean="0">
                <a:ln w="50800"/>
                <a:solidFill>
                  <a:schemeClr val="bg2">
                    <a:lumMod val="50000"/>
                  </a:schemeClr>
                </a:solidFill>
              </a:rPr>
              <a:t> which would be Abib 14</a:t>
            </a:r>
            <a:r>
              <a:rPr lang="en-US" sz="2400" b="1" baseline="30000" dirty="0" smtClean="0">
                <a:ln w="50800"/>
                <a:solidFill>
                  <a:schemeClr val="bg2">
                    <a:lumMod val="50000"/>
                  </a:schemeClr>
                </a:solidFill>
              </a:rPr>
              <a:t>th</a:t>
            </a:r>
            <a:r>
              <a:rPr lang="en-US" sz="2400" b="1" dirty="0" smtClean="0">
                <a:ln w="50800"/>
                <a:solidFill>
                  <a:schemeClr val="bg2">
                    <a:lumMod val="50000"/>
                  </a:schemeClr>
                </a:solidFill>
              </a:rPr>
              <a:t>, not the 15</a:t>
            </a:r>
            <a:r>
              <a:rPr lang="en-US" sz="2400" b="1" baseline="30000" dirty="0" smtClean="0">
                <a:ln w="50800"/>
                <a:solidFill>
                  <a:schemeClr val="bg2">
                    <a:lumMod val="50000"/>
                  </a:schemeClr>
                </a:solidFill>
              </a:rPr>
              <a:t>th</a:t>
            </a:r>
            <a:r>
              <a:rPr lang="en-US" sz="2400" b="1" dirty="0" smtClean="0">
                <a:ln w="50800"/>
                <a:solidFill>
                  <a:schemeClr val="bg2">
                    <a:lumMod val="50000"/>
                  </a:schemeClr>
                </a:solidFill>
              </a:rPr>
              <a:t> of Num 33:3. </a:t>
            </a:r>
          </a:p>
          <a:p>
            <a:pPr algn="ctr"/>
            <a:endParaRPr lang="en-US" sz="2000" b="1" dirty="0">
              <a:ln w="50800"/>
              <a:solidFill>
                <a:schemeClr val="bg2">
                  <a:lumMod val="50000"/>
                </a:schemeClr>
              </a:solidFill>
            </a:endParaRPr>
          </a:p>
          <a:p>
            <a:pPr algn="ctr"/>
            <a:endParaRPr lang="en-US" sz="4000" b="1" dirty="0" smtClean="0">
              <a:ln w="50800"/>
              <a:solidFill>
                <a:schemeClr val="bg2">
                  <a:lumMod val="50000"/>
                </a:schemeClr>
              </a:solidFill>
            </a:endParaRPr>
          </a:p>
          <a:p>
            <a:pPr algn="ctr"/>
            <a:r>
              <a:rPr lang="en-US" sz="2800" b="1" cap="none" spc="0" dirty="0" smtClean="0">
                <a:ln w="50800"/>
                <a:solidFill>
                  <a:schemeClr val="bg1">
                    <a:shade val="50000"/>
                  </a:schemeClr>
                </a:solidFill>
                <a:effectLst>
                  <a:glow rad="215900">
                    <a:schemeClr val="accent1">
                      <a:lumMod val="50000"/>
                      <a:alpha val="97000"/>
                    </a:schemeClr>
                  </a:glow>
                </a:effectLst>
              </a:rPr>
              <a:t>However, it’s time to chart Yahusha’s Passover </a:t>
            </a:r>
            <a:br>
              <a:rPr lang="en-US" sz="2800" b="1" cap="none" spc="0" dirty="0" smtClean="0">
                <a:ln w="50800"/>
                <a:solidFill>
                  <a:schemeClr val="bg1">
                    <a:shade val="50000"/>
                  </a:schemeClr>
                </a:solidFill>
                <a:effectLst>
                  <a:glow rad="215900">
                    <a:schemeClr val="accent1">
                      <a:lumMod val="50000"/>
                      <a:alpha val="97000"/>
                    </a:schemeClr>
                  </a:glow>
                </a:effectLst>
              </a:rPr>
            </a:br>
            <a:r>
              <a:rPr lang="en-US" sz="2800" b="1" cap="none" spc="0" dirty="0" smtClean="0">
                <a:ln w="50800"/>
                <a:solidFill>
                  <a:schemeClr val="bg1">
                    <a:shade val="50000"/>
                  </a:schemeClr>
                </a:solidFill>
                <a:effectLst>
                  <a:glow rad="215900">
                    <a:schemeClr val="accent1">
                      <a:lumMod val="50000"/>
                      <a:alpha val="97000"/>
                    </a:schemeClr>
                  </a:glow>
                </a:effectLst>
              </a:rPr>
              <a:t>in a Dawn Format Chart and see if the events follow </a:t>
            </a:r>
            <a:br>
              <a:rPr lang="en-US" sz="2800" b="1" cap="none" spc="0" dirty="0" smtClean="0">
                <a:ln w="50800"/>
                <a:solidFill>
                  <a:schemeClr val="bg1">
                    <a:shade val="50000"/>
                  </a:schemeClr>
                </a:solidFill>
                <a:effectLst>
                  <a:glow rad="215900">
                    <a:schemeClr val="accent1">
                      <a:lumMod val="50000"/>
                      <a:alpha val="97000"/>
                    </a:schemeClr>
                  </a:glow>
                </a:effectLst>
              </a:rPr>
            </a:br>
            <a:r>
              <a:rPr lang="en-US" sz="2800" b="1" cap="none" spc="0" dirty="0" smtClean="0">
                <a:ln w="50800"/>
                <a:solidFill>
                  <a:schemeClr val="bg1">
                    <a:shade val="50000"/>
                  </a:schemeClr>
                </a:solidFill>
                <a:effectLst>
                  <a:glow rad="215900">
                    <a:schemeClr val="accent1">
                      <a:lumMod val="50000"/>
                      <a:alpha val="97000"/>
                    </a:schemeClr>
                  </a:glow>
                </a:effectLst>
              </a:rPr>
              <a:t>the Forward Progressive Movement.</a:t>
            </a:r>
            <a:endParaRPr lang="en-US" sz="2800" b="1" cap="none" spc="0" dirty="0">
              <a:ln w="50800"/>
              <a:solidFill>
                <a:schemeClr val="bg1">
                  <a:shade val="50000"/>
                </a:schemeClr>
              </a:solidFill>
              <a:effectLst>
                <a:glow rad="215900">
                  <a:schemeClr val="accent1">
                    <a:lumMod val="50000"/>
                    <a:alpha val="97000"/>
                  </a:schemeClr>
                </a:glow>
              </a:effectLst>
            </a:endParaRPr>
          </a:p>
        </p:txBody>
      </p:sp>
      <p:pic>
        <p:nvPicPr>
          <p:cNvPr id="4" name="Picture 2" descr="C:\Documents and Settings\Demo\Desktop\Garrick DAWN jpegs\Art\rabb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412776"/>
            <a:ext cx="2117422" cy="1224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589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34CC77-AFBD-49B8-AB88-7B6E3FAC7633}" type="slidenum">
              <a:rPr lang="en-CA" smtClean="0"/>
              <a:t>46</a:t>
            </a:fld>
            <a:endParaRPr lang="en-CA"/>
          </a:p>
        </p:txBody>
      </p:sp>
      <p:sp>
        <p:nvSpPr>
          <p:cNvPr id="8" name="TextBox 7"/>
          <p:cNvSpPr txBox="1"/>
          <p:nvPr/>
        </p:nvSpPr>
        <p:spPr>
          <a:xfrm>
            <a:off x="0" y="17478"/>
            <a:ext cx="906780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solidFill>
                  <a:srgbClr val="002060"/>
                </a:solidFill>
              </a:rPr>
              <a:t>There’s only one more option to try – starting the Passover of </a:t>
            </a:r>
            <a:r>
              <a:rPr lang="en-US" sz="2000" b="1" dirty="0" err="1" smtClean="0">
                <a:solidFill>
                  <a:srgbClr val="002060"/>
                </a:solidFill>
              </a:rPr>
              <a:t>Abib</a:t>
            </a:r>
            <a:r>
              <a:rPr lang="en-US" sz="2000" b="1" dirty="0" smtClean="0">
                <a:solidFill>
                  <a:srgbClr val="002060"/>
                </a:solidFill>
              </a:rPr>
              <a:t> 14</a:t>
            </a:r>
            <a:r>
              <a:rPr lang="en-US" sz="2000" b="1" baseline="30000" dirty="0" smtClean="0">
                <a:solidFill>
                  <a:srgbClr val="002060"/>
                </a:solidFill>
              </a:rPr>
              <a:t>th</a:t>
            </a:r>
            <a:r>
              <a:rPr lang="en-US" sz="2000" b="1" dirty="0" smtClean="0">
                <a:solidFill>
                  <a:srgbClr val="002060"/>
                </a:solidFill>
              </a:rPr>
              <a:t> with DAWN.</a:t>
            </a:r>
          </a:p>
        </p:txBody>
      </p:sp>
      <p:sp>
        <p:nvSpPr>
          <p:cNvPr id="11" name="TextBox 10"/>
          <p:cNvSpPr txBox="1"/>
          <p:nvPr/>
        </p:nvSpPr>
        <p:spPr>
          <a:xfrm>
            <a:off x="199628" y="4437112"/>
            <a:ext cx="9052892" cy="2062103"/>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solidFill>
                  <a:srgbClr val="FF0066"/>
                </a:solidFill>
                <a:latin typeface="Tempus Sans ITC" pitchFamily="82" charset="0"/>
              </a:rPr>
              <a:t>Dawn’s Delight #1: </a:t>
            </a:r>
            <a:endParaRPr lang="en-US" sz="2800" b="1" dirty="0">
              <a:solidFill>
                <a:srgbClr val="FF0066"/>
              </a:solidFill>
              <a:latin typeface="Tempus Sans ITC" pitchFamily="82" charset="0"/>
            </a:endParaRPr>
          </a:p>
          <a:p>
            <a:pPr marL="457200" indent="-457200">
              <a:buAutoNum type="arabicParenR"/>
            </a:pPr>
            <a:r>
              <a:rPr lang="en-US" sz="2000" b="1" dirty="0" smtClean="0">
                <a:solidFill>
                  <a:schemeClr val="accent1">
                    <a:lumMod val="75000"/>
                  </a:schemeClr>
                </a:solidFill>
              </a:rPr>
              <a:t>The 9</a:t>
            </a:r>
            <a:r>
              <a:rPr lang="en-US" sz="2000" b="1" baseline="30000" dirty="0" smtClean="0">
                <a:solidFill>
                  <a:schemeClr val="accent1">
                    <a:lumMod val="75000"/>
                  </a:schemeClr>
                </a:solidFill>
              </a:rPr>
              <a:t>th</a:t>
            </a:r>
            <a:r>
              <a:rPr lang="en-US" sz="2000" b="1" dirty="0" smtClean="0">
                <a:solidFill>
                  <a:schemeClr val="accent1">
                    <a:lumMod val="75000"/>
                  </a:schemeClr>
                </a:solidFill>
              </a:rPr>
              <a:t> hour sacrifice is on Abib 14. </a:t>
            </a:r>
          </a:p>
          <a:p>
            <a:pPr marL="457200" indent="-457200">
              <a:buAutoNum type="arabicParenR"/>
            </a:pPr>
            <a:r>
              <a:rPr lang="en-US" sz="2000" b="1" dirty="0" smtClean="0">
                <a:solidFill>
                  <a:srgbClr val="FF0000"/>
                </a:solidFill>
              </a:rPr>
              <a:t>Sunset arrival on Abib 14 ushers in the dusk. </a:t>
            </a:r>
            <a:r>
              <a:rPr lang="en-US" sz="2000" b="1" dirty="0" smtClean="0">
                <a:solidFill>
                  <a:srgbClr val="002060"/>
                </a:solidFill>
              </a:rPr>
              <a:t> </a:t>
            </a:r>
          </a:p>
          <a:p>
            <a:pPr marL="457200" indent="-457200">
              <a:buAutoNum type="arabicParenR"/>
            </a:pPr>
            <a:r>
              <a:rPr lang="en-US" sz="2000" b="1" dirty="0" smtClean="0">
                <a:solidFill>
                  <a:schemeClr val="accent1">
                    <a:lumMod val="75000"/>
                  </a:schemeClr>
                </a:solidFill>
              </a:rPr>
              <a:t>Our Passover Lamb was handled all night of Abib 14 in burial.  </a:t>
            </a:r>
          </a:p>
          <a:p>
            <a:pPr marL="457200" indent="-457200">
              <a:buAutoNum type="arabicParenR"/>
            </a:pPr>
            <a:r>
              <a:rPr lang="en-US" sz="2000" b="1" dirty="0" smtClean="0"/>
              <a:t>Just before DAWN arrived the stone was rolled to close the tomb.</a:t>
            </a:r>
          </a:p>
          <a:p>
            <a:pPr marL="457200" indent="-457200">
              <a:buAutoNum type="arabicParenR"/>
            </a:pPr>
            <a:r>
              <a:rPr lang="en-US" sz="2000" b="1" dirty="0" smtClean="0">
                <a:solidFill>
                  <a:srgbClr val="002060"/>
                </a:solidFill>
              </a:rPr>
              <a:t>All “antitype” requirements were fulfilled.  </a:t>
            </a:r>
            <a:r>
              <a:rPr lang="en-US" sz="2000" b="1" dirty="0" smtClean="0">
                <a:solidFill>
                  <a:srgbClr val="FF0000"/>
                </a:solidFill>
              </a:rPr>
              <a:t>Abib 15 Sabbath begins at Dawn.</a:t>
            </a:r>
            <a:endParaRPr lang="en-CA" sz="2000" b="1" dirty="0">
              <a:solidFill>
                <a:srgbClr val="002060"/>
              </a:solidFill>
            </a:endParaRPr>
          </a:p>
        </p:txBody>
      </p:sp>
      <p:sp>
        <p:nvSpPr>
          <p:cNvPr id="7" name="TextBox 6"/>
          <p:cNvSpPr txBox="1"/>
          <p:nvPr/>
        </p:nvSpPr>
        <p:spPr>
          <a:xfrm>
            <a:off x="2051720" y="3664198"/>
            <a:ext cx="2450224" cy="615553"/>
          </a:xfrm>
          <a:prstGeom prst="rect">
            <a:avLst/>
          </a:prstGeom>
          <a:solidFill>
            <a:srgbClr val="A3E7FF"/>
          </a:solidFill>
          <a:scene3d>
            <a:camera prst="orthographicFront"/>
            <a:lightRig rig="threePt" dir="t"/>
          </a:scene3d>
          <a:sp3d>
            <a:bevelT w="152400" h="50800" prst="softRound"/>
          </a:sp3d>
        </p:spPr>
        <p:txBody>
          <a:bodyPr wrap="square" rtlCol="0">
            <a:spAutoFit/>
          </a:bodyPr>
          <a:lstStyle/>
          <a:p>
            <a:pPr algn="ctr"/>
            <a:r>
              <a:rPr lang="en-US" sz="1700" dirty="0"/>
              <a:t>1</a:t>
            </a:r>
            <a:r>
              <a:rPr lang="en-US" sz="1700" dirty="0" smtClean="0"/>
              <a:t>)  Yahusha died “between the mixings.”</a:t>
            </a:r>
            <a:endParaRPr lang="en-US" sz="1700" dirty="0"/>
          </a:p>
        </p:txBody>
      </p:sp>
      <p:sp>
        <p:nvSpPr>
          <p:cNvPr id="9" name="Slide Number Placeholder 1"/>
          <p:cNvSpPr txBox="1">
            <a:spLocks/>
          </p:cNvSpPr>
          <p:nvPr/>
        </p:nvSpPr>
        <p:spPr>
          <a:xfrm>
            <a:off x="8229600" y="6477001"/>
            <a:ext cx="762000" cy="24447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34CC77-AFBD-49B8-AB88-7B6E3FAC7633}" type="slidenum">
              <a:rPr lang="en-CA" smtClean="0"/>
              <a:pPr/>
              <a:t>46</a:t>
            </a:fld>
            <a:endParaRPr lang="en-CA"/>
          </a:p>
        </p:txBody>
      </p:sp>
      <p:sp>
        <p:nvSpPr>
          <p:cNvPr id="10" name="Content Placeholder 2"/>
          <p:cNvSpPr txBox="1">
            <a:spLocks/>
          </p:cNvSpPr>
          <p:nvPr/>
        </p:nvSpPr>
        <p:spPr>
          <a:xfrm>
            <a:off x="0" y="-9145"/>
            <a:ext cx="9143999" cy="3179457"/>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US" sz="2400" b="1" dirty="0" smtClean="0">
                <a:solidFill>
                  <a:srgbClr val="FF0066"/>
                </a:solidFill>
              </a:rPr>
              <a:t>Dawn</a:t>
            </a:r>
            <a:r>
              <a:rPr lang="en-US" sz="2400" dirty="0" smtClean="0">
                <a:solidFill>
                  <a:srgbClr val="9933FF"/>
                </a:solidFill>
              </a:rPr>
              <a:t>  </a:t>
            </a:r>
            <a:r>
              <a:rPr lang="en-US" sz="2400" b="1" dirty="0" smtClean="0">
                <a:solidFill>
                  <a:srgbClr val="FFFF00"/>
                </a:solidFill>
              </a:rPr>
              <a:t>Sunrise</a:t>
            </a:r>
            <a:r>
              <a:rPr lang="en-US" sz="2400" dirty="0"/>
              <a:t> </a:t>
            </a:r>
            <a:r>
              <a:rPr lang="en-US" sz="2400" dirty="0" smtClean="0"/>
              <a:t>          </a:t>
            </a:r>
            <a:r>
              <a:rPr lang="en-US" sz="2400" b="1" dirty="0" smtClean="0">
                <a:ln w="1905"/>
                <a:solidFill>
                  <a:srgbClr val="0070C0"/>
                </a:solidFill>
                <a:effectLst>
                  <a:innerShdw blurRad="69850" dist="43180" dir="5400000">
                    <a:srgbClr val="000000">
                      <a:alpha val="65000"/>
                    </a:srgbClr>
                  </a:innerShdw>
                </a:effectLst>
              </a:rPr>
              <a:t>Noon</a:t>
            </a:r>
            <a:r>
              <a:rPr lang="en-US" sz="2400" dirty="0" smtClean="0"/>
              <a:t>	   </a:t>
            </a:r>
            <a:r>
              <a:rPr lang="en-US" sz="2400" b="1" dirty="0" smtClean="0">
                <a:solidFill>
                  <a:schemeClr val="accent6">
                    <a:lumMod val="60000"/>
                    <a:lumOff val="40000"/>
                  </a:schemeClr>
                </a:solidFill>
              </a:rPr>
              <a:t>Sunset</a:t>
            </a:r>
            <a:r>
              <a:rPr lang="en-US" sz="2400" dirty="0" smtClean="0">
                <a:solidFill>
                  <a:srgbClr val="FF9900"/>
                </a:solidFill>
              </a:rPr>
              <a:t>  </a:t>
            </a:r>
            <a:r>
              <a:rPr lang="en-US" sz="2400" b="1" dirty="0" smtClean="0">
                <a:solidFill>
                  <a:schemeClr val="accent6">
                    <a:lumMod val="75000"/>
                  </a:schemeClr>
                </a:solidFill>
              </a:rPr>
              <a:t>Dusk</a:t>
            </a:r>
            <a:r>
              <a:rPr lang="en-US" sz="2400" dirty="0" smtClean="0"/>
              <a:t> </a:t>
            </a:r>
          </a:p>
          <a:p>
            <a:endParaRPr lang="en-US" sz="2400" dirty="0" smtClean="0"/>
          </a:p>
        </p:txBody>
      </p:sp>
      <p:sp>
        <p:nvSpPr>
          <p:cNvPr id="12" name="Rectangle 11"/>
          <p:cNvSpPr/>
          <p:nvPr/>
        </p:nvSpPr>
        <p:spPr>
          <a:xfrm>
            <a:off x="304800"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3" name="Rectangle 12"/>
          <p:cNvSpPr/>
          <p:nvPr/>
        </p:nvSpPr>
        <p:spPr>
          <a:xfrm>
            <a:off x="1395046" y="2271154"/>
            <a:ext cx="3127130" cy="914400"/>
          </a:xfrm>
          <a:prstGeom prst="rect">
            <a:avLst/>
          </a:prstGeom>
          <a:gradFill>
            <a:gsLst>
              <a:gs pos="0">
                <a:srgbClr val="FFFF00"/>
              </a:gs>
              <a:gs pos="47000">
                <a:srgbClr val="FFFF00"/>
              </a:gs>
              <a:gs pos="76000">
                <a:srgbClr val="FFFF00"/>
              </a:gs>
              <a:gs pos="72000">
                <a:schemeClr val="tx1"/>
              </a:gs>
              <a:gs pos="52000">
                <a:schemeClr val="tx1"/>
              </a:gs>
            </a:gsLst>
            <a:lin ang="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bg1"/>
                </a:solidFill>
              </a:rPr>
              <a:t>Seas</a:t>
            </a:r>
            <a:r>
              <a:rPr lang="en-US" sz="2800" b="1" dirty="0" smtClean="0">
                <a:solidFill>
                  <a:schemeClr val="tx1"/>
                </a:solidFill>
              </a:rPr>
              <a:t>on</a:t>
            </a:r>
            <a:endParaRPr lang="en-CA" sz="2800" b="1" dirty="0">
              <a:solidFill>
                <a:schemeClr val="tx1"/>
              </a:solidFill>
            </a:endParaRPr>
          </a:p>
        </p:txBody>
      </p:sp>
      <p:sp>
        <p:nvSpPr>
          <p:cNvPr id="14" name="Right Brace 13"/>
          <p:cNvSpPr/>
          <p:nvPr/>
        </p:nvSpPr>
        <p:spPr>
          <a:xfrm rot="16200000">
            <a:off x="4290282" y="-2284674"/>
            <a:ext cx="563440" cy="8534404"/>
          </a:xfrm>
          <a:prstGeom prst="rightBrace">
            <a:avLst>
              <a:gd name="adj1" fmla="val 63878"/>
              <a:gd name="adj2" fmla="val 81606"/>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5" name="Straight Connector 14"/>
          <p:cNvCxnSpPr/>
          <p:nvPr/>
        </p:nvCxnSpPr>
        <p:spPr>
          <a:xfrm flipV="1">
            <a:off x="2977776" y="1598457"/>
            <a:ext cx="0" cy="157185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688623" y="2271154"/>
            <a:ext cx="3150577"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14</a:t>
            </a:r>
            <a:r>
              <a:rPr lang="en-US" sz="2800" b="1" baseline="30000" dirty="0" smtClean="0">
                <a:solidFill>
                  <a:schemeClr val="bg1"/>
                </a:solidFill>
              </a:rPr>
              <a:t>th </a:t>
            </a:r>
            <a:r>
              <a:rPr lang="en-US" sz="2800" b="1" dirty="0">
                <a:solidFill>
                  <a:schemeClr val="bg1"/>
                </a:solidFill>
              </a:rPr>
              <a:t>Night </a:t>
            </a:r>
            <a:r>
              <a:rPr lang="en-US" sz="2800" b="1" dirty="0" smtClean="0">
                <a:solidFill>
                  <a:schemeClr val="bg1"/>
                </a:solidFill>
              </a:rPr>
              <a:t>Season</a:t>
            </a:r>
            <a:endParaRPr lang="en-CA" sz="3200" b="1" dirty="0">
              <a:solidFill>
                <a:schemeClr val="bg1"/>
              </a:solidFill>
            </a:endParaRPr>
          </a:p>
        </p:txBody>
      </p:sp>
      <p:cxnSp>
        <p:nvCxnSpPr>
          <p:cNvPr id="17" name="Straight Connector 16"/>
          <p:cNvCxnSpPr/>
          <p:nvPr/>
        </p:nvCxnSpPr>
        <p:spPr>
          <a:xfrm flipV="1">
            <a:off x="8839200"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44568"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cxnSp>
        <p:nvCxnSpPr>
          <p:cNvPr id="19" name="Straight Connector 18"/>
          <p:cNvCxnSpPr/>
          <p:nvPr/>
        </p:nvCxnSpPr>
        <p:spPr>
          <a:xfrm flipV="1">
            <a:off x="137160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4800"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607556" y="1949068"/>
            <a:ext cx="3245384"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1">
                    <a:lumMod val="60000"/>
                    <a:lumOff val="40000"/>
                  </a:schemeClr>
                </a:solidFill>
                <a:effectLst>
                  <a:glow rad="127000">
                    <a:srgbClr val="FFFF00"/>
                  </a:glow>
                </a:effectLst>
              </a:rPr>
              <a:t>One </a:t>
            </a:r>
            <a:r>
              <a:rPr lang="en-US" b="1" dirty="0" smtClean="0">
                <a:solidFill>
                  <a:srgbClr val="0070C0"/>
                </a:solidFill>
                <a:effectLst>
                  <a:glow rad="127000">
                    <a:srgbClr val="FFFF00"/>
                  </a:glow>
                </a:effectLst>
              </a:rPr>
              <a:t>Dawn to Dawn </a:t>
            </a:r>
            <a:r>
              <a:rPr lang="en-US" b="1" dirty="0" smtClean="0">
                <a:solidFill>
                  <a:schemeClr val="accent1">
                    <a:lumMod val="60000"/>
                    <a:lumOff val="40000"/>
                  </a:schemeClr>
                </a:solidFill>
                <a:effectLst>
                  <a:glow rad="127000">
                    <a:srgbClr val="FFFF00"/>
                  </a:glow>
                </a:effectLst>
              </a:rPr>
              <a:t>24 </a:t>
            </a:r>
            <a:r>
              <a:rPr lang="en-US" b="1" dirty="0" err="1" smtClean="0">
                <a:solidFill>
                  <a:schemeClr val="accent1">
                    <a:lumMod val="60000"/>
                    <a:lumOff val="40000"/>
                  </a:schemeClr>
                </a:solidFill>
                <a:effectLst>
                  <a:glow rad="127000">
                    <a:srgbClr val="FFFF00"/>
                  </a:glow>
                </a:effectLst>
              </a:rPr>
              <a:t>Hr</a:t>
            </a:r>
            <a:r>
              <a:rPr lang="en-US" b="1" dirty="0" smtClean="0">
                <a:solidFill>
                  <a:schemeClr val="accent1">
                    <a:lumMod val="60000"/>
                    <a:lumOff val="40000"/>
                  </a:schemeClr>
                </a:solidFill>
                <a:effectLst>
                  <a:glow rad="127000">
                    <a:srgbClr val="FFFF00"/>
                  </a:glow>
                </a:effectLst>
              </a:rPr>
              <a:t> Cycle</a:t>
            </a:r>
            <a:endParaRPr lang="en-US" b="1" dirty="0">
              <a:solidFill>
                <a:schemeClr val="accent1">
                  <a:lumMod val="60000"/>
                  <a:lumOff val="40000"/>
                </a:schemeClr>
              </a:solidFill>
              <a:effectLst>
                <a:glow rad="127000">
                  <a:srgbClr val="FFFF00"/>
                </a:glow>
              </a:effectLst>
            </a:endParaRPr>
          </a:p>
        </p:txBody>
      </p:sp>
      <p:cxnSp>
        <p:nvCxnSpPr>
          <p:cNvPr id="22" name="Straight Connector 21"/>
          <p:cNvCxnSpPr/>
          <p:nvPr/>
        </p:nvCxnSpPr>
        <p:spPr>
          <a:xfrm flipV="1">
            <a:off x="4523232"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42072" y="1556792"/>
            <a:ext cx="0" cy="1639538"/>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a:off x="1226164" y="590731"/>
            <a:ext cx="6691680" cy="461665"/>
          </a:xfrm>
          <a:prstGeom prst="homePlate">
            <a:avLst/>
          </a:prstGeom>
          <a:blipFill dpi="0" rotWithShape="1">
            <a:blip r:embed="rId2"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Keeping the events IN perfect order ON Abib 14.</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5" name="TextBox 24"/>
          <p:cNvSpPr txBox="1"/>
          <p:nvPr/>
        </p:nvSpPr>
        <p:spPr>
          <a:xfrm>
            <a:off x="213896" y="-35760"/>
            <a:ext cx="8720112" cy="64633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600" b="1" dirty="0" smtClean="0">
                <a:solidFill>
                  <a:srgbClr val="0070C0"/>
                </a:solidFill>
              </a:rPr>
              <a:t>Yahusha’s Passover:  </a:t>
            </a:r>
            <a:r>
              <a:rPr lang="en-US" sz="3600" b="1" dirty="0">
                <a:ln w="50800"/>
                <a:solidFill>
                  <a:srgbClr val="FF0066"/>
                </a:solidFill>
              </a:rPr>
              <a:t>DAWN </a:t>
            </a:r>
            <a:r>
              <a:rPr lang="en-US" sz="3600" b="1" dirty="0" smtClean="0">
                <a:ln w="50800"/>
                <a:solidFill>
                  <a:srgbClr val="FF0066"/>
                </a:solidFill>
              </a:rPr>
              <a:t>Format </a:t>
            </a:r>
            <a:r>
              <a:rPr lang="en-US" sz="3600" b="1" dirty="0" smtClean="0">
                <a:solidFill>
                  <a:schemeClr val="tx1">
                    <a:lumMod val="75000"/>
                    <a:lumOff val="25000"/>
                  </a:schemeClr>
                </a:solidFill>
              </a:rPr>
              <a:t>Chart#1</a:t>
            </a:r>
            <a:r>
              <a:rPr lang="en-US" sz="3600" b="1" dirty="0" smtClean="0"/>
              <a:t> </a:t>
            </a:r>
            <a:endParaRPr lang="en-CA" sz="3600" b="1" dirty="0"/>
          </a:p>
        </p:txBody>
      </p:sp>
      <p:sp>
        <p:nvSpPr>
          <p:cNvPr id="27" name="Rectangle 26"/>
          <p:cNvSpPr/>
          <p:nvPr/>
        </p:nvSpPr>
        <p:spPr>
          <a:xfrm>
            <a:off x="3263156" y="1906302"/>
            <a:ext cx="96212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cxnSp>
        <p:nvCxnSpPr>
          <p:cNvPr id="30" name="Straight Connector 29"/>
          <p:cNvCxnSpPr/>
          <p:nvPr/>
        </p:nvCxnSpPr>
        <p:spPr>
          <a:xfrm flipV="1">
            <a:off x="3744218" y="1996378"/>
            <a:ext cx="0" cy="1629720"/>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101142" y="3666232"/>
            <a:ext cx="2739732" cy="630942"/>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1700" dirty="0" smtClean="0"/>
              <a:t>2)  Yahusha’s Body handled “between the mixings.”</a:t>
            </a:r>
            <a:endParaRPr lang="en-US" sz="1700" b="1" dirty="0">
              <a:solidFill>
                <a:schemeClr val="accent1">
                  <a:lumMod val="75000"/>
                </a:schemeClr>
              </a:solidFill>
            </a:endParaRPr>
          </a:p>
        </p:txBody>
      </p:sp>
      <p:sp>
        <p:nvSpPr>
          <p:cNvPr id="33" name="Left Brace 32"/>
          <p:cNvSpPr/>
          <p:nvPr/>
        </p:nvSpPr>
        <p:spPr>
          <a:xfrm rot="5400000" flipH="1">
            <a:off x="6895556" y="1942846"/>
            <a:ext cx="681848" cy="3188816"/>
          </a:xfrm>
          <a:prstGeom prst="leftBrace">
            <a:avLst>
              <a:gd name="adj1" fmla="val 46116"/>
              <a:gd name="adj2" fmla="val 73759"/>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34" name="Left Brace 33"/>
          <p:cNvSpPr/>
          <p:nvPr/>
        </p:nvSpPr>
        <p:spPr>
          <a:xfrm rot="5400000" flipH="1">
            <a:off x="2619808" y="1966118"/>
            <a:ext cx="681848" cy="3142265"/>
          </a:xfrm>
          <a:prstGeom prst="leftBrace">
            <a:avLst>
              <a:gd name="adj1" fmla="val 46116"/>
              <a:gd name="adj2" fmla="val 73356"/>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28" name="Striped Right Arrow 27"/>
          <p:cNvSpPr/>
          <p:nvPr/>
        </p:nvSpPr>
        <p:spPr>
          <a:xfrm>
            <a:off x="1420447" y="2930355"/>
            <a:ext cx="7353418" cy="350434"/>
          </a:xfrm>
          <a:prstGeom prst="stripedRightArrow">
            <a:avLst>
              <a:gd name="adj1" fmla="val 50000"/>
              <a:gd name="adj2" fmla="val 99579"/>
            </a:avLst>
          </a:prstGeom>
          <a:gradFill flip="none" rotWithShape="1">
            <a:gsLst>
              <a:gs pos="0">
                <a:srgbClr val="FF3399"/>
              </a:gs>
              <a:gs pos="25000">
                <a:srgbClr val="FF6633"/>
              </a:gs>
              <a:gs pos="50000">
                <a:srgbClr val="FFFF00"/>
              </a:gs>
              <a:gs pos="75000">
                <a:srgbClr val="01A78F"/>
              </a:gs>
              <a:gs pos="100000">
                <a:srgbClr val="3366FF"/>
              </a:gs>
            </a:gsLst>
            <a:lin ang="10800000" scaled="0"/>
            <a:tileRect/>
          </a:gradFill>
          <a:ln>
            <a:solidFill>
              <a:srgbClr val="00004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263157" y="3686945"/>
            <a:ext cx="378834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50000"/>
                  </a:schemeClr>
                </a:solidFill>
                <a:effectLst>
                  <a:glow rad="127000">
                    <a:srgbClr val="A3E7FF"/>
                  </a:glow>
                </a:effectLst>
              </a:rPr>
              <a:t>There is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PERFECT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Forward Progressive Movement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of these events!</a:t>
            </a:r>
            <a:endParaRPr lang="en-US" b="1" dirty="0">
              <a:solidFill>
                <a:schemeClr val="accent2">
                  <a:lumMod val="50000"/>
                </a:schemeClr>
              </a:solidFill>
              <a:effectLst>
                <a:glow rad="127000">
                  <a:srgbClr val="A3E7FF"/>
                </a:glow>
              </a:effectLst>
            </a:endParaRPr>
          </a:p>
        </p:txBody>
      </p:sp>
      <p:pic>
        <p:nvPicPr>
          <p:cNvPr id="31" name="Picture 2" descr="C:\Users\Rae\Desktop\green check mark clear.png"/>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508" y="4437112"/>
            <a:ext cx="1912336" cy="10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30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80">
                                          <p:stCondLst>
                                            <p:cond delay="0"/>
                                          </p:stCondLst>
                                        </p:cTn>
                                        <p:tgtEl>
                                          <p:spTgt spid="21"/>
                                        </p:tgtEl>
                                      </p:cBhvr>
                                    </p:animEffect>
                                    <p:anim calcmode="lin" valueType="num">
                                      <p:cBhvr>
                                        <p:cTn id="1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1" dur="26">
                                          <p:stCondLst>
                                            <p:cond delay="650"/>
                                          </p:stCondLst>
                                        </p:cTn>
                                        <p:tgtEl>
                                          <p:spTgt spid="21"/>
                                        </p:tgtEl>
                                      </p:cBhvr>
                                      <p:to x="100000" y="60000"/>
                                    </p:animScale>
                                    <p:animScale>
                                      <p:cBhvr>
                                        <p:cTn id="22" dur="166" decel="50000">
                                          <p:stCondLst>
                                            <p:cond delay="676"/>
                                          </p:stCondLst>
                                        </p:cTn>
                                        <p:tgtEl>
                                          <p:spTgt spid="21"/>
                                        </p:tgtEl>
                                      </p:cBhvr>
                                      <p:to x="100000" y="100000"/>
                                    </p:animScale>
                                    <p:animScale>
                                      <p:cBhvr>
                                        <p:cTn id="23" dur="26">
                                          <p:stCondLst>
                                            <p:cond delay="1312"/>
                                          </p:stCondLst>
                                        </p:cTn>
                                        <p:tgtEl>
                                          <p:spTgt spid="21"/>
                                        </p:tgtEl>
                                      </p:cBhvr>
                                      <p:to x="100000" y="80000"/>
                                    </p:animScale>
                                    <p:animScale>
                                      <p:cBhvr>
                                        <p:cTn id="24" dur="166" decel="50000">
                                          <p:stCondLst>
                                            <p:cond delay="1338"/>
                                          </p:stCondLst>
                                        </p:cTn>
                                        <p:tgtEl>
                                          <p:spTgt spid="21"/>
                                        </p:tgtEl>
                                      </p:cBhvr>
                                      <p:to x="100000" y="100000"/>
                                    </p:animScale>
                                    <p:animScale>
                                      <p:cBhvr>
                                        <p:cTn id="25" dur="26">
                                          <p:stCondLst>
                                            <p:cond delay="1642"/>
                                          </p:stCondLst>
                                        </p:cTn>
                                        <p:tgtEl>
                                          <p:spTgt spid="21"/>
                                        </p:tgtEl>
                                      </p:cBhvr>
                                      <p:to x="100000" y="90000"/>
                                    </p:animScale>
                                    <p:animScale>
                                      <p:cBhvr>
                                        <p:cTn id="26" dur="166" decel="50000">
                                          <p:stCondLst>
                                            <p:cond delay="1668"/>
                                          </p:stCondLst>
                                        </p:cTn>
                                        <p:tgtEl>
                                          <p:spTgt spid="21"/>
                                        </p:tgtEl>
                                      </p:cBhvr>
                                      <p:to x="100000" y="100000"/>
                                    </p:animScale>
                                    <p:animScale>
                                      <p:cBhvr>
                                        <p:cTn id="27" dur="26">
                                          <p:stCondLst>
                                            <p:cond delay="1808"/>
                                          </p:stCondLst>
                                        </p:cTn>
                                        <p:tgtEl>
                                          <p:spTgt spid="21"/>
                                        </p:tgtEl>
                                      </p:cBhvr>
                                      <p:to x="100000" y="95000"/>
                                    </p:animScale>
                                    <p:animScale>
                                      <p:cBhvr>
                                        <p:cTn id="28" dur="166" decel="50000">
                                          <p:stCondLst>
                                            <p:cond delay="1834"/>
                                          </p:stCondLst>
                                        </p:cTn>
                                        <p:tgtEl>
                                          <p:spTgt spid="21"/>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1" end="1"/>
                                            </p:txEl>
                                          </p:spTgt>
                                        </p:tgtEl>
                                        <p:attrNameLst>
                                          <p:attrName>style.visibility</p:attrName>
                                        </p:attrNameLst>
                                      </p:cBhvr>
                                      <p:to>
                                        <p:strVal val="visible"/>
                                      </p:to>
                                    </p:set>
                                    <p:animEffect transition="in" filter="fade">
                                      <p:cBhvr>
                                        <p:cTn id="33" dur="1000"/>
                                        <p:tgtEl>
                                          <p:spTgt spid="11">
                                            <p:txEl>
                                              <p:pRg st="1" end="1"/>
                                            </p:txEl>
                                          </p:spTgt>
                                        </p:tgtEl>
                                      </p:cBhvr>
                                    </p:animEffect>
                                    <p:anim calcmode="lin" valueType="num">
                                      <p:cBhvr>
                                        <p:cTn id="3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wipe(left)">
                                      <p:cBhvr>
                                        <p:cTn id="39" dur="1250"/>
                                        <p:tgtEl>
                                          <p:spTgt spid="7">
                                            <p:txEl>
                                              <p:pRg st="0" end="0"/>
                                            </p:txEl>
                                          </p:spTgt>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750"/>
                                        <p:tgtEl>
                                          <p:spTgt spid="27"/>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75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fade">
                                      <p:cBhvr>
                                        <p:cTn id="52" dur="1000"/>
                                        <p:tgtEl>
                                          <p:spTgt spid="11">
                                            <p:txEl>
                                              <p:pRg st="2" end="2"/>
                                            </p:txEl>
                                          </p:spTgt>
                                        </p:tgtEl>
                                      </p:cBhvr>
                                    </p:animEffect>
                                    <p:anim calcmode="lin" valueType="num">
                                      <p:cBhvr>
                                        <p:cTn id="53"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xEl>
                                              <p:pRg st="3" end="3"/>
                                            </p:txEl>
                                          </p:spTgt>
                                        </p:tgtEl>
                                        <p:attrNameLst>
                                          <p:attrName>style.visibility</p:attrName>
                                        </p:attrNameLst>
                                      </p:cBhvr>
                                      <p:to>
                                        <p:strVal val="visible"/>
                                      </p:to>
                                    </p:set>
                                    <p:animEffect transition="in" filter="fade">
                                      <p:cBhvr>
                                        <p:cTn id="59" dur="1000"/>
                                        <p:tgtEl>
                                          <p:spTgt spid="11">
                                            <p:txEl>
                                              <p:pRg st="3" end="3"/>
                                            </p:txEl>
                                          </p:spTgt>
                                        </p:tgtEl>
                                      </p:cBhvr>
                                    </p:animEffect>
                                    <p:anim calcmode="lin" valueType="num">
                                      <p:cBhvr>
                                        <p:cTn id="60"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1000"/>
                            </p:stCondLst>
                            <p:childTnLst>
                              <p:par>
                                <p:cTn id="63" presetID="22" presetClass="entr" presetSubtype="1" fill="hold" nodeType="afterEffect">
                                  <p:stCondLst>
                                    <p:cond delay="0"/>
                                  </p:stCondLst>
                                  <p:childTnLst>
                                    <p:set>
                                      <p:cBhvr>
                                        <p:cTn id="64" dur="1" fill="hold">
                                          <p:stCondLst>
                                            <p:cond delay="0"/>
                                          </p:stCondLst>
                                        </p:cTn>
                                        <p:tgtEl>
                                          <p:spTgt spid="32">
                                            <p:txEl>
                                              <p:pRg st="0" end="0"/>
                                            </p:txEl>
                                          </p:spTgt>
                                        </p:tgtEl>
                                        <p:attrNameLst>
                                          <p:attrName>style.visibility</p:attrName>
                                        </p:attrNameLst>
                                      </p:cBhvr>
                                      <p:to>
                                        <p:strVal val="visible"/>
                                      </p:to>
                                    </p:set>
                                    <p:animEffect transition="in" filter="wipe(up)">
                                      <p:cBhvr>
                                        <p:cTn id="65" dur="2250"/>
                                        <p:tgtEl>
                                          <p:spTgt spid="3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
                                            <p:txEl>
                                              <p:pRg st="4" end="4"/>
                                            </p:txEl>
                                          </p:spTgt>
                                        </p:tgtEl>
                                        <p:attrNameLst>
                                          <p:attrName>style.visibility</p:attrName>
                                        </p:attrNameLst>
                                      </p:cBhvr>
                                      <p:to>
                                        <p:strVal val="visible"/>
                                      </p:to>
                                    </p:set>
                                    <p:animEffect transition="in" filter="fade">
                                      <p:cBhvr>
                                        <p:cTn id="70" dur="1000"/>
                                        <p:tgtEl>
                                          <p:spTgt spid="11">
                                            <p:txEl>
                                              <p:pRg st="4" end="4"/>
                                            </p:txEl>
                                          </p:spTgt>
                                        </p:tgtEl>
                                      </p:cBhvr>
                                    </p:animEffect>
                                    <p:anim calcmode="lin" valueType="num">
                                      <p:cBhvr>
                                        <p:cTn id="7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xEl>
                                              <p:pRg st="5" end="5"/>
                                            </p:txEl>
                                          </p:spTgt>
                                        </p:tgtEl>
                                        <p:attrNameLst>
                                          <p:attrName>style.visibility</p:attrName>
                                        </p:attrNameLst>
                                      </p:cBhvr>
                                      <p:to>
                                        <p:strVal val="visible"/>
                                      </p:to>
                                    </p:set>
                                    <p:animEffect transition="in" filter="fade">
                                      <p:cBhvr>
                                        <p:cTn id="77" dur="1000"/>
                                        <p:tgtEl>
                                          <p:spTgt spid="11">
                                            <p:txEl>
                                              <p:pRg st="5" end="5"/>
                                            </p:txEl>
                                          </p:spTgt>
                                        </p:tgtEl>
                                      </p:cBhvr>
                                    </p:animEffect>
                                    <p:anim calcmode="lin" valueType="num">
                                      <p:cBhvr>
                                        <p:cTn id="78"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down)">
                                      <p:cBhvr>
                                        <p:cTn id="84" dur="580">
                                          <p:stCondLst>
                                            <p:cond delay="0"/>
                                          </p:stCondLst>
                                        </p:cTn>
                                        <p:tgtEl>
                                          <p:spTgt spid="29"/>
                                        </p:tgtEl>
                                      </p:cBhvr>
                                    </p:animEffect>
                                    <p:anim calcmode="lin" valueType="num">
                                      <p:cBhvr>
                                        <p:cTn id="85"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90" dur="26">
                                          <p:stCondLst>
                                            <p:cond delay="650"/>
                                          </p:stCondLst>
                                        </p:cTn>
                                        <p:tgtEl>
                                          <p:spTgt spid="29"/>
                                        </p:tgtEl>
                                      </p:cBhvr>
                                      <p:to x="100000" y="60000"/>
                                    </p:animScale>
                                    <p:animScale>
                                      <p:cBhvr>
                                        <p:cTn id="91" dur="166" decel="50000">
                                          <p:stCondLst>
                                            <p:cond delay="676"/>
                                          </p:stCondLst>
                                        </p:cTn>
                                        <p:tgtEl>
                                          <p:spTgt spid="29"/>
                                        </p:tgtEl>
                                      </p:cBhvr>
                                      <p:to x="100000" y="100000"/>
                                    </p:animScale>
                                    <p:animScale>
                                      <p:cBhvr>
                                        <p:cTn id="92" dur="26">
                                          <p:stCondLst>
                                            <p:cond delay="1312"/>
                                          </p:stCondLst>
                                        </p:cTn>
                                        <p:tgtEl>
                                          <p:spTgt spid="29"/>
                                        </p:tgtEl>
                                      </p:cBhvr>
                                      <p:to x="100000" y="80000"/>
                                    </p:animScale>
                                    <p:animScale>
                                      <p:cBhvr>
                                        <p:cTn id="93" dur="166" decel="50000">
                                          <p:stCondLst>
                                            <p:cond delay="1338"/>
                                          </p:stCondLst>
                                        </p:cTn>
                                        <p:tgtEl>
                                          <p:spTgt spid="29"/>
                                        </p:tgtEl>
                                      </p:cBhvr>
                                      <p:to x="100000" y="100000"/>
                                    </p:animScale>
                                    <p:animScale>
                                      <p:cBhvr>
                                        <p:cTn id="94" dur="26">
                                          <p:stCondLst>
                                            <p:cond delay="1642"/>
                                          </p:stCondLst>
                                        </p:cTn>
                                        <p:tgtEl>
                                          <p:spTgt spid="29"/>
                                        </p:tgtEl>
                                      </p:cBhvr>
                                      <p:to x="100000" y="90000"/>
                                    </p:animScale>
                                    <p:animScale>
                                      <p:cBhvr>
                                        <p:cTn id="95" dur="166" decel="50000">
                                          <p:stCondLst>
                                            <p:cond delay="1668"/>
                                          </p:stCondLst>
                                        </p:cTn>
                                        <p:tgtEl>
                                          <p:spTgt spid="29"/>
                                        </p:tgtEl>
                                      </p:cBhvr>
                                      <p:to x="100000" y="100000"/>
                                    </p:animScale>
                                    <p:animScale>
                                      <p:cBhvr>
                                        <p:cTn id="96" dur="26">
                                          <p:stCondLst>
                                            <p:cond delay="1808"/>
                                          </p:stCondLst>
                                        </p:cTn>
                                        <p:tgtEl>
                                          <p:spTgt spid="29"/>
                                        </p:tgtEl>
                                      </p:cBhvr>
                                      <p:to x="100000" y="95000"/>
                                    </p:animScale>
                                    <p:animScale>
                                      <p:cBhvr>
                                        <p:cTn id="97" dur="166" decel="50000">
                                          <p:stCondLst>
                                            <p:cond delay="1834"/>
                                          </p:stCondLst>
                                        </p:cTn>
                                        <p:tgtEl>
                                          <p:spTgt spid="29"/>
                                        </p:tgtEl>
                                      </p:cBhvr>
                                      <p:to x="100000" y="100000"/>
                                    </p:animScale>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2500"/>
                                        <p:tgtEl>
                                          <p:spTgt spid="28"/>
                                        </p:tgtEl>
                                      </p:cBhvr>
                                    </p:animEffect>
                                  </p:childTnLst>
                                </p:cTn>
                              </p:par>
                              <p:par>
                                <p:cTn id="102" presetID="10" presetClass="entr" presetSubtype="0"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3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24" grpId="0" animBg="1"/>
      <p:bldP spid="27" grpId="0"/>
      <p:bldP spid="28" grpId="0" animBg="1"/>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47</a:t>
            </a:fld>
            <a:endParaRPr lang="en-CA" dirty="0">
              <a:solidFill>
                <a:schemeClr val="bg1"/>
              </a:solidFill>
            </a:endParaRPr>
          </a:p>
        </p:txBody>
      </p:sp>
      <p:sp>
        <p:nvSpPr>
          <p:cNvPr id="3" name="Rectangle 2"/>
          <p:cNvSpPr/>
          <p:nvPr/>
        </p:nvSpPr>
        <p:spPr>
          <a:xfrm>
            <a:off x="2205809" y="548680"/>
            <a:ext cx="4732386" cy="2585323"/>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solidFill>
                  <a:schemeClr val="bg1">
                    <a:shade val="50000"/>
                  </a:schemeClr>
                </a:solidFill>
                <a:effectLst/>
              </a:rPr>
              <a:t>What about the</a:t>
            </a:r>
            <a:br>
              <a:rPr lang="en-US" sz="5400" b="1" cap="none" spc="0" dirty="0" smtClean="0">
                <a:ln w="50800"/>
                <a:solidFill>
                  <a:schemeClr val="bg1">
                    <a:shade val="50000"/>
                  </a:schemeClr>
                </a:solidFill>
                <a:effectLst/>
              </a:rPr>
            </a:br>
            <a:r>
              <a:rPr lang="en-US" sz="5400" b="1" cap="none" spc="0" dirty="0" smtClean="0">
                <a:ln w="50800"/>
                <a:solidFill>
                  <a:schemeClr val="bg1">
                    <a:shade val="50000"/>
                  </a:schemeClr>
                </a:solidFill>
                <a:effectLst/>
              </a:rPr>
              <a:t>rest of the</a:t>
            </a:r>
            <a:br>
              <a:rPr lang="en-US" sz="5400" b="1" cap="none" spc="0" dirty="0" smtClean="0">
                <a:ln w="50800"/>
                <a:solidFill>
                  <a:schemeClr val="bg1">
                    <a:shade val="50000"/>
                  </a:schemeClr>
                </a:solidFill>
                <a:effectLst/>
              </a:rPr>
            </a:br>
            <a:r>
              <a:rPr lang="en-US" sz="5400" b="1" cap="none" spc="0" dirty="0" smtClean="0">
                <a:ln w="50800"/>
                <a:solidFill>
                  <a:schemeClr val="bg1">
                    <a:shade val="50000"/>
                  </a:schemeClr>
                </a:solidFill>
                <a:effectLst/>
              </a:rPr>
              <a:t>requirements?</a:t>
            </a:r>
            <a:endParaRPr lang="en-US" sz="5400" b="1" cap="none" spc="0" dirty="0">
              <a:ln w="50800"/>
              <a:solidFill>
                <a:schemeClr val="bg1">
                  <a:shade val="50000"/>
                </a:schemeClr>
              </a:solidFill>
              <a:effectLst/>
            </a:endParaRPr>
          </a:p>
        </p:txBody>
      </p:sp>
    </p:spTree>
    <p:extLst>
      <p:ext uri="{BB962C8B-B14F-4D97-AF65-F5344CB8AC3E}">
        <p14:creationId xmlns:p14="http://schemas.microsoft.com/office/powerpoint/2010/main" val="1568296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2" y="116632"/>
            <a:ext cx="8381999" cy="45089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Exodus 12:10  </a:t>
            </a:r>
            <a:r>
              <a:rPr lang="en-US" sz="2800" b="1" dirty="0" smtClean="0">
                <a:solidFill>
                  <a:srgbClr val="FFFF00"/>
                </a:solidFill>
              </a:rPr>
              <a:t>(</a:t>
            </a:r>
            <a:r>
              <a:rPr lang="en-US" sz="2800" b="1" dirty="0">
                <a:solidFill>
                  <a:srgbClr val="FFFF00"/>
                </a:solidFill>
              </a:rPr>
              <a:t>Context is </a:t>
            </a:r>
            <a:r>
              <a:rPr lang="en-US" sz="2800" b="1" u="sng" dirty="0">
                <a:solidFill>
                  <a:srgbClr val="FFFF00"/>
                </a:solidFill>
              </a:rPr>
              <a:t>still</a:t>
            </a:r>
            <a:r>
              <a:rPr lang="en-US" sz="2800" b="1" dirty="0">
                <a:solidFill>
                  <a:srgbClr val="FFFF00"/>
                </a:solidFill>
              </a:rPr>
              <a:t>: </a:t>
            </a:r>
            <a:r>
              <a:rPr lang="en-US" sz="3200" b="1" dirty="0">
                <a:solidFill>
                  <a:srgbClr val="FFFF00"/>
                </a:solidFill>
              </a:rPr>
              <a:t>1</a:t>
            </a:r>
            <a:r>
              <a:rPr lang="en-US" sz="3200" b="1" baseline="30000" dirty="0">
                <a:solidFill>
                  <a:srgbClr val="FFFF00"/>
                </a:solidFill>
              </a:rPr>
              <a:t>st</a:t>
            </a:r>
            <a:r>
              <a:rPr lang="en-US" sz="3200" b="1" dirty="0">
                <a:solidFill>
                  <a:srgbClr val="FFFF00"/>
                </a:solidFill>
              </a:rPr>
              <a:t> </a:t>
            </a:r>
            <a:r>
              <a:rPr lang="en-US" sz="2400" b="1" dirty="0">
                <a:solidFill>
                  <a:srgbClr val="FFFF00"/>
                </a:solidFill>
              </a:rPr>
              <a:t>Month</a:t>
            </a:r>
            <a:r>
              <a:rPr lang="en-US" sz="2800" b="1" dirty="0">
                <a:solidFill>
                  <a:srgbClr val="FFFF00"/>
                </a:solidFill>
              </a:rPr>
              <a:t> </a:t>
            </a:r>
            <a:r>
              <a:rPr lang="en-US" sz="2800" b="1" dirty="0" smtClean="0">
                <a:solidFill>
                  <a:srgbClr val="FFFF00"/>
                </a:solidFill>
              </a:rPr>
              <a:t>&amp; 14</a:t>
            </a:r>
            <a:r>
              <a:rPr lang="en-US" sz="2800" b="1" baseline="30000" dirty="0" smtClean="0">
                <a:solidFill>
                  <a:srgbClr val="FFFF00"/>
                </a:solidFill>
              </a:rPr>
              <a:t>th</a:t>
            </a:r>
            <a:r>
              <a:rPr lang="en-US" sz="2800" b="1" dirty="0" smtClean="0">
                <a:solidFill>
                  <a:srgbClr val="FFFF00"/>
                </a:solidFill>
              </a:rPr>
              <a:t> </a:t>
            </a:r>
            <a:r>
              <a:rPr lang="en-US" sz="2400" b="1" dirty="0" smtClean="0">
                <a:solidFill>
                  <a:srgbClr val="FFFF00"/>
                </a:solidFill>
              </a:rPr>
              <a:t>Cycle</a:t>
            </a:r>
            <a:r>
              <a:rPr lang="en-US" sz="2800" b="1" dirty="0" smtClean="0">
                <a:solidFill>
                  <a:srgbClr val="FFFF00"/>
                </a:solidFill>
              </a:rPr>
              <a:t>)  </a:t>
            </a:r>
            <a:endParaRPr lang="en-US" sz="1000" b="1" dirty="0">
              <a:solidFill>
                <a:schemeClr val="accent6">
                  <a:lumMod val="40000"/>
                  <a:lumOff val="60000"/>
                </a:schemeClr>
              </a:solidFill>
            </a:endParaRPr>
          </a:p>
          <a:p>
            <a:pPr algn="ctr"/>
            <a:endParaRPr lang="en-US" sz="1000" b="1" dirty="0" smtClean="0">
              <a:solidFill>
                <a:schemeClr val="accent6">
                  <a:lumMod val="40000"/>
                  <a:lumOff val="60000"/>
                </a:schemeClr>
              </a:solidFill>
            </a:endParaRPr>
          </a:p>
          <a:p>
            <a:pPr marL="514350" indent="-514350">
              <a:buAutoNum type="arabicPeriod" startAt="10"/>
            </a:pPr>
            <a:r>
              <a:rPr lang="en-US" sz="2600" b="1" dirty="0" smtClean="0">
                <a:solidFill>
                  <a:schemeClr val="accent6">
                    <a:lumMod val="40000"/>
                    <a:lumOff val="60000"/>
                  </a:schemeClr>
                </a:solidFill>
              </a:rPr>
              <a:t>And </a:t>
            </a:r>
            <a:r>
              <a:rPr lang="en-US" sz="2600" b="1" dirty="0">
                <a:solidFill>
                  <a:schemeClr val="accent6">
                    <a:lumMod val="40000"/>
                    <a:lumOff val="60000"/>
                  </a:schemeClr>
                </a:solidFill>
              </a:rPr>
              <a:t>ye shall </a:t>
            </a:r>
            <a:r>
              <a:rPr lang="en-US" sz="2600" b="1" u="sng" dirty="0">
                <a:solidFill>
                  <a:srgbClr val="FFFF00"/>
                </a:solidFill>
              </a:rPr>
              <a:t>let nothin</a:t>
            </a:r>
            <a:r>
              <a:rPr lang="en-US" sz="2600" b="1" dirty="0">
                <a:solidFill>
                  <a:srgbClr val="FFFF00"/>
                </a:solidFill>
              </a:rPr>
              <a:t>g</a:t>
            </a:r>
            <a:r>
              <a:rPr lang="en-US" sz="2600" b="1" u="sng" dirty="0">
                <a:solidFill>
                  <a:srgbClr val="FFFF00"/>
                </a:solidFill>
              </a:rPr>
              <a:t> of it remain</a:t>
            </a:r>
            <a:r>
              <a:rPr lang="en-US" sz="2600" b="1" dirty="0">
                <a:solidFill>
                  <a:srgbClr val="FFFF00"/>
                </a:solidFill>
              </a:rPr>
              <a:t> </a:t>
            </a:r>
            <a:r>
              <a:rPr lang="en-US" sz="2600" b="1" u="sng" dirty="0">
                <a:solidFill>
                  <a:schemeClr val="accent6">
                    <a:lumMod val="40000"/>
                    <a:lumOff val="60000"/>
                  </a:schemeClr>
                </a:solidFill>
              </a:rPr>
              <a:t>until </a:t>
            </a:r>
            <a:r>
              <a:rPr lang="en-US" sz="2600" b="1" u="sng" dirty="0" smtClean="0">
                <a:solidFill>
                  <a:schemeClr val="accent6">
                    <a:lumMod val="40000"/>
                    <a:lumOff val="60000"/>
                  </a:schemeClr>
                </a:solidFill>
              </a:rPr>
              <a:t>the</a:t>
            </a:r>
            <a:r>
              <a:rPr lang="en-US" sz="2600" b="1" dirty="0" smtClean="0">
                <a:solidFill>
                  <a:schemeClr val="accent6">
                    <a:lumMod val="40000"/>
                    <a:lumOff val="60000"/>
                  </a:schemeClr>
                </a:solidFill>
              </a:rPr>
              <a:t> </a:t>
            </a:r>
            <a:r>
              <a:rPr lang="en-US" sz="2600" b="1" u="sng" dirty="0" smtClean="0">
                <a:solidFill>
                  <a:schemeClr val="accent1">
                    <a:lumMod val="60000"/>
                    <a:lumOff val="40000"/>
                  </a:schemeClr>
                </a:solidFill>
              </a:rPr>
              <a:t>mornin</a:t>
            </a:r>
            <a:r>
              <a:rPr lang="en-US" sz="2600" b="1" dirty="0" smtClean="0">
                <a:solidFill>
                  <a:schemeClr val="accent1">
                    <a:lumMod val="60000"/>
                    <a:lumOff val="40000"/>
                  </a:schemeClr>
                </a:solidFill>
              </a:rPr>
              <a:t>g; </a:t>
            </a:r>
            <a:r>
              <a:rPr lang="en-US" sz="2000" dirty="0" smtClean="0">
                <a:solidFill>
                  <a:srgbClr val="A3E7FF"/>
                </a:solidFill>
              </a:rPr>
              <a:t>[H1242]</a:t>
            </a:r>
            <a:r>
              <a:rPr lang="en-US" sz="2000" b="1" dirty="0" smtClean="0">
                <a:solidFill>
                  <a:schemeClr val="accent6">
                    <a:lumMod val="40000"/>
                    <a:lumOff val="60000"/>
                  </a:schemeClr>
                </a:solidFill>
              </a:rPr>
              <a:t> </a:t>
            </a:r>
            <a:r>
              <a:rPr lang="en-US" sz="2600" b="1" dirty="0">
                <a:solidFill>
                  <a:schemeClr val="accent6">
                    <a:lumMod val="40000"/>
                    <a:lumOff val="60000"/>
                  </a:schemeClr>
                </a:solidFill>
              </a:rPr>
              <a:t>and </a:t>
            </a:r>
            <a:r>
              <a:rPr lang="en-US" sz="2600" b="1" dirty="0">
                <a:solidFill>
                  <a:srgbClr val="FFFF00"/>
                </a:solidFill>
              </a:rPr>
              <a:t>that which remaineth of it until the </a:t>
            </a:r>
            <a:r>
              <a:rPr lang="en-US" sz="2600" b="1" dirty="0">
                <a:solidFill>
                  <a:schemeClr val="accent1">
                    <a:lumMod val="60000"/>
                    <a:lumOff val="40000"/>
                  </a:schemeClr>
                </a:solidFill>
              </a:rPr>
              <a:t>morning</a:t>
            </a:r>
            <a:r>
              <a:rPr lang="en-US" sz="2600" b="1" dirty="0">
                <a:solidFill>
                  <a:schemeClr val="accent6">
                    <a:lumMod val="40000"/>
                    <a:lumOff val="60000"/>
                  </a:schemeClr>
                </a:solidFill>
              </a:rPr>
              <a:t> </a:t>
            </a:r>
            <a:r>
              <a:rPr lang="en-US" sz="2600" b="1" dirty="0" smtClean="0">
                <a:solidFill>
                  <a:srgbClr val="CC3300"/>
                </a:solidFill>
              </a:rPr>
              <a:t>y</a:t>
            </a:r>
            <a:r>
              <a:rPr lang="en-US" sz="2600" b="1" u="sng" dirty="0" smtClean="0">
                <a:solidFill>
                  <a:srgbClr val="CC3300"/>
                </a:solidFill>
              </a:rPr>
              <a:t>e </a:t>
            </a:r>
            <a:r>
              <a:rPr lang="en-US" sz="2600" b="1" u="sng" dirty="0">
                <a:solidFill>
                  <a:srgbClr val="CC3300"/>
                </a:solidFill>
              </a:rPr>
              <a:t>shall burn with fire</a:t>
            </a:r>
            <a:r>
              <a:rPr lang="en-US" sz="2600" b="1" dirty="0" smtClean="0">
                <a:solidFill>
                  <a:srgbClr val="CC3300"/>
                </a:solidFill>
              </a:rPr>
              <a:t>.</a:t>
            </a:r>
          </a:p>
          <a:p>
            <a:pPr marL="514350" indent="-514350">
              <a:buAutoNum type="arabicPeriod" startAt="10"/>
            </a:pPr>
            <a:endParaRPr lang="en-US" sz="1100" b="1" dirty="0">
              <a:solidFill>
                <a:srgbClr val="CC3300"/>
              </a:solidFill>
            </a:endParaRPr>
          </a:p>
          <a:p>
            <a:r>
              <a:rPr lang="en-US" sz="2600" b="1" i="1" u="sng" dirty="0">
                <a:solidFill>
                  <a:schemeClr val="accent1">
                    <a:lumMod val="60000"/>
                    <a:lumOff val="40000"/>
                  </a:schemeClr>
                </a:solidFill>
              </a:rPr>
              <a:t>mornin</a:t>
            </a:r>
            <a:r>
              <a:rPr lang="en-US" sz="2600" b="1" i="1" dirty="0">
                <a:solidFill>
                  <a:schemeClr val="accent1">
                    <a:lumMod val="60000"/>
                    <a:lumOff val="40000"/>
                  </a:schemeClr>
                </a:solidFill>
              </a:rPr>
              <a:t>g</a:t>
            </a:r>
            <a:r>
              <a:rPr lang="en-US" sz="2600" b="1" dirty="0">
                <a:solidFill>
                  <a:srgbClr val="CC3300"/>
                </a:solidFill>
              </a:rPr>
              <a:t>  </a:t>
            </a:r>
            <a:r>
              <a:rPr lang="en-US" sz="2600" i="1" dirty="0" smtClean="0">
                <a:solidFill>
                  <a:schemeClr val="bg2"/>
                </a:solidFill>
              </a:rPr>
              <a:t>Strong’s  </a:t>
            </a:r>
            <a:r>
              <a:rPr lang="en-US" sz="2600" b="1" dirty="0" smtClean="0">
                <a:solidFill>
                  <a:schemeClr val="accent6">
                    <a:lumMod val="40000"/>
                    <a:lumOff val="60000"/>
                  </a:schemeClr>
                </a:solidFill>
              </a:rPr>
              <a:t>H1242; boqer; </a:t>
            </a:r>
            <a:r>
              <a:rPr lang="en-US" sz="2600" dirty="0">
                <a:solidFill>
                  <a:schemeClr val="accent6">
                    <a:lumMod val="40000"/>
                    <a:lumOff val="60000"/>
                  </a:schemeClr>
                </a:solidFill>
              </a:rPr>
              <a:t>from </a:t>
            </a:r>
            <a:r>
              <a:rPr lang="en-US" sz="2600" dirty="0" smtClean="0">
                <a:solidFill>
                  <a:schemeClr val="accent6">
                    <a:lumMod val="40000"/>
                    <a:lumOff val="60000"/>
                  </a:schemeClr>
                </a:solidFill>
              </a:rPr>
              <a:t>H1239</a:t>
            </a:r>
            <a:r>
              <a:rPr lang="en-US" sz="2600" dirty="0">
                <a:solidFill>
                  <a:schemeClr val="accent6">
                    <a:lumMod val="40000"/>
                    <a:lumOff val="60000"/>
                  </a:schemeClr>
                </a:solidFill>
              </a:rPr>
              <a:t>; </a:t>
            </a:r>
            <a:r>
              <a:rPr lang="en-US" sz="2600" dirty="0" smtClean="0">
                <a:solidFill>
                  <a:schemeClr val="accent6">
                    <a:lumMod val="40000"/>
                    <a:lumOff val="60000"/>
                  </a:schemeClr>
                </a:solidFill>
              </a:rPr>
              <a:t/>
            </a:r>
            <a:br>
              <a:rPr lang="en-US" sz="2600" dirty="0" smtClean="0">
                <a:solidFill>
                  <a:schemeClr val="accent6">
                    <a:lumMod val="40000"/>
                    <a:lumOff val="60000"/>
                  </a:schemeClr>
                </a:solidFill>
              </a:rPr>
            </a:br>
            <a:r>
              <a:rPr lang="en-US" sz="2600" b="1" dirty="0" smtClean="0">
                <a:solidFill>
                  <a:schemeClr val="accent1">
                    <a:lumMod val="60000"/>
                    <a:lumOff val="40000"/>
                  </a:schemeClr>
                </a:solidFill>
              </a:rPr>
              <a:t>properly,</a:t>
            </a:r>
            <a:r>
              <a:rPr lang="en-US" sz="2600" b="1" dirty="0" smtClean="0">
                <a:solidFill>
                  <a:schemeClr val="accent6">
                    <a:lumMod val="40000"/>
                    <a:lumOff val="60000"/>
                  </a:schemeClr>
                </a:solidFill>
              </a:rPr>
              <a:t> </a:t>
            </a:r>
            <a:r>
              <a:rPr lang="en-US" sz="2600" b="1" u="sng" dirty="0">
                <a:solidFill>
                  <a:schemeClr val="accent1">
                    <a:lumMod val="60000"/>
                    <a:lumOff val="40000"/>
                  </a:schemeClr>
                </a:solidFill>
              </a:rPr>
              <a:t>dawn</a:t>
            </a:r>
            <a:r>
              <a:rPr lang="en-US" sz="2600" b="1" dirty="0">
                <a:solidFill>
                  <a:schemeClr val="accent6">
                    <a:lumMod val="40000"/>
                    <a:lumOff val="60000"/>
                  </a:schemeClr>
                </a:solidFill>
              </a:rPr>
              <a:t> </a:t>
            </a:r>
            <a:r>
              <a:rPr lang="en-US" sz="2600" b="1" dirty="0" smtClean="0">
                <a:solidFill>
                  <a:schemeClr val="accent6">
                    <a:lumMod val="40000"/>
                    <a:lumOff val="60000"/>
                  </a:schemeClr>
                </a:solidFill>
              </a:rPr>
              <a:t>(</a:t>
            </a:r>
            <a:r>
              <a:rPr lang="en-US" sz="2600" b="1" u="sng" dirty="0">
                <a:solidFill>
                  <a:schemeClr val="accent1">
                    <a:lumMod val="60000"/>
                    <a:lumOff val="40000"/>
                  </a:schemeClr>
                </a:solidFill>
              </a:rPr>
              <a:t>as the break of da</a:t>
            </a:r>
            <a:r>
              <a:rPr lang="en-US" sz="2600" b="1" dirty="0">
                <a:solidFill>
                  <a:schemeClr val="accent1">
                    <a:lumMod val="60000"/>
                    <a:lumOff val="40000"/>
                  </a:schemeClr>
                </a:solidFill>
              </a:rPr>
              <a:t>y</a:t>
            </a:r>
            <a:r>
              <a:rPr lang="en-US" sz="2600" b="1" dirty="0">
                <a:solidFill>
                  <a:schemeClr val="accent6">
                    <a:lumMod val="40000"/>
                    <a:lumOff val="60000"/>
                  </a:schemeClr>
                </a:solidFill>
              </a:rPr>
              <a:t>); generally, morning</a:t>
            </a:r>
            <a:r>
              <a:rPr lang="en-US" sz="2600" b="1" dirty="0" smtClean="0">
                <a:solidFill>
                  <a:schemeClr val="accent6">
                    <a:lumMod val="40000"/>
                    <a:lumOff val="60000"/>
                  </a:schemeClr>
                </a:solidFill>
              </a:rPr>
              <a:t>:  </a:t>
            </a:r>
            <a:br>
              <a:rPr lang="en-US" sz="2600" b="1" dirty="0" smtClean="0">
                <a:solidFill>
                  <a:schemeClr val="accent6">
                    <a:lumMod val="40000"/>
                    <a:lumOff val="60000"/>
                  </a:schemeClr>
                </a:solidFill>
              </a:rPr>
            </a:br>
            <a:r>
              <a:rPr lang="en-US" sz="2600" b="1" dirty="0" smtClean="0">
                <a:solidFill>
                  <a:schemeClr val="accent6">
                    <a:lumMod val="40000"/>
                    <a:lumOff val="60000"/>
                  </a:schemeClr>
                </a:solidFill>
              </a:rPr>
              <a:t>KJV </a:t>
            </a:r>
            <a:r>
              <a:rPr lang="en-US" sz="2600" b="1" dirty="0">
                <a:solidFill>
                  <a:schemeClr val="accent6">
                    <a:lumMod val="40000"/>
                    <a:lumOff val="60000"/>
                  </a:schemeClr>
                </a:solidFill>
              </a:rPr>
              <a:t>- (+)day, early, morning, morrow</a:t>
            </a:r>
            <a:r>
              <a:rPr lang="en-US" sz="2600" b="1" dirty="0" smtClean="0">
                <a:solidFill>
                  <a:schemeClr val="accent6">
                    <a:lumMod val="40000"/>
                    <a:lumOff val="60000"/>
                  </a:schemeClr>
                </a:solidFill>
              </a:rPr>
              <a:t>.</a:t>
            </a:r>
          </a:p>
          <a:p>
            <a:r>
              <a:rPr lang="en-US" sz="2600" b="1" dirty="0" smtClean="0">
                <a:solidFill>
                  <a:schemeClr val="accent6">
                    <a:lumMod val="40000"/>
                    <a:lumOff val="60000"/>
                  </a:schemeClr>
                </a:solidFill>
              </a:rPr>
              <a:t>	H1239; </a:t>
            </a:r>
            <a:r>
              <a:rPr lang="en-US" sz="2600" b="1" dirty="0" err="1" smtClean="0">
                <a:solidFill>
                  <a:schemeClr val="accent6">
                    <a:lumMod val="40000"/>
                    <a:lumOff val="60000"/>
                  </a:schemeClr>
                </a:solidFill>
              </a:rPr>
              <a:t>baqar</a:t>
            </a:r>
            <a:r>
              <a:rPr lang="en-US" sz="2600" b="1" dirty="0" smtClean="0">
                <a:solidFill>
                  <a:schemeClr val="accent6">
                    <a:lumMod val="40000"/>
                    <a:lumOff val="60000"/>
                  </a:schemeClr>
                </a:solidFill>
              </a:rPr>
              <a:t>; a primitive root; to </a:t>
            </a:r>
            <a:r>
              <a:rPr lang="en-US" sz="2600" b="1" dirty="0">
                <a:solidFill>
                  <a:schemeClr val="accent6">
                    <a:lumMod val="40000"/>
                    <a:lumOff val="60000"/>
                  </a:schemeClr>
                </a:solidFill>
              </a:rPr>
              <a:t>plough, or </a:t>
            </a:r>
            <a:r>
              <a:rPr lang="en-US" sz="2600" b="1" dirty="0" smtClean="0">
                <a:solidFill>
                  <a:schemeClr val="accent6">
                    <a:lumMod val="40000"/>
                    <a:lumOff val="60000"/>
                  </a:schemeClr>
                </a:solidFill>
              </a:rPr>
              <a:t>  		    (</a:t>
            </a:r>
            <a:r>
              <a:rPr lang="en-US" sz="2600" b="1" dirty="0">
                <a:solidFill>
                  <a:schemeClr val="accent1">
                    <a:lumMod val="60000"/>
                    <a:lumOff val="40000"/>
                  </a:schemeClr>
                </a:solidFill>
              </a:rPr>
              <a:t>g</a:t>
            </a:r>
            <a:r>
              <a:rPr lang="en-US" sz="2600" b="1" u="sng" dirty="0">
                <a:solidFill>
                  <a:schemeClr val="accent1">
                    <a:lumMod val="60000"/>
                    <a:lumOff val="40000"/>
                  </a:schemeClr>
                </a:solidFill>
              </a:rPr>
              <a:t>enerall</a:t>
            </a:r>
            <a:r>
              <a:rPr lang="en-US" sz="2600" b="1" dirty="0">
                <a:solidFill>
                  <a:schemeClr val="accent1">
                    <a:lumMod val="60000"/>
                    <a:lumOff val="40000"/>
                  </a:schemeClr>
                </a:solidFill>
              </a:rPr>
              <a:t>y</a:t>
            </a:r>
            <a:r>
              <a:rPr lang="en-US" sz="2600" b="1" dirty="0">
                <a:solidFill>
                  <a:schemeClr val="accent6">
                    <a:lumMod val="40000"/>
                    <a:lumOff val="60000"/>
                  </a:schemeClr>
                </a:solidFill>
              </a:rPr>
              <a:t>) </a:t>
            </a:r>
            <a:r>
              <a:rPr lang="en-US" sz="2600" b="1" u="sng" dirty="0">
                <a:solidFill>
                  <a:schemeClr val="accent1">
                    <a:lumMod val="60000"/>
                    <a:lumOff val="40000"/>
                  </a:schemeClr>
                </a:solidFill>
              </a:rPr>
              <a:t>break </a:t>
            </a:r>
            <a:r>
              <a:rPr lang="en-US" sz="2600" b="1" u="sng" dirty="0" smtClean="0">
                <a:solidFill>
                  <a:schemeClr val="accent1">
                    <a:lumMod val="60000"/>
                    <a:lumOff val="40000"/>
                  </a:schemeClr>
                </a:solidFill>
              </a:rPr>
              <a:t>forth</a:t>
            </a:r>
            <a:r>
              <a:rPr lang="en-US" sz="2600" b="1" dirty="0" smtClean="0">
                <a:solidFill>
                  <a:schemeClr val="accent1">
                    <a:lumMod val="60000"/>
                    <a:lumOff val="40000"/>
                  </a:schemeClr>
                </a:solidFill>
              </a:rPr>
              <a:t>.</a:t>
            </a:r>
            <a:endParaRPr lang="en-US" sz="2600" b="1" dirty="0" smtClean="0">
              <a:solidFill>
                <a:schemeClr val="accent6">
                  <a:lumMod val="40000"/>
                  <a:lumOff val="60000"/>
                </a:schemeClr>
              </a:solidFill>
            </a:endParaRPr>
          </a:p>
          <a:p>
            <a:pPr marL="514350" indent="-514350">
              <a:buAutoNum type="arabicPeriod" startAt="10"/>
            </a:pPr>
            <a:endParaRPr lang="en-US" sz="2600" i="1" dirty="0">
              <a:solidFill>
                <a:srgbClr val="CC3300"/>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48</a:t>
            </a:fld>
            <a:endParaRPr lang="en-CA" dirty="0">
              <a:solidFill>
                <a:schemeClr val="bg1"/>
              </a:solidFill>
            </a:endParaRPr>
          </a:p>
        </p:txBody>
      </p:sp>
    </p:spTree>
    <p:extLst>
      <p:ext uri="{BB962C8B-B14F-4D97-AF65-F5344CB8AC3E}">
        <p14:creationId xmlns:p14="http://schemas.microsoft.com/office/powerpoint/2010/main" val="1036664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188641"/>
            <a:ext cx="8153400"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DEFINITION FOR MORNING:     </a:t>
            </a:r>
            <a:br>
              <a:rPr lang="en-US" sz="4000" b="1" dirty="0" smtClean="0">
                <a:ln w="50800"/>
                <a:solidFill>
                  <a:schemeClr val="bg1">
                    <a:shade val="50000"/>
                  </a:schemeClr>
                </a:solidFill>
              </a:rPr>
            </a:br>
            <a:r>
              <a:rPr lang="en-US" sz="4000" b="1" dirty="0" smtClean="0">
                <a:ln w="50800"/>
                <a:solidFill>
                  <a:schemeClr val="bg1">
                    <a:shade val="50000"/>
                  </a:schemeClr>
                </a:solidFill>
              </a:rPr>
              <a:t>&lt;boqer&gt;  H1242   </a:t>
            </a:r>
            <a:endParaRPr lang="en-US" sz="4000" b="1" dirty="0">
              <a:ln w="50800"/>
              <a:solidFill>
                <a:schemeClr val="bg1">
                  <a:shade val="50000"/>
                </a:schemeClr>
              </a:solidFill>
            </a:endParaRPr>
          </a:p>
        </p:txBody>
      </p:sp>
      <p:sp>
        <p:nvSpPr>
          <p:cNvPr id="3" name="TextBox 2"/>
          <p:cNvSpPr txBox="1"/>
          <p:nvPr/>
        </p:nvSpPr>
        <p:spPr>
          <a:xfrm>
            <a:off x="395536" y="1872114"/>
            <a:ext cx="8564760" cy="4154984"/>
          </a:xfrm>
          <a:prstGeom prst="rect">
            <a:avLst/>
          </a:prstGeom>
          <a:noFill/>
        </p:spPr>
        <p:txBody>
          <a:bodyPr wrap="square" rtlCol="0">
            <a:spAutoFit/>
            <a:scene3d>
              <a:camera prst="orthographicFront"/>
              <a:lightRig rig="threePt" dir="t"/>
            </a:scene3d>
            <a:sp3d extrusionH="57150">
              <a:bevelT w="38100" h="38100"/>
            </a:sp3d>
          </a:bodyPr>
          <a:lstStyle/>
          <a:p>
            <a:r>
              <a:rPr lang="en-US" sz="3600" b="1" u="sng" dirty="0" smtClean="0">
                <a:solidFill>
                  <a:srgbClr val="FF0066"/>
                </a:solidFill>
              </a:rPr>
              <a:t>morning</a:t>
            </a:r>
            <a:r>
              <a:rPr lang="en-US" sz="4000" b="1" dirty="0" smtClean="0">
                <a:solidFill>
                  <a:schemeClr val="bg1"/>
                </a:solidFill>
              </a:rPr>
              <a:t> </a:t>
            </a:r>
            <a:r>
              <a:rPr lang="en-US" sz="2400" i="1" dirty="0"/>
              <a:t>Brown-Driver-Brigg’s;</a:t>
            </a:r>
            <a:r>
              <a:rPr lang="en-US" sz="2800" i="1" dirty="0" smtClean="0"/>
              <a:t> </a:t>
            </a:r>
            <a:r>
              <a:rPr lang="en-US" sz="2800" b="1" i="1" dirty="0" smtClean="0">
                <a:solidFill>
                  <a:schemeClr val="bg1"/>
                </a:solidFill>
              </a:rPr>
              <a:t> </a:t>
            </a:r>
            <a:r>
              <a:rPr lang="en-US" sz="4000" b="1" dirty="0" smtClean="0">
                <a:solidFill>
                  <a:schemeClr val="accent2">
                    <a:lumMod val="75000"/>
                  </a:schemeClr>
                </a:solidFill>
              </a:rPr>
              <a:t>&lt;boqer&gt; </a:t>
            </a:r>
            <a:r>
              <a:rPr lang="en-US" sz="2800" b="1" dirty="0" smtClean="0">
                <a:solidFill>
                  <a:schemeClr val="accent2">
                    <a:lumMod val="75000"/>
                  </a:schemeClr>
                </a:solidFill>
              </a:rPr>
              <a:t>(H1242) </a:t>
            </a:r>
            <a:r>
              <a:rPr lang="en-US" sz="2800" b="1" dirty="0">
                <a:solidFill>
                  <a:schemeClr val="accent2">
                    <a:lumMod val="75000"/>
                  </a:schemeClr>
                </a:solidFill>
              </a:rPr>
              <a:t/>
            </a:r>
            <a:br>
              <a:rPr lang="en-US" sz="2800" b="1" dirty="0">
                <a:solidFill>
                  <a:schemeClr val="accent2">
                    <a:lumMod val="75000"/>
                  </a:schemeClr>
                </a:solidFill>
              </a:rPr>
            </a:br>
            <a:r>
              <a:rPr lang="en-US" sz="2800" b="1" dirty="0" smtClean="0">
                <a:solidFill>
                  <a:schemeClr val="accent2">
                    <a:lumMod val="75000"/>
                  </a:schemeClr>
                </a:solidFill>
              </a:rPr>
              <a:t>morning</a:t>
            </a:r>
            <a:r>
              <a:rPr lang="en-US" sz="2800" b="1" dirty="0">
                <a:solidFill>
                  <a:schemeClr val="accent2">
                    <a:lumMod val="75000"/>
                  </a:schemeClr>
                </a:solidFill>
              </a:rPr>
              <a:t>, the </a:t>
            </a:r>
            <a:r>
              <a:rPr lang="en-US" sz="2800" b="1" u="sng" dirty="0">
                <a:solidFill>
                  <a:srgbClr val="FF0066"/>
                </a:solidFill>
              </a:rPr>
              <a:t>break of da</a:t>
            </a:r>
            <a:r>
              <a:rPr lang="en-US" sz="2800" b="1" dirty="0">
                <a:solidFill>
                  <a:srgbClr val="FF0066"/>
                </a:solidFill>
              </a:rPr>
              <a:t>y</a:t>
            </a:r>
            <a:r>
              <a:rPr lang="en-US" sz="2800" b="1" dirty="0">
                <a:solidFill>
                  <a:schemeClr val="accent2">
                    <a:lumMod val="75000"/>
                  </a:schemeClr>
                </a:solidFill>
              </a:rPr>
              <a:t> </a:t>
            </a:r>
          </a:p>
          <a:p>
            <a:r>
              <a:rPr lang="en-US" sz="2800" b="1" dirty="0" smtClean="0">
                <a:solidFill>
                  <a:schemeClr val="accent2">
                    <a:lumMod val="75000"/>
                  </a:schemeClr>
                </a:solidFill>
              </a:rPr>
              <a:t>	a)  </a:t>
            </a:r>
            <a:r>
              <a:rPr lang="en-US" sz="2800" b="1" dirty="0" smtClean="0">
                <a:solidFill>
                  <a:srgbClr val="FF0066"/>
                </a:solidFill>
              </a:rPr>
              <a:t>morning</a:t>
            </a:r>
            <a:r>
              <a:rPr lang="en-US" sz="2800" b="1" dirty="0" smtClean="0">
                <a:solidFill>
                  <a:schemeClr val="accent2">
                    <a:lumMod val="75000"/>
                  </a:schemeClr>
                </a:solidFill>
              </a:rPr>
              <a:t> </a:t>
            </a:r>
            <a:endParaRPr lang="en-US" sz="2800" b="1" dirty="0">
              <a:solidFill>
                <a:schemeClr val="accent2">
                  <a:lumMod val="75000"/>
                </a:schemeClr>
              </a:solidFill>
            </a:endParaRPr>
          </a:p>
          <a:p>
            <a:r>
              <a:rPr lang="en-US" sz="2800" b="1" dirty="0" smtClean="0">
                <a:solidFill>
                  <a:schemeClr val="accent2">
                    <a:lumMod val="75000"/>
                  </a:schemeClr>
                </a:solidFill>
              </a:rPr>
              <a:t>	    1)  used </a:t>
            </a:r>
            <a:r>
              <a:rPr lang="en-US" sz="2800" b="1" dirty="0">
                <a:solidFill>
                  <a:schemeClr val="accent2">
                    <a:lumMod val="75000"/>
                  </a:schemeClr>
                </a:solidFill>
              </a:rPr>
              <a:t>of </a:t>
            </a:r>
            <a:r>
              <a:rPr lang="en-US" sz="2800" b="1" u="sng" dirty="0"/>
              <a:t>end</a:t>
            </a:r>
            <a:r>
              <a:rPr lang="en-US" sz="2800" b="1" dirty="0"/>
              <a:t> </a:t>
            </a:r>
            <a:r>
              <a:rPr lang="en-US" sz="2800" b="1" u="sng" dirty="0"/>
              <a:t>of</a:t>
            </a:r>
            <a:r>
              <a:rPr lang="en-US" sz="2800" b="1" dirty="0"/>
              <a:t> </a:t>
            </a:r>
            <a:r>
              <a:rPr lang="en-US" sz="2800" b="1" u="sng" dirty="0"/>
              <a:t>night</a:t>
            </a:r>
            <a:r>
              <a:rPr lang="en-US" sz="2800" b="1" dirty="0"/>
              <a:t> </a:t>
            </a:r>
          </a:p>
          <a:p>
            <a:r>
              <a:rPr lang="en-US" sz="2800" b="1" dirty="0" smtClean="0">
                <a:solidFill>
                  <a:schemeClr val="accent2">
                    <a:lumMod val="75000"/>
                  </a:schemeClr>
                </a:solidFill>
              </a:rPr>
              <a:t>	    2)  used </a:t>
            </a:r>
            <a:r>
              <a:rPr lang="en-US" sz="2800" b="1" dirty="0">
                <a:solidFill>
                  <a:schemeClr val="accent2">
                    <a:lumMod val="75000"/>
                  </a:schemeClr>
                </a:solidFill>
              </a:rPr>
              <a:t>of </a:t>
            </a:r>
            <a:r>
              <a:rPr lang="en-US" sz="2800" b="1" u="sng" dirty="0">
                <a:solidFill>
                  <a:schemeClr val="accent2">
                    <a:lumMod val="75000"/>
                  </a:schemeClr>
                </a:solidFill>
              </a:rPr>
              <a:t>coming</a:t>
            </a:r>
            <a:r>
              <a:rPr lang="en-US" sz="2800" b="1" dirty="0">
                <a:solidFill>
                  <a:schemeClr val="accent2">
                    <a:lumMod val="75000"/>
                  </a:schemeClr>
                </a:solidFill>
              </a:rPr>
              <a:t> of </a:t>
            </a:r>
            <a:r>
              <a:rPr lang="en-US" sz="2800" b="1" dirty="0">
                <a:solidFill>
                  <a:srgbClr val="CC3300"/>
                </a:solidFill>
              </a:rPr>
              <a:t>daylight</a:t>
            </a:r>
            <a:r>
              <a:rPr lang="en-US" sz="2800" b="1" dirty="0">
                <a:solidFill>
                  <a:schemeClr val="accent2">
                    <a:lumMod val="75000"/>
                  </a:schemeClr>
                </a:solidFill>
              </a:rPr>
              <a:t> </a:t>
            </a:r>
          </a:p>
          <a:p>
            <a:r>
              <a:rPr lang="en-US" sz="2800" b="1" dirty="0" smtClean="0">
                <a:solidFill>
                  <a:schemeClr val="accent2">
                    <a:lumMod val="75000"/>
                  </a:schemeClr>
                </a:solidFill>
              </a:rPr>
              <a:t>	    3)  used </a:t>
            </a:r>
            <a:r>
              <a:rPr lang="en-US" sz="2800" b="1" dirty="0">
                <a:solidFill>
                  <a:schemeClr val="accent2">
                    <a:lumMod val="75000"/>
                  </a:schemeClr>
                </a:solidFill>
              </a:rPr>
              <a:t>of </a:t>
            </a:r>
            <a:r>
              <a:rPr lang="en-US" sz="2800" b="1" u="sng" dirty="0">
                <a:solidFill>
                  <a:schemeClr val="accent2">
                    <a:lumMod val="75000"/>
                  </a:schemeClr>
                </a:solidFill>
              </a:rPr>
              <a:t>coming</a:t>
            </a:r>
            <a:r>
              <a:rPr lang="en-US" sz="2800" b="1" dirty="0">
                <a:solidFill>
                  <a:schemeClr val="accent2">
                    <a:lumMod val="75000"/>
                  </a:schemeClr>
                </a:solidFill>
              </a:rPr>
              <a:t> of </a:t>
            </a:r>
            <a:r>
              <a:rPr lang="en-US" sz="2800" b="1" dirty="0">
                <a:solidFill>
                  <a:srgbClr val="CC3300"/>
                </a:solidFill>
              </a:rPr>
              <a:t>sunrise</a:t>
            </a:r>
            <a:r>
              <a:rPr lang="en-US" sz="2800" b="1" dirty="0">
                <a:solidFill>
                  <a:schemeClr val="accent2">
                    <a:lumMod val="75000"/>
                  </a:schemeClr>
                </a:solidFill>
              </a:rPr>
              <a:t> </a:t>
            </a:r>
          </a:p>
          <a:p>
            <a:r>
              <a:rPr lang="en-US" sz="2800" b="1" dirty="0" smtClean="0">
                <a:solidFill>
                  <a:schemeClr val="accent2">
                    <a:lumMod val="75000"/>
                  </a:schemeClr>
                </a:solidFill>
              </a:rPr>
              <a:t>	    4)  used </a:t>
            </a:r>
            <a:r>
              <a:rPr lang="en-US" sz="2800" b="1" dirty="0">
                <a:solidFill>
                  <a:schemeClr val="accent2">
                    <a:lumMod val="75000"/>
                  </a:schemeClr>
                </a:solidFill>
              </a:rPr>
              <a:t>of </a:t>
            </a:r>
            <a:r>
              <a:rPr lang="en-US" sz="2800" b="1" u="sng" dirty="0">
                <a:solidFill>
                  <a:schemeClr val="accent2">
                    <a:lumMod val="75000"/>
                  </a:schemeClr>
                </a:solidFill>
              </a:rPr>
              <a:t>beginning</a:t>
            </a:r>
            <a:r>
              <a:rPr lang="en-US" sz="2800" b="1" dirty="0">
                <a:solidFill>
                  <a:schemeClr val="accent2">
                    <a:lumMod val="75000"/>
                  </a:schemeClr>
                </a:solidFill>
              </a:rPr>
              <a:t> of </a:t>
            </a:r>
            <a:r>
              <a:rPr lang="en-US" sz="2800" b="1" dirty="0">
                <a:solidFill>
                  <a:srgbClr val="CC3300"/>
                </a:solidFill>
              </a:rPr>
              <a:t>day</a:t>
            </a:r>
            <a:r>
              <a:rPr lang="en-US" sz="2800" b="1" dirty="0">
                <a:solidFill>
                  <a:schemeClr val="accent2">
                    <a:lumMod val="75000"/>
                  </a:schemeClr>
                </a:solidFill>
              </a:rPr>
              <a:t> </a:t>
            </a:r>
          </a:p>
          <a:p>
            <a:r>
              <a:rPr lang="en-US" sz="2800" b="1" dirty="0" smtClean="0">
                <a:solidFill>
                  <a:schemeClr val="accent2">
                    <a:lumMod val="75000"/>
                  </a:schemeClr>
                </a:solidFill>
              </a:rPr>
              <a:t>	    5)  </a:t>
            </a:r>
            <a:r>
              <a:rPr lang="en-US" sz="2400" dirty="0" smtClean="0">
                <a:solidFill>
                  <a:schemeClr val="accent2">
                    <a:lumMod val="75000"/>
                  </a:schemeClr>
                </a:solidFill>
              </a:rPr>
              <a:t>used </a:t>
            </a:r>
            <a:r>
              <a:rPr lang="en-US" sz="2400" dirty="0">
                <a:solidFill>
                  <a:schemeClr val="accent2">
                    <a:lumMod val="75000"/>
                  </a:schemeClr>
                </a:solidFill>
              </a:rPr>
              <a:t>of bright joy after a night of distress (figurative)</a:t>
            </a:r>
            <a:endParaRPr lang="en-US" sz="2800" dirty="0">
              <a:solidFill>
                <a:schemeClr val="accent2">
                  <a:lumMod val="75000"/>
                </a:schemeClr>
              </a:solidFill>
            </a:endParaRPr>
          </a:p>
          <a:p>
            <a:r>
              <a:rPr lang="en-US" sz="2800" b="1" dirty="0" smtClean="0">
                <a:solidFill>
                  <a:schemeClr val="accent2">
                    <a:lumMod val="75000"/>
                  </a:schemeClr>
                </a:solidFill>
              </a:rPr>
              <a:t>	b)  the </a:t>
            </a:r>
            <a:r>
              <a:rPr lang="en-US" sz="2800" b="1" dirty="0">
                <a:solidFill>
                  <a:schemeClr val="accent2">
                    <a:lumMod val="75000"/>
                  </a:schemeClr>
                </a:solidFill>
              </a:rPr>
              <a:t>morrow, </a:t>
            </a:r>
            <a:r>
              <a:rPr lang="en-US" sz="2800" b="1" u="sng" dirty="0">
                <a:solidFill>
                  <a:srgbClr val="FF0066"/>
                </a:solidFill>
              </a:rPr>
              <a:t>the next da</a:t>
            </a:r>
            <a:r>
              <a:rPr lang="en-US" sz="2800" b="1" dirty="0">
                <a:solidFill>
                  <a:srgbClr val="FF0066"/>
                </a:solidFill>
              </a:rPr>
              <a:t>y, </a:t>
            </a:r>
            <a:r>
              <a:rPr lang="en-US" sz="2800" b="1" dirty="0">
                <a:solidFill>
                  <a:schemeClr val="accent2">
                    <a:lumMod val="75000"/>
                  </a:schemeClr>
                </a:solidFill>
              </a:rPr>
              <a:t>the next </a:t>
            </a:r>
            <a:r>
              <a:rPr lang="en-US" sz="2800" b="1" dirty="0" smtClean="0">
                <a:solidFill>
                  <a:schemeClr val="accent2">
                    <a:lumMod val="75000"/>
                  </a:schemeClr>
                </a:solidFill>
              </a:rPr>
              <a:t>morning</a:t>
            </a:r>
            <a:endParaRPr lang="en-US" sz="2800" b="1" dirty="0">
              <a:solidFill>
                <a:schemeClr val="accent2">
                  <a:lumMod val="75000"/>
                </a:schemeClr>
              </a:solidFill>
            </a:endParaRPr>
          </a:p>
        </p:txBody>
      </p:sp>
      <p:pic>
        <p:nvPicPr>
          <p:cNvPr id="9218" name="Picture 2" descr="C:\Documents and Settings\Rae\Desktop\Tschoepe PPT\Sun Dial PNG.png"/>
          <p:cNvPicPr>
            <a:picLocks noChangeAspect="1" noChangeArrowheads="1"/>
          </p:cNvPicPr>
          <p:nvPr/>
        </p:nvPicPr>
        <p:blipFill>
          <a:blip r:embed="rId2" cstate="print"/>
          <a:srcRect/>
          <a:stretch>
            <a:fillRect/>
          </a:stretch>
        </p:blipFill>
        <p:spPr bwMode="auto">
          <a:xfrm>
            <a:off x="6516216" y="2833743"/>
            <a:ext cx="2370853" cy="2107425"/>
          </a:xfrm>
          <a:prstGeom prst="rect">
            <a:avLst/>
          </a:prstGeom>
          <a:noFill/>
        </p:spPr>
      </p:pic>
      <p:sp>
        <p:nvSpPr>
          <p:cNvPr id="4" name="Slide Number Placeholder 3"/>
          <p:cNvSpPr>
            <a:spLocks noGrp="1"/>
          </p:cNvSpPr>
          <p:nvPr>
            <p:ph type="sldNum" sz="quarter" idx="12"/>
          </p:nvPr>
        </p:nvSpPr>
        <p:spPr/>
        <p:txBody>
          <a:bodyPr/>
          <a:lstStyle/>
          <a:p>
            <a:fld id="{0D34CC77-AFBD-49B8-AB88-7B6E3FAC7633}" type="slidenum">
              <a:rPr lang="en-CA" smtClean="0"/>
              <a:t>49</a:t>
            </a:fld>
            <a:endParaRPr lang="en-CA"/>
          </a:p>
        </p:txBody>
      </p:sp>
    </p:spTree>
    <p:extLst>
      <p:ext uri="{BB962C8B-B14F-4D97-AF65-F5344CB8AC3E}">
        <p14:creationId xmlns:p14="http://schemas.microsoft.com/office/powerpoint/2010/main" val="2246996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5</a:t>
            </a:fld>
            <a:endParaRPr lang="en-CA" dirty="0">
              <a:solidFill>
                <a:schemeClr val="bg1"/>
              </a:solidFill>
            </a:endParaRPr>
          </a:p>
        </p:txBody>
      </p:sp>
      <p:sp>
        <p:nvSpPr>
          <p:cNvPr id="3" name="Rectangle 2"/>
          <p:cNvSpPr/>
          <p:nvPr/>
        </p:nvSpPr>
        <p:spPr>
          <a:xfrm>
            <a:off x="395536" y="1052736"/>
            <a:ext cx="8543346" cy="353943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marL="514350" indent="-514350">
              <a:buFont typeface="+mj-lt"/>
              <a:buAutoNum type="alphaLcPeriod"/>
            </a:pPr>
            <a:r>
              <a:rPr lang="en-US" sz="2800" b="1" dirty="0" smtClean="0">
                <a:ln w="50800"/>
                <a:solidFill>
                  <a:schemeClr val="bg1">
                    <a:shade val="50000"/>
                  </a:schemeClr>
                </a:solidFill>
              </a:rPr>
              <a:t>1</a:t>
            </a:r>
            <a:r>
              <a:rPr lang="en-US" sz="2800" b="1" baseline="30000" dirty="0" smtClean="0">
                <a:ln w="50800"/>
                <a:solidFill>
                  <a:schemeClr val="bg1">
                    <a:shade val="50000"/>
                  </a:schemeClr>
                </a:solidFill>
              </a:rPr>
              <a:t>st</a:t>
            </a:r>
            <a:r>
              <a:rPr lang="en-US" sz="2800" b="1" dirty="0" smtClean="0">
                <a:ln w="50800"/>
                <a:solidFill>
                  <a:schemeClr val="bg1">
                    <a:shade val="50000"/>
                  </a:schemeClr>
                </a:solidFill>
              </a:rPr>
              <a:t> Witness:  </a:t>
            </a:r>
            <a:r>
              <a:rPr lang="en-US" sz="2800" b="1" cap="none" spc="0" dirty="0" smtClean="0">
                <a:ln w="50800"/>
                <a:solidFill>
                  <a:schemeClr val="bg1">
                    <a:shade val="50000"/>
                  </a:schemeClr>
                </a:solidFill>
                <a:effectLst/>
              </a:rPr>
              <a:t>Address the Divine commands for Passover Feast cycle as given in this chapter.  (Examination of Sunset/Dawn Charts inclusive.)</a:t>
            </a:r>
          </a:p>
          <a:p>
            <a:pPr marL="514350" indent="-514350">
              <a:buFont typeface="+mj-lt"/>
              <a:buAutoNum type="alphaLcPeriod"/>
            </a:pPr>
            <a:r>
              <a:rPr lang="en-US" sz="2800" b="1" cap="none" spc="0" dirty="0" smtClean="0">
                <a:ln w="50800"/>
                <a:solidFill>
                  <a:schemeClr val="bg1">
                    <a:shade val="50000"/>
                  </a:schemeClr>
                </a:solidFill>
                <a:effectLst/>
              </a:rPr>
              <a:t>2</a:t>
            </a:r>
            <a:r>
              <a:rPr lang="en-US" sz="2800" b="1" cap="none" spc="0" baseline="30000" dirty="0" smtClean="0">
                <a:ln w="50800"/>
                <a:solidFill>
                  <a:schemeClr val="bg1">
                    <a:shade val="50000"/>
                  </a:schemeClr>
                </a:solidFill>
                <a:effectLst/>
              </a:rPr>
              <a:t>nd</a:t>
            </a:r>
            <a:r>
              <a:rPr lang="en-US" sz="2800" b="1" cap="none" spc="0" dirty="0" smtClean="0">
                <a:ln w="50800"/>
                <a:solidFill>
                  <a:schemeClr val="bg1">
                    <a:shade val="50000"/>
                  </a:schemeClr>
                </a:solidFill>
                <a:effectLst/>
              </a:rPr>
              <a:t> Witness:  Rabbinical Sunset Mindset </a:t>
            </a:r>
          </a:p>
          <a:p>
            <a:pPr marL="514350" indent="-514350">
              <a:buFont typeface="+mj-lt"/>
              <a:buAutoNum type="alphaLcPeriod"/>
            </a:pPr>
            <a:r>
              <a:rPr lang="en-US" sz="2800" b="1" dirty="0" smtClean="0">
                <a:ln w="50800"/>
                <a:solidFill>
                  <a:schemeClr val="bg1">
                    <a:shade val="50000"/>
                  </a:schemeClr>
                </a:solidFill>
              </a:rPr>
              <a:t>3</a:t>
            </a:r>
            <a:r>
              <a:rPr lang="en-US" sz="2800" b="1" baseline="30000" dirty="0" smtClean="0">
                <a:ln w="50800"/>
                <a:solidFill>
                  <a:schemeClr val="bg1">
                    <a:shade val="50000"/>
                  </a:schemeClr>
                </a:solidFill>
              </a:rPr>
              <a:t>rd</a:t>
            </a:r>
            <a:r>
              <a:rPr lang="en-US" sz="2800" b="1" dirty="0" smtClean="0">
                <a:ln w="50800"/>
                <a:solidFill>
                  <a:schemeClr val="bg1">
                    <a:shade val="50000"/>
                  </a:schemeClr>
                </a:solidFill>
              </a:rPr>
              <a:t> Witness:  </a:t>
            </a:r>
            <a:r>
              <a:rPr lang="en-US" sz="2800" b="1" cap="none" spc="0" dirty="0" smtClean="0">
                <a:ln w="50800"/>
                <a:solidFill>
                  <a:schemeClr val="bg1">
                    <a:shade val="50000"/>
                  </a:schemeClr>
                </a:solidFill>
                <a:effectLst/>
              </a:rPr>
              <a:t>2 Chron 35 – King Josiah’s Passover</a:t>
            </a:r>
          </a:p>
          <a:p>
            <a:pPr marL="514350" indent="-514350">
              <a:buFont typeface="+mj-lt"/>
              <a:buAutoNum type="alphaLcPeriod"/>
            </a:pPr>
            <a:r>
              <a:rPr lang="en-US" sz="2800" b="1" dirty="0" smtClean="0">
                <a:ln w="50800"/>
                <a:solidFill>
                  <a:schemeClr val="bg1">
                    <a:shade val="50000"/>
                  </a:schemeClr>
                </a:solidFill>
                <a:effectLst/>
              </a:rPr>
              <a:t>400/430 year timeline comparison between Gen 15 with Abram and the </a:t>
            </a:r>
            <a:r>
              <a:rPr lang="en-US" sz="2800" b="1" dirty="0" err="1" smtClean="0">
                <a:ln w="50800"/>
                <a:solidFill>
                  <a:schemeClr val="bg1">
                    <a:shade val="50000"/>
                  </a:schemeClr>
                </a:solidFill>
                <a:effectLst/>
              </a:rPr>
              <a:t>Exo</a:t>
            </a:r>
            <a:r>
              <a:rPr lang="en-US" sz="2800" b="1" dirty="0" smtClean="0">
                <a:ln w="50800"/>
                <a:solidFill>
                  <a:schemeClr val="bg1">
                    <a:shade val="50000"/>
                  </a:schemeClr>
                </a:solidFill>
                <a:effectLst/>
              </a:rPr>
              <a:t> 12 Passover Deliverance</a:t>
            </a:r>
          </a:p>
          <a:p>
            <a:pPr marL="514350" indent="-514350">
              <a:buFont typeface="+mj-lt"/>
              <a:buAutoNum type="alphaLcPeriod"/>
            </a:pPr>
            <a:r>
              <a:rPr lang="en-US" sz="2800" b="1" dirty="0" smtClean="0">
                <a:ln w="50800"/>
                <a:solidFill>
                  <a:schemeClr val="bg1">
                    <a:shade val="50000"/>
                  </a:schemeClr>
                </a:solidFill>
                <a:effectLst>
                  <a:glow rad="63500">
                    <a:schemeClr val="accent1">
                      <a:lumMod val="50000"/>
                    </a:schemeClr>
                  </a:glow>
                </a:effectLst>
              </a:rPr>
              <a:t>Spoiling the Egyptians </a:t>
            </a:r>
            <a:endParaRPr lang="en-US" sz="2800" b="1" cap="none" spc="0" dirty="0" smtClean="0">
              <a:ln w="50800"/>
              <a:solidFill>
                <a:schemeClr val="bg1">
                  <a:shade val="50000"/>
                </a:schemeClr>
              </a:solidFill>
              <a:effectLst>
                <a:glow rad="63500">
                  <a:schemeClr val="accent1">
                    <a:lumMod val="50000"/>
                  </a:schemeClr>
                </a:glow>
              </a:effectLst>
            </a:endParaRPr>
          </a:p>
        </p:txBody>
      </p:sp>
      <p:sp>
        <p:nvSpPr>
          <p:cNvPr id="6" name="TextBox 5"/>
          <p:cNvSpPr txBox="1"/>
          <p:nvPr/>
        </p:nvSpPr>
        <p:spPr>
          <a:xfrm>
            <a:off x="533400" y="188640"/>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Study Outline For Exodus 12</a:t>
            </a:r>
            <a:endParaRPr lang="en-US" sz="4000" b="1" dirty="0">
              <a:ln w="50800"/>
              <a:solidFill>
                <a:schemeClr val="bg1">
                  <a:shade val="50000"/>
                </a:schemeClr>
              </a:solidFill>
            </a:endParaRPr>
          </a:p>
        </p:txBody>
      </p:sp>
    </p:spTree>
    <p:extLst>
      <p:ext uri="{BB962C8B-B14F-4D97-AF65-F5344CB8AC3E}">
        <p14:creationId xmlns:p14="http://schemas.microsoft.com/office/powerpoint/2010/main" val="1925171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533400" y="188641"/>
            <a:ext cx="8153400" cy="707886"/>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Other Translations for Exodus 12:10 </a:t>
            </a:r>
            <a:endParaRPr lang="en-US" sz="4000" b="1" dirty="0">
              <a:ln w="50800"/>
              <a:solidFill>
                <a:schemeClr val="bg1">
                  <a:shade val="50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50</a:t>
            </a:fld>
            <a:endParaRPr lang="en-CA"/>
          </a:p>
        </p:txBody>
      </p:sp>
      <p:sp>
        <p:nvSpPr>
          <p:cNvPr id="5" name="Rectangle 4"/>
          <p:cNvSpPr/>
          <p:nvPr/>
        </p:nvSpPr>
        <p:spPr>
          <a:xfrm>
            <a:off x="566624" y="1124744"/>
            <a:ext cx="8120176" cy="5955476"/>
          </a:xfrm>
          <a:prstGeom prst="rect">
            <a:avLst/>
          </a:prstGeom>
        </p:spPr>
        <p:txBody>
          <a:bodyPr wrap="square">
            <a:spAutoFit/>
            <a:scene3d>
              <a:camera prst="orthographicFront"/>
              <a:lightRig rig="threePt" dir="t"/>
            </a:scene3d>
            <a:sp3d extrusionH="57150">
              <a:bevelT w="38100" h="38100"/>
            </a:sp3d>
          </a:bodyPr>
          <a:lstStyle/>
          <a:p>
            <a:r>
              <a:rPr lang="en-US" sz="2800" b="1" dirty="0" err="1" smtClean="0">
                <a:solidFill>
                  <a:schemeClr val="accent1">
                    <a:lumMod val="75000"/>
                  </a:schemeClr>
                </a:solidFill>
              </a:rPr>
              <a:t>Exo</a:t>
            </a:r>
            <a:r>
              <a:rPr lang="en-US" sz="2800" b="1" dirty="0" smtClean="0">
                <a:solidFill>
                  <a:schemeClr val="accent1">
                    <a:lumMod val="75000"/>
                  </a:schemeClr>
                </a:solidFill>
              </a:rPr>
              <a:t> 12:10  </a:t>
            </a:r>
            <a:r>
              <a:rPr lang="en-US" sz="2800" dirty="0" smtClean="0">
                <a:solidFill>
                  <a:srgbClr val="002060"/>
                </a:solidFill>
              </a:rPr>
              <a:t>Do </a:t>
            </a:r>
            <a:r>
              <a:rPr lang="en-US" sz="2800" dirty="0">
                <a:solidFill>
                  <a:srgbClr val="002060"/>
                </a:solidFill>
              </a:rPr>
              <a:t>not leave any of it until the next day. Whatever is not eaten that night </a:t>
            </a:r>
            <a:r>
              <a:rPr lang="en-US" sz="2800" u="sng" dirty="0">
                <a:solidFill>
                  <a:srgbClr val="002060"/>
                </a:solidFill>
              </a:rPr>
              <a:t>must be burned before mornin</a:t>
            </a:r>
            <a:r>
              <a:rPr lang="en-US" sz="2800" dirty="0">
                <a:solidFill>
                  <a:srgbClr val="002060"/>
                </a:solidFill>
              </a:rPr>
              <a:t>g. </a:t>
            </a:r>
            <a:r>
              <a:rPr lang="en-US" sz="2800" dirty="0" smtClean="0"/>
              <a:t> </a:t>
            </a:r>
            <a:r>
              <a:rPr lang="en-US" sz="2000" i="1" dirty="0" smtClean="0"/>
              <a:t>NLT</a:t>
            </a:r>
            <a:endParaRPr lang="en-US" sz="2800" i="1" dirty="0" smtClean="0"/>
          </a:p>
          <a:p>
            <a:endParaRPr lang="en-US" sz="1100" dirty="0" smtClean="0"/>
          </a:p>
          <a:p>
            <a:r>
              <a:rPr lang="en-US" sz="2800" b="1" dirty="0" err="1" smtClean="0">
                <a:solidFill>
                  <a:schemeClr val="accent1">
                    <a:lumMod val="75000"/>
                  </a:schemeClr>
                </a:solidFill>
              </a:rPr>
              <a:t>Exo</a:t>
            </a:r>
            <a:r>
              <a:rPr lang="en-US" sz="2800" b="1" dirty="0" smtClean="0">
                <a:solidFill>
                  <a:schemeClr val="accent1">
                    <a:lumMod val="75000"/>
                  </a:schemeClr>
                </a:solidFill>
              </a:rPr>
              <a:t> 12:10-11  </a:t>
            </a:r>
            <a:r>
              <a:rPr lang="en-US" sz="2800" dirty="0" smtClean="0">
                <a:solidFill>
                  <a:srgbClr val="002060"/>
                </a:solidFill>
              </a:rPr>
              <a:t>You </a:t>
            </a:r>
            <a:r>
              <a:rPr lang="en-US" sz="2800" dirty="0">
                <a:solidFill>
                  <a:srgbClr val="002060"/>
                </a:solidFill>
              </a:rPr>
              <a:t>must not leave any of it until morning; </a:t>
            </a:r>
            <a:r>
              <a:rPr lang="en-US" sz="2800" u="sng" dirty="0">
                <a:solidFill>
                  <a:srgbClr val="002060"/>
                </a:solidFill>
              </a:rPr>
              <a:t>if any is left over</a:t>
            </a:r>
            <a:r>
              <a:rPr lang="en-US" sz="2800" dirty="0">
                <a:solidFill>
                  <a:srgbClr val="002060"/>
                </a:solidFill>
              </a:rPr>
              <a:t>, </a:t>
            </a:r>
            <a:r>
              <a:rPr lang="en-US" sz="2800" u="sng" dirty="0">
                <a:solidFill>
                  <a:srgbClr val="002060"/>
                </a:solidFill>
              </a:rPr>
              <a:t>it must be burned</a:t>
            </a:r>
            <a:r>
              <a:rPr lang="en-US" sz="2800" dirty="0">
                <a:solidFill>
                  <a:srgbClr val="002060"/>
                </a:solidFill>
              </a:rPr>
              <a:t>. </a:t>
            </a:r>
            <a:r>
              <a:rPr lang="en-US" sz="2800" dirty="0" smtClean="0">
                <a:solidFill>
                  <a:srgbClr val="002060"/>
                </a:solidFill>
              </a:rPr>
              <a:t> </a:t>
            </a:r>
            <a:r>
              <a:rPr lang="en-US" sz="2000" i="1" dirty="0" smtClean="0"/>
              <a:t>TEV</a:t>
            </a:r>
            <a:endParaRPr lang="en-US" sz="2800" i="1" dirty="0"/>
          </a:p>
          <a:p>
            <a:endParaRPr lang="en-US" sz="1100" b="1" dirty="0">
              <a:solidFill>
                <a:schemeClr val="accent1">
                  <a:lumMod val="75000"/>
                </a:schemeClr>
              </a:solidFill>
            </a:endParaRPr>
          </a:p>
          <a:p>
            <a:r>
              <a:rPr lang="en-US" sz="2800" b="1" dirty="0" err="1" smtClean="0">
                <a:solidFill>
                  <a:schemeClr val="accent1">
                    <a:lumMod val="75000"/>
                  </a:schemeClr>
                </a:solidFill>
              </a:rPr>
              <a:t>Exo</a:t>
            </a:r>
            <a:r>
              <a:rPr lang="en-US" sz="2800" b="1" dirty="0" smtClean="0">
                <a:solidFill>
                  <a:schemeClr val="accent1">
                    <a:lumMod val="75000"/>
                  </a:schemeClr>
                </a:solidFill>
              </a:rPr>
              <a:t> 12:10  </a:t>
            </a:r>
            <a:r>
              <a:rPr lang="en-US" sz="2800" dirty="0" smtClean="0">
                <a:solidFill>
                  <a:srgbClr val="002060"/>
                </a:solidFill>
              </a:rPr>
              <a:t>Don't </a:t>
            </a:r>
            <a:r>
              <a:rPr lang="en-US" sz="2800" dirty="0">
                <a:solidFill>
                  <a:srgbClr val="002060"/>
                </a:solidFill>
              </a:rPr>
              <a:t>eat any of it the next day; </a:t>
            </a:r>
            <a:r>
              <a:rPr lang="en-US" sz="2800" u="sng" dirty="0">
                <a:solidFill>
                  <a:srgbClr val="002060"/>
                </a:solidFill>
              </a:rPr>
              <a:t>if all is not eaten that ni</a:t>
            </a:r>
            <a:r>
              <a:rPr lang="en-US" sz="2800" dirty="0">
                <a:solidFill>
                  <a:srgbClr val="002060"/>
                </a:solidFill>
              </a:rPr>
              <a:t>g</a:t>
            </a:r>
            <a:r>
              <a:rPr lang="en-US" sz="2800" u="sng" dirty="0">
                <a:solidFill>
                  <a:srgbClr val="002060"/>
                </a:solidFill>
              </a:rPr>
              <a:t>ht</a:t>
            </a:r>
            <a:r>
              <a:rPr lang="en-US" sz="2800" dirty="0">
                <a:solidFill>
                  <a:srgbClr val="002060"/>
                </a:solidFill>
              </a:rPr>
              <a:t>, </a:t>
            </a:r>
            <a:r>
              <a:rPr lang="en-US" sz="2800" u="sng" dirty="0">
                <a:solidFill>
                  <a:srgbClr val="002060"/>
                </a:solidFill>
              </a:rPr>
              <a:t>burn what is left</a:t>
            </a:r>
            <a:r>
              <a:rPr lang="en-US" sz="2800" dirty="0">
                <a:solidFill>
                  <a:srgbClr val="002060"/>
                </a:solidFill>
              </a:rPr>
              <a:t>. </a:t>
            </a:r>
            <a:r>
              <a:rPr lang="en-US" sz="2800" dirty="0" smtClean="0">
                <a:solidFill>
                  <a:srgbClr val="002060"/>
                </a:solidFill>
              </a:rPr>
              <a:t>  </a:t>
            </a:r>
            <a:r>
              <a:rPr lang="en-US" sz="2000" i="1" dirty="0" smtClean="0"/>
              <a:t>TLB</a:t>
            </a:r>
            <a:endParaRPr lang="en-US" sz="2800" i="1" dirty="0" smtClean="0"/>
          </a:p>
          <a:p>
            <a:endParaRPr lang="en-US" sz="700" dirty="0"/>
          </a:p>
          <a:p>
            <a:r>
              <a:rPr lang="en-US" sz="2800" dirty="0" smtClean="0">
                <a:solidFill>
                  <a:srgbClr val="FF0000"/>
                </a:solidFill>
                <a:latin typeface="+mj-lt"/>
              </a:rPr>
              <a:t>In other words: </a:t>
            </a:r>
          </a:p>
          <a:p>
            <a:r>
              <a:rPr lang="en-US" sz="2800" dirty="0" smtClean="0">
                <a:solidFill>
                  <a:srgbClr val="002060"/>
                </a:solidFill>
                <a:latin typeface="+mj-lt"/>
              </a:rPr>
              <a:t>“All leftovers of the Passover lamb </a:t>
            </a:r>
            <a:br>
              <a:rPr lang="en-US" sz="2800" dirty="0" smtClean="0">
                <a:solidFill>
                  <a:srgbClr val="002060"/>
                </a:solidFill>
                <a:latin typeface="+mj-lt"/>
              </a:rPr>
            </a:br>
            <a:r>
              <a:rPr lang="en-US" sz="2800" dirty="0" smtClean="0">
                <a:solidFill>
                  <a:srgbClr val="002060"/>
                </a:solidFill>
                <a:latin typeface="+mj-lt"/>
              </a:rPr>
              <a:t>must be disposed </a:t>
            </a:r>
            <a:r>
              <a:rPr lang="en-US" sz="2800" u="sng" dirty="0" smtClean="0">
                <a:solidFill>
                  <a:srgbClr val="002060"/>
                </a:solidFill>
                <a:latin typeface="+mj-lt"/>
              </a:rPr>
              <a:t>before the mornin</a:t>
            </a:r>
            <a:r>
              <a:rPr lang="en-US" sz="2800" dirty="0" smtClean="0">
                <a:solidFill>
                  <a:srgbClr val="002060"/>
                </a:solidFill>
                <a:latin typeface="+mj-lt"/>
              </a:rPr>
              <a:t>g.”</a:t>
            </a:r>
          </a:p>
          <a:p>
            <a:pPr algn="ctr"/>
            <a:r>
              <a:rPr lang="en-US" sz="5400" b="1" dirty="0" smtClean="0">
                <a:solidFill>
                  <a:srgbClr val="C00000"/>
                </a:solidFill>
                <a:latin typeface="Tempus Sans ITC" pitchFamily="82" charset="0"/>
              </a:rPr>
              <a:t>Why?  </a:t>
            </a:r>
            <a:r>
              <a:rPr lang="en-US" sz="4400" b="1" dirty="0" smtClean="0">
                <a:solidFill>
                  <a:srgbClr val="C00000"/>
                </a:solidFill>
                <a:latin typeface="Tempus Sans ITC" pitchFamily="82" charset="0"/>
              </a:rPr>
              <a:t>There are several reasons.</a:t>
            </a:r>
            <a:endParaRPr lang="en-US" sz="4400" b="1" dirty="0">
              <a:solidFill>
                <a:srgbClr val="C00000"/>
              </a:solidFill>
              <a:latin typeface="Tempus Sans ITC" pitchFamily="82" charset="0"/>
            </a:endParaRPr>
          </a:p>
          <a:p>
            <a:endParaRPr lang="en-US" dirty="0"/>
          </a:p>
        </p:txBody>
      </p:sp>
    </p:spTree>
    <p:extLst>
      <p:ext uri="{BB962C8B-B14F-4D97-AF65-F5344CB8AC3E}">
        <p14:creationId xmlns:p14="http://schemas.microsoft.com/office/powerpoint/2010/main" val="3467255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flipH="1">
            <a:off x="4860032" y="1305891"/>
            <a:ext cx="3816424" cy="3006848"/>
          </a:xfrm>
          <a:prstGeom prst="round2DiagRect">
            <a:avLst>
              <a:gd name="adj1" fmla="val 50000"/>
              <a:gd name="adj2" fmla="val 50000"/>
            </a:avLst>
          </a:prstGeom>
          <a:ln w="88900" cap="sq">
            <a:solidFill>
              <a:schemeClr val="accent1">
                <a:lumMod val="50000"/>
              </a:schemeClr>
            </a:solidFill>
            <a:miter lim="800000"/>
          </a:ln>
          <a:effectLst>
            <a:outerShdw blurRad="254000" algn="tl" rotWithShape="0">
              <a:srgbClr val="000000">
                <a:alpha val="43000"/>
              </a:srgbClr>
            </a:outerShdw>
          </a:effectLst>
        </p:spPr>
      </p:pic>
      <p:sp>
        <p:nvSpPr>
          <p:cNvPr id="7" name="TextBox 6"/>
          <p:cNvSpPr txBox="1"/>
          <p:nvPr/>
        </p:nvSpPr>
        <p:spPr>
          <a:xfrm>
            <a:off x="465584" y="1196752"/>
            <a:ext cx="3818384" cy="3231654"/>
          </a:xfrm>
          <a:prstGeom prst="rect">
            <a:avLst/>
          </a:prstGeom>
          <a:solidFill>
            <a:schemeClr val="accent2">
              <a:lumMod val="50000"/>
            </a:schemeClr>
          </a:solid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wrap="square" rtlCol="0">
            <a:spAutoFit/>
            <a:sp3d extrusionH="57150">
              <a:bevelT w="38100" h="38100"/>
            </a:sp3d>
          </a:bodyPr>
          <a:lstStyle/>
          <a:p>
            <a:pPr algn="ctr"/>
            <a:r>
              <a:rPr lang="en-US" sz="2800" b="1" dirty="0" smtClean="0">
                <a:solidFill>
                  <a:schemeClr val="accent6">
                    <a:lumMod val="40000"/>
                    <a:lumOff val="60000"/>
                  </a:schemeClr>
                </a:solidFill>
              </a:rPr>
              <a:t>Exodus 12:10</a:t>
            </a:r>
            <a:endParaRPr lang="en-US" sz="1000" b="1" dirty="0" smtClean="0">
              <a:solidFill>
                <a:schemeClr val="accent6">
                  <a:lumMod val="40000"/>
                  <a:lumOff val="60000"/>
                </a:schemeClr>
              </a:solidFill>
            </a:endParaRPr>
          </a:p>
          <a:p>
            <a:pPr marL="514350" indent="-514350">
              <a:buAutoNum type="arabicPeriod" startAt="10"/>
            </a:pPr>
            <a:r>
              <a:rPr lang="en-US" sz="2600" b="1" dirty="0" smtClean="0">
                <a:solidFill>
                  <a:schemeClr val="accent6">
                    <a:lumMod val="40000"/>
                    <a:lumOff val="60000"/>
                  </a:schemeClr>
                </a:solidFill>
              </a:rPr>
              <a:t>And </a:t>
            </a:r>
            <a:r>
              <a:rPr lang="en-US" sz="2600" b="1" dirty="0">
                <a:solidFill>
                  <a:schemeClr val="accent6">
                    <a:lumMod val="40000"/>
                    <a:lumOff val="60000"/>
                  </a:schemeClr>
                </a:solidFill>
              </a:rPr>
              <a:t>ye shall </a:t>
            </a:r>
            <a:r>
              <a:rPr lang="en-US" sz="2600" b="1" u="sng" dirty="0">
                <a:solidFill>
                  <a:srgbClr val="FFFF00"/>
                </a:solidFill>
              </a:rPr>
              <a:t>let </a:t>
            </a:r>
            <a:r>
              <a:rPr lang="en-US" sz="2600" b="1" u="sng" dirty="0" smtClean="0">
                <a:solidFill>
                  <a:srgbClr val="FFFF00"/>
                </a:solidFill>
              </a:rPr>
              <a:t>nothin</a:t>
            </a:r>
            <a:r>
              <a:rPr lang="en-US" sz="2600" b="1" dirty="0" smtClean="0">
                <a:solidFill>
                  <a:srgbClr val="FFFF00"/>
                </a:solidFill>
              </a:rPr>
              <a:t>g </a:t>
            </a:r>
            <a:r>
              <a:rPr lang="en-US" sz="2600" b="1" u="sng" dirty="0" smtClean="0">
                <a:solidFill>
                  <a:srgbClr val="FFFF00"/>
                </a:solidFill>
              </a:rPr>
              <a:t>of </a:t>
            </a:r>
            <a:r>
              <a:rPr lang="en-US" sz="2600" b="1" u="sng" dirty="0">
                <a:solidFill>
                  <a:srgbClr val="FFFF00"/>
                </a:solidFill>
              </a:rPr>
              <a:t>it remain</a:t>
            </a:r>
            <a:r>
              <a:rPr lang="en-US" sz="2600" b="1" dirty="0">
                <a:solidFill>
                  <a:srgbClr val="FFFF00"/>
                </a:solidFill>
              </a:rPr>
              <a:t> </a:t>
            </a:r>
            <a:r>
              <a:rPr lang="en-US" sz="2600" b="1" u="sng" dirty="0">
                <a:solidFill>
                  <a:schemeClr val="accent6">
                    <a:lumMod val="40000"/>
                    <a:lumOff val="60000"/>
                  </a:schemeClr>
                </a:solidFill>
              </a:rPr>
              <a:t>until the</a:t>
            </a:r>
            <a:r>
              <a:rPr lang="en-US" sz="2600" b="1" dirty="0">
                <a:solidFill>
                  <a:schemeClr val="accent6">
                    <a:lumMod val="40000"/>
                    <a:lumOff val="60000"/>
                  </a:schemeClr>
                </a:solidFill>
              </a:rPr>
              <a:t> </a:t>
            </a:r>
            <a:r>
              <a:rPr lang="en-US" sz="2600" b="1" u="sng" dirty="0">
                <a:solidFill>
                  <a:schemeClr val="accent1">
                    <a:lumMod val="60000"/>
                    <a:lumOff val="40000"/>
                  </a:schemeClr>
                </a:solidFill>
              </a:rPr>
              <a:t>mornin</a:t>
            </a:r>
            <a:r>
              <a:rPr lang="en-US" sz="2600" b="1" dirty="0">
                <a:solidFill>
                  <a:schemeClr val="accent1">
                    <a:lumMod val="60000"/>
                    <a:lumOff val="40000"/>
                  </a:schemeClr>
                </a:solidFill>
              </a:rPr>
              <a:t>g;</a:t>
            </a:r>
            <a:r>
              <a:rPr lang="en-US" sz="2600" b="1" dirty="0">
                <a:solidFill>
                  <a:schemeClr val="accent6">
                    <a:lumMod val="40000"/>
                    <a:lumOff val="60000"/>
                  </a:schemeClr>
                </a:solidFill>
              </a:rPr>
              <a:t> and </a:t>
            </a:r>
            <a:r>
              <a:rPr lang="en-US" sz="2600" b="1" dirty="0">
                <a:solidFill>
                  <a:srgbClr val="FFFF00"/>
                </a:solidFill>
              </a:rPr>
              <a:t>that which remaineth of it until the </a:t>
            </a:r>
            <a:r>
              <a:rPr lang="en-US" sz="2600" b="1" dirty="0">
                <a:solidFill>
                  <a:schemeClr val="accent1">
                    <a:lumMod val="60000"/>
                    <a:lumOff val="40000"/>
                  </a:schemeClr>
                </a:solidFill>
              </a:rPr>
              <a:t>morning</a:t>
            </a:r>
            <a:r>
              <a:rPr lang="en-US" sz="2600" b="1" dirty="0">
                <a:solidFill>
                  <a:schemeClr val="accent6">
                    <a:lumMod val="40000"/>
                    <a:lumOff val="60000"/>
                  </a:schemeClr>
                </a:solidFill>
              </a:rPr>
              <a:t> </a:t>
            </a:r>
            <a:r>
              <a:rPr lang="en-US" sz="2600" b="1" dirty="0">
                <a:solidFill>
                  <a:srgbClr val="CC3300"/>
                </a:solidFill>
              </a:rPr>
              <a:t>y</a:t>
            </a:r>
            <a:r>
              <a:rPr lang="en-US" sz="2600" b="1" u="sng" dirty="0">
                <a:solidFill>
                  <a:srgbClr val="CC3300"/>
                </a:solidFill>
              </a:rPr>
              <a:t>e shall burn with fire</a:t>
            </a:r>
            <a:r>
              <a:rPr lang="en-US" sz="2600" b="1" dirty="0" smtClean="0">
                <a:solidFill>
                  <a:srgbClr val="CC3300"/>
                </a:solidFill>
              </a:rPr>
              <a:t>.</a:t>
            </a:r>
            <a:endParaRPr lang="en-US" sz="1400" b="1" dirty="0" smtClean="0">
              <a:solidFill>
                <a:srgbClr val="CC3300"/>
              </a:solidFill>
            </a:endParaRPr>
          </a:p>
          <a:p>
            <a:pPr marL="514350" indent="-514350">
              <a:buAutoNum type="arabicPeriod" startAt="10"/>
            </a:pPr>
            <a:endParaRPr lang="en-US" sz="2000" i="1" dirty="0">
              <a:solidFill>
                <a:srgbClr val="CC3300"/>
              </a:solidFill>
            </a:endParaRPr>
          </a:p>
        </p:txBody>
      </p:sp>
      <p:sp>
        <p:nvSpPr>
          <p:cNvPr id="3" name="TextBox 2"/>
          <p:cNvSpPr txBox="1"/>
          <p:nvPr/>
        </p:nvSpPr>
        <p:spPr>
          <a:xfrm>
            <a:off x="179512" y="4509120"/>
            <a:ext cx="8712968" cy="2215991"/>
          </a:xfrm>
          <a:prstGeom prst="rect">
            <a:avLst/>
          </a:prstGeom>
          <a:noFill/>
        </p:spPr>
        <p:txBody>
          <a:bodyPr wrap="square" rtlCol="0">
            <a:spAutoFit/>
            <a:scene3d>
              <a:camera prst="orthographicFront"/>
              <a:lightRig rig="threePt" dir="t"/>
            </a:scene3d>
            <a:sp3d extrusionH="57150">
              <a:bevelT w="38100" h="38100"/>
            </a:sp3d>
          </a:bodyPr>
          <a:lstStyle/>
          <a:p>
            <a:r>
              <a:rPr lang="en-US" sz="2300" b="1" dirty="0" smtClean="0">
                <a:solidFill>
                  <a:schemeClr val="accent2">
                    <a:lumMod val="50000"/>
                  </a:schemeClr>
                </a:solidFill>
              </a:rPr>
              <a:t>The Passover lamb of </a:t>
            </a:r>
            <a:r>
              <a:rPr lang="en-US" sz="2300" b="1" dirty="0" err="1" smtClean="0">
                <a:solidFill>
                  <a:schemeClr val="accent2">
                    <a:lumMod val="50000"/>
                  </a:schemeClr>
                </a:solidFill>
              </a:rPr>
              <a:t>Exo</a:t>
            </a:r>
            <a:r>
              <a:rPr lang="en-US" sz="2300" b="1" dirty="0" smtClean="0">
                <a:solidFill>
                  <a:schemeClr val="accent2">
                    <a:lumMod val="50000"/>
                  </a:schemeClr>
                </a:solidFill>
              </a:rPr>
              <a:t> 12 is a “type” for the “Antitype.”   It must be burned (or out of sight) before the morning transitioned to </a:t>
            </a:r>
            <a:r>
              <a:rPr lang="en-US" sz="2300" b="1" dirty="0" err="1" smtClean="0">
                <a:solidFill>
                  <a:schemeClr val="accent2">
                    <a:lumMod val="50000"/>
                  </a:schemeClr>
                </a:solidFill>
              </a:rPr>
              <a:t>Abib</a:t>
            </a:r>
            <a:r>
              <a:rPr lang="en-US" sz="2300" b="1" dirty="0" smtClean="0">
                <a:solidFill>
                  <a:schemeClr val="accent2">
                    <a:lumMod val="50000"/>
                  </a:schemeClr>
                </a:solidFill>
              </a:rPr>
              <a:t> 15.  </a:t>
            </a:r>
            <a:r>
              <a:rPr lang="en-US" sz="2300" b="1" u="sng" dirty="0" smtClean="0">
                <a:solidFill>
                  <a:schemeClr val="accent2">
                    <a:lumMod val="50000"/>
                  </a:schemeClr>
                </a:solidFill>
              </a:rPr>
              <a:t>Gos</a:t>
            </a:r>
            <a:r>
              <a:rPr lang="en-US" sz="2300" b="1" dirty="0" smtClean="0">
                <a:solidFill>
                  <a:schemeClr val="accent2">
                    <a:lumMod val="50000"/>
                  </a:schemeClr>
                </a:solidFill>
              </a:rPr>
              <a:t>p</a:t>
            </a:r>
            <a:r>
              <a:rPr lang="en-US" sz="2300" b="1" u="sng" dirty="0" smtClean="0">
                <a:solidFill>
                  <a:schemeClr val="accent2">
                    <a:lumMod val="50000"/>
                  </a:schemeClr>
                </a:solidFill>
              </a:rPr>
              <a:t>el Passover A</a:t>
            </a:r>
            <a:r>
              <a:rPr lang="en-US" sz="2300" b="1" dirty="0" smtClean="0">
                <a:solidFill>
                  <a:schemeClr val="accent2">
                    <a:lumMod val="50000"/>
                  </a:schemeClr>
                </a:solidFill>
              </a:rPr>
              <a:t>pp</a:t>
            </a:r>
            <a:r>
              <a:rPr lang="en-US" sz="2300" b="1" u="sng" dirty="0" smtClean="0">
                <a:solidFill>
                  <a:schemeClr val="accent2">
                    <a:lumMod val="50000"/>
                  </a:schemeClr>
                </a:solidFill>
              </a:rPr>
              <a:t>lication</a:t>
            </a:r>
            <a:r>
              <a:rPr lang="en-US" sz="2300" b="1" dirty="0" smtClean="0">
                <a:solidFill>
                  <a:schemeClr val="accent2">
                    <a:lumMod val="50000"/>
                  </a:schemeClr>
                </a:solidFill>
              </a:rPr>
              <a:t>:  So it is with our Messiah and His lifeless Body.  HE must be “in the tomb</a:t>
            </a:r>
            <a:r>
              <a:rPr lang="en-US" sz="2300" b="1" dirty="0">
                <a:solidFill>
                  <a:schemeClr val="accent2">
                    <a:lumMod val="50000"/>
                  </a:schemeClr>
                </a:solidFill>
              </a:rPr>
              <a:t>;</a:t>
            </a:r>
            <a:r>
              <a:rPr lang="en-US" sz="2300" b="1" dirty="0" smtClean="0">
                <a:solidFill>
                  <a:schemeClr val="accent2">
                    <a:lumMod val="50000"/>
                  </a:schemeClr>
                </a:solidFill>
              </a:rPr>
              <a:t> out of sight” on Passover night, before the morning of </a:t>
            </a:r>
            <a:r>
              <a:rPr lang="en-US" sz="2300" b="1" dirty="0" err="1" smtClean="0">
                <a:solidFill>
                  <a:schemeClr val="accent2">
                    <a:lumMod val="50000"/>
                  </a:schemeClr>
                </a:solidFill>
              </a:rPr>
              <a:t>Abib</a:t>
            </a:r>
            <a:r>
              <a:rPr lang="en-US" sz="2300" b="1" dirty="0" smtClean="0">
                <a:solidFill>
                  <a:schemeClr val="accent2">
                    <a:lumMod val="50000"/>
                  </a:schemeClr>
                </a:solidFill>
              </a:rPr>
              <a:t> 15.  </a:t>
            </a:r>
            <a:r>
              <a:rPr lang="en-US" sz="2300" b="1" dirty="0" smtClean="0">
                <a:solidFill>
                  <a:srgbClr val="002060"/>
                </a:solidFill>
              </a:rPr>
              <a:t>(We’ll discuss this in detail with the Gospel account of our Messiah’s death, burial and resurrection.)</a:t>
            </a:r>
            <a:endParaRPr lang="en-CA" sz="2300" b="1" dirty="0">
              <a:solidFill>
                <a:schemeClr val="accent2">
                  <a:lumMod val="50000"/>
                </a:schemeClr>
              </a:solidFill>
            </a:endParaRPr>
          </a:p>
        </p:txBody>
      </p:sp>
      <p:sp>
        <p:nvSpPr>
          <p:cNvPr id="5" name="Slide Number Placeholder 4"/>
          <p:cNvSpPr>
            <a:spLocks noGrp="1"/>
          </p:cNvSpPr>
          <p:nvPr>
            <p:ph type="sldNum" sz="quarter" idx="12"/>
          </p:nvPr>
        </p:nvSpPr>
        <p:spPr/>
        <p:txBody>
          <a:bodyPr/>
          <a:lstStyle/>
          <a:p>
            <a:fld id="{0D34CC77-AFBD-49B8-AB88-7B6E3FAC7633}" type="slidenum">
              <a:rPr lang="en-CA" smtClean="0"/>
              <a:t>51</a:t>
            </a:fld>
            <a:endParaRPr lang="en-CA"/>
          </a:p>
        </p:txBody>
      </p:sp>
      <p:sp>
        <p:nvSpPr>
          <p:cNvPr id="8" name="Title 1"/>
          <p:cNvSpPr txBox="1">
            <a:spLocks/>
          </p:cNvSpPr>
          <p:nvPr/>
        </p:nvSpPr>
        <p:spPr>
          <a:xfrm>
            <a:off x="395536" y="0"/>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The Morning Ushers in Abib 15</a:t>
            </a:r>
            <a:endParaRPr lang="en-CA" sz="4000" cap="none" dirty="0">
              <a:solidFill>
                <a:schemeClr val="accent2">
                  <a:lumMod val="75000"/>
                </a:schemeClr>
              </a:solidFill>
              <a:effectLst/>
            </a:endParaRPr>
          </a:p>
        </p:txBody>
      </p:sp>
    </p:spTree>
    <p:extLst>
      <p:ext uri="{BB962C8B-B14F-4D97-AF65-F5344CB8AC3E}">
        <p14:creationId xmlns:p14="http://schemas.microsoft.com/office/powerpoint/2010/main" val="36628070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G:\#2 Art JPEG &amp; 27 folders June 9\question 22ib.jpg"/>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6948264" y="287938"/>
            <a:ext cx="2060942" cy="2060942"/>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TextBox 4"/>
          <p:cNvSpPr txBox="1"/>
          <p:nvPr/>
        </p:nvSpPr>
        <p:spPr>
          <a:xfrm>
            <a:off x="395536" y="1288499"/>
            <a:ext cx="8496944" cy="3508653"/>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a:pPr>
            <a:r>
              <a:rPr lang="en-US" sz="2400" b="1" dirty="0" smtClean="0">
                <a:solidFill>
                  <a:schemeClr val="accent1">
                    <a:lumMod val="75000"/>
                  </a:schemeClr>
                </a:solidFill>
              </a:rPr>
              <a:t>Verse 10 gives explicit instructions that if any </a:t>
            </a:r>
            <a:br>
              <a:rPr lang="en-US" sz="2400" b="1" dirty="0" smtClean="0">
                <a:solidFill>
                  <a:schemeClr val="accent1">
                    <a:lumMod val="75000"/>
                  </a:schemeClr>
                </a:solidFill>
              </a:rPr>
            </a:br>
            <a:r>
              <a:rPr lang="en-US" sz="2400" b="1" dirty="0" smtClean="0">
                <a:solidFill>
                  <a:schemeClr val="accent1">
                    <a:lumMod val="75000"/>
                  </a:schemeClr>
                </a:solidFill>
              </a:rPr>
              <a:t>portion of the lamb could remain until the </a:t>
            </a:r>
            <a:br>
              <a:rPr lang="en-US" sz="2400" b="1" dirty="0" smtClean="0">
                <a:solidFill>
                  <a:schemeClr val="accent1">
                    <a:lumMod val="75000"/>
                  </a:schemeClr>
                </a:solidFill>
              </a:rPr>
            </a:br>
            <a:r>
              <a:rPr lang="en-US" sz="2400" b="1" dirty="0" smtClean="0">
                <a:solidFill>
                  <a:schemeClr val="accent1">
                    <a:lumMod val="75000"/>
                  </a:schemeClr>
                </a:solidFill>
              </a:rPr>
              <a:t>morning, it has to be burned with fire.</a:t>
            </a:r>
          </a:p>
          <a:p>
            <a:pPr marL="457200" indent="-457200">
              <a:buAutoNum type="arabicParenR"/>
            </a:pPr>
            <a:r>
              <a:rPr lang="en-US" sz="2400" b="1" dirty="0" smtClean="0">
                <a:solidFill>
                  <a:schemeClr val="accent1">
                    <a:lumMod val="75000"/>
                  </a:schemeClr>
                </a:solidFill>
              </a:rPr>
              <a:t>For obvious reasons, this disposal would not be done inside their dwelling place. </a:t>
            </a:r>
          </a:p>
          <a:p>
            <a:pPr marL="457200" indent="-457200">
              <a:buAutoNum type="arabicParenR"/>
            </a:pPr>
            <a:r>
              <a:rPr lang="en-US" sz="2400" b="1" dirty="0" smtClean="0">
                <a:solidFill>
                  <a:schemeClr val="accent1">
                    <a:lumMod val="75000"/>
                  </a:schemeClr>
                </a:solidFill>
              </a:rPr>
              <a:t>In verse 22, instructions are given for the people to remain </a:t>
            </a:r>
            <a:br>
              <a:rPr lang="en-US" sz="2400" b="1" dirty="0" smtClean="0">
                <a:solidFill>
                  <a:schemeClr val="accent1">
                    <a:lumMod val="75000"/>
                  </a:schemeClr>
                </a:solidFill>
              </a:rPr>
            </a:br>
            <a:r>
              <a:rPr lang="en-US" sz="2400" b="1" dirty="0" smtClean="0">
                <a:solidFill>
                  <a:schemeClr val="accent1">
                    <a:lumMod val="75000"/>
                  </a:schemeClr>
                </a:solidFill>
              </a:rPr>
              <a:t>in their homes till morning.  </a:t>
            </a:r>
          </a:p>
          <a:p>
            <a:pPr marL="457200" indent="-457200">
              <a:buAutoNum type="arabicParenR"/>
            </a:pPr>
            <a:r>
              <a:rPr lang="en-US" sz="2400" b="1" dirty="0" smtClean="0">
                <a:solidFill>
                  <a:schemeClr val="accent1">
                    <a:lumMod val="75000"/>
                  </a:schemeClr>
                </a:solidFill>
              </a:rPr>
              <a:t>How would this be accomplished if lamb leftovers must be burned before morning?</a:t>
            </a:r>
          </a:p>
          <a:p>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52</a:t>
            </a:fld>
            <a:endParaRPr lang="en-CA"/>
          </a:p>
        </p:txBody>
      </p:sp>
      <p:sp>
        <p:nvSpPr>
          <p:cNvPr id="7" name="Title 1"/>
          <p:cNvSpPr txBox="1">
            <a:spLocks/>
          </p:cNvSpPr>
          <p:nvPr/>
        </p:nvSpPr>
        <p:spPr>
          <a:xfrm>
            <a:off x="-252536" y="25152"/>
            <a:ext cx="72008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3200" cap="none" dirty="0" smtClean="0">
                <a:solidFill>
                  <a:schemeClr val="accent2">
                    <a:lumMod val="75000"/>
                  </a:schemeClr>
                </a:solidFill>
                <a:effectLst/>
              </a:rPr>
              <a:t>   Conflict Between Verses 10 &amp; 22? </a:t>
            </a:r>
            <a:endParaRPr lang="en-CA" sz="3200" cap="none" dirty="0">
              <a:solidFill>
                <a:schemeClr val="accent2">
                  <a:lumMod val="75000"/>
                </a:schemeClr>
              </a:solidFill>
              <a:effectLst/>
            </a:endParaRPr>
          </a:p>
        </p:txBody>
      </p:sp>
      <p:sp>
        <p:nvSpPr>
          <p:cNvPr id="8" name="TextBox 7"/>
          <p:cNvSpPr txBox="1"/>
          <p:nvPr/>
        </p:nvSpPr>
        <p:spPr>
          <a:xfrm>
            <a:off x="251520" y="4725144"/>
            <a:ext cx="8784976" cy="1938992"/>
          </a:xfrm>
          <a:prstGeom prst="rect">
            <a:avLst/>
          </a:prstGeom>
          <a:noFill/>
        </p:spPr>
        <p:txBody>
          <a:bodyPr wrap="square" rtlCol="0">
            <a:spAutoFit/>
          </a:bodyPr>
          <a:lstStyle/>
          <a:p>
            <a:pPr algn="ctr"/>
            <a:r>
              <a:rPr lang="en-US" sz="2400" b="1" dirty="0" smtClean="0">
                <a:solidFill>
                  <a:srgbClr val="002060"/>
                </a:solidFill>
              </a:rPr>
              <a:t>There is no problem!  We understand the homes of the people during the Exodus 12 timeframe were constructed to take care </a:t>
            </a:r>
            <a:br>
              <a:rPr lang="en-US" sz="2400" b="1" dirty="0" smtClean="0">
                <a:solidFill>
                  <a:srgbClr val="002060"/>
                </a:solidFill>
              </a:rPr>
            </a:br>
            <a:r>
              <a:rPr lang="en-US" sz="2400" b="1" dirty="0" smtClean="0">
                <a:solidFill>
                  <a:srgbClr val="002060"/>
                </a:solidFill>
              </a:rPr>
              <a:t>of housing the family and animals in a safe place.  </a:t>
            </a:r>
            <a:br>
              <a:rPr lang="en-US" sz="2400" b="1" dirty="0" smtClean="0">
                <a:solidFill>
                  <a:srgbClr val="002060"/>
                </a:solidFill>
              </a:rPr>
            </a:br>
            <a:r>
              <a:rPr lang="en-US" sz="2400" b="1" dirty="0" smtClean="0">
                <a:solidFill>
                  <a:srgbClr val="002060"/>
                </a:solidFill>
              </a:rPr>
              <a:t>The courtyard portion of the dwelling place provided a place to burn the leftover lamb, without being outside the dwelling place.  </a:t>
            </a:r>
            <a:endParaRPr lang="en-CA" sz="2400" b="1" dirty="0">
              <a:solidFill>
                <a:srgbClr val="002060"/>
              </a:solidFill>
            </a:endParaRPr>
          </a:p>
        </p:txBody>
      </p:sp>
    </p:spTree>
    <p:extLst>
      <p:ext uri="{BB962C8B-B14F-4D97-AF65-F5344CB8AC3E}">
        <p14:creationId xmlns:p14="http://schemas.microsoft.com/office/powerpoint/2010/main" val="42872144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H="1">
            <a:off x="1043608" y="1196753"/>
            <a:ext cx="7190160" cy="5409160"/>
          </a:xfrm>
          <a:prstGeom prst="round2DiagRect">
            <a:avLst>
              <a:gd name="adj1" fmla="val 16667"/>
              <a:gd name="adj2" fmla="val 0"/>
            </a:avLst>
          </a:prstGeom>
          <a:ln w="88900" cap="sq">
            <a:solidFill>
              <a:schemeClr val="accent1">
                <a:lumMod val="50000"/>
              </a:schemeClr>
            </a:solidFill>
            <a:miter lim="800000"/>
          </a:ln>
          <a:effectLst>
            <a:outerShdw blurRad="254000" algn="tl" rotWithShape="0">
              <a:srgbClr val="000000">
                <a:alpha val="43000"/>
              </a:srgbClr>
            </a:outerShdw>
          </a:effectLst>
        </p:spPr>
      </p:pic>
      <p:sp>
        <p:nvSpPr>
          <p:cNvPr id="5" name="Rectangle 4"/>
          <p:cNvSpPr/>
          <p:nvPr/>
        </p:nvSpPr>
        <p:spPr>
          <a:xfrm>
            <a:off x="1187624" y="1412777"/>
            <a:ext cx="2991525" cy="4247317"/>
          </a:xfrm>
          <a:prstGeom prst="rect">
            <a:avLst/>
          </a:prstGeom>
          <a:noFill/>
        </p:spPr>
        <p:txBody>
          <a:bodyPr wrap="none" lIns="91440" tIns="45720" rIns="91440" bIns="45720">
            <a:spAutoFit/>
            <a:scene3d>
              <a:camera prst="orthographicFront"/>
              <a:lightRig rig="threePt" dir="t"/>
            </a:scene3d>
            <a:sp3d extrusionH="57150">
              <a:bevelT w="38100" h="38100"/>
            </a:sp3d>
          </a:bodyPr>
          <a:lstStyle/>
          <a:p>
            <a:r>
              <a:rPr lang="en-US" sz="5400" b="1" dirty="0" err="1" smtClean="0">
                <a:solidFill>
                  <a:schemeClr val="bg2"/>
                </a:solidFill>
                <a:latin typeface="+mj-lt"/>
              </a:rPr>
              <a:t>Abib</a:t>
            </a:r>
            <a:r>
              <a:rPr lang="en-US" sz="5400" b="1" dirty="0" smtClean="0">
                <a:solidFill>
                  <a:schemeClr val="bg2"/>
                </a:solidFill>
                <a:latin typeface="+mj-lt"/>
              </a:rPr>
              <a:t> 14 </a:t>
            </a:r>
          </a:p>
          <a:p>
            <a:r>
              <a:rPr lang="en-US" sz="5400" b="1" dirty="0" smtClean="0">
                <a:solidFill>
                  <a:schemeClr val="bg2"/>
                </a:solidFill>
                <a:latin typeface="+mj-lt"/>
              </a:rPr>
              <a:t>Ends</a:t>
            </a:r>
          </a:p>
          <a:p>
            <a:r>
              <a:rPr lang="en-US" sz="5400" b="1" dirty="0" smtClean="0">
                <a:solidFill>
                  <a:schemeClr val="bg2"/>
                </a:solidFill>
                <a:latin typeface="+mj-lt"/>
              </a:rPr>
              <a:t>At</a:t>
            </a:r>
          </a:p>
          <a:p>
            <a:r>
              <a:rPr lang="en-US" sz="5400" b="1" dirty="0" smtClean="0">
                <a:solidFill>
                  <a:schemeClr val="bg2"/>
                </a:solidFill>
                <a:latin typeface="+mj-lt"/>
              </a:rPr>
              <a:t>Dawn</a:t>
            </a:r>
          </a:p>
          <a:p>
            <a:r>
              <a:rPr lang="en-US" sz="5400" b="1" dirty="0" smtClean="0">
                <a:solidFill>
                  <a:schemeClr val="bg2"/>
                </a:solidFill>
                <a:latin typeface="+mj-lt"/>
              </a:rPr>
              <a:t>&lt;</a:t>
            </a:r>
            <a:r>
              <a:rPr lang="en-US" sz="5400" b="1" dirty="0" err="1" smtClean="0">
                <a:solidFill>
                  <a:schemeClr val="bg2"/>
                </a:solidFill>
                <a:latin typeface="+mj-lt"/>
              </a:rPr>
              <a:t>boqer</a:t>
            </a:r>
            <a:r>
              <a:rPr lang="en-US" sz="5400" b="1" dirty="0" smtClean="0">
                <a:solidFill>
                  <a:schemeClr val="bg2"/>
                </a:solidFill>
                <a:latin typeface="+mj-lt"/>
              </a:rPr>
              <a:t>&gt;</a:t>
            </a:r>
          </a:p>
        </p:txBody>
      </p:sp>
      <p:sp>
        <p:nvSpPr>
          <p:cNvPr id="6" name="Rectangle 5"/>
          <p:cNvSpPr/>
          <p:nvPr/>
        </p:nvSpPr>
        <p:spPr>
          <a:xfrm>
            <a:off x="4589678" y="1412777"/>
            <a:ext cx="3415680" cy="507831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r"/>
            <a:r>
              <a:rPr lang="en-US" sz="5400" dirty="0" err="1" smtClean="0">
                <a:solidFill>
                  <a:srgbClr val="CC3300"/>
                </a:solidFill>
                <a:latin typeface="+mj-lt"/>
              </a:rPr>
              <a:t>Abib</a:t>
            </a:r>
            <a:r>
              <a:rPr lang="en-US" sz="5400" dirty="0" smtClean="0">
                <a:solidFill>
                  <a:srgbClr val="CC3300"/>
                </a:solidFill>
                <a:latin typeface="+mj-lt"/>
              </a:rPr>
              <a:t> 15</a:t>
            </a:r>
          </a:p>
          <a:p>
            <a:pPr algn="r"/>
            <a:r>
              <a:rPr lang="en-US" sz="5400" dirty="0" smtClean="0">
                <a:solidFill>
                  <a:srgbClr val="CC3300"/>
                </a:solidFill>
                <a:latin typeface="+mj-lt"/>
              </a:rPr>
              <a:t>Begins</a:t>
            </a:r>
          </a:p>
          <a:p>
            <a:pPr algn="r"/>
            <a:r>
              <a:rPr lang="en-US" sz="5400" dirty="0" smtClean="0">
                <a:solidFill>
                  <a:srgbClr val="CC3300"/>
                </a:solidFill>
                <a:latin typeface="+mj-lt"/>
              </a:rPr>
              <a:t>With</a:t>
            </a:r>
          </a:p>
          <a:p>
            <a:pPr algn="r"/>
            <a:r>
              <a:rPr lang="en-US" sz="5400" dirty="0" smtClean="0">
                <a:solidFill>
                  <a:srgbClr val="CC3300"/>
                </a:solidFill>
                <a:latin typeface="+mj-lt"/>
              </a:rPr>
              <a:t>Daybreak</a:t>
            </a:r>
          </a:p>
          <a:p>
            <a:pPr algn="r"/>
            <a:r>
              <a:rPr lang="en-US" sz="5400" dirty="0" smtClean="0">
                <a:solidFill>
                  <a:srgbClr val="CC3300"/>
                </a:solidFill>
                <a:latin typeface="+mj-lt"/>
              </a:rPr>
              <a:t>&lt;</a:t>
            </a:r>
            <a:r>
              <a:rPr lang="en-US" sz="5400" dirty="0" err="1" smtClean="0">
                <a:solidFill>
                  <a:srgbClr val="CC3300"/>
                </a:solidFill>
                <a:latin typeface="+mj-lt"/>
              </a:rPr>
              <a:t>boqer</a:t>
            </a:r>
            <a:r>
              <a:rPr lang="en-US" sz="5400" dirty="0" smtClean="0">
                <a:solidFill>
                  <a:srgbClr val="CC3300"/>
                </a:solidFill>
                <a:latin typeface="+mj-lt"/>
              </a:rPr>
              <a:t>&gt;</a:t>
            </a:r>
          </a:p>
          <a:p>
            <a:pPr algn="r"/>
            <a:endParaRPr lang="en-US" sz="5400" dirty="0">
              <a:solidFill>
                <a:schemeClr val="tx2"/>
              </a:solidFill>
              <a:latin typeface="+mj-lt"/>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53</a:t>
            </a:fld>
            <a:endParaRPr lang="en-CA"/>
          </a:p>
        </p:txBody>
      </p:sp>
      <p:sp>
        <p:nvSpPr>
          <p:cNvPr id="7" name="Title 1"/>
          <p:cNvSpPr txBox="1">
            <a:spLocks/>
          </p:cNvSpPr>
          <p:nvPr/>
        </p:nvSpPr>
        <p:spPr>
          <a:xfrm>
            <a:off x="467544" y="-7770"/>
            <a:ext cx="830498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What Happens in </a:t>
            </a:r>
            <a:r>
              <a:rPr lang="en-US" sz="4000" cap="none" dirty="0">
                <a:solidFill>
                  <a:schemeClr val="accent2">
                    <a:lumMod val="75000"/>
                  </a:schemeClr>
                </a:solidFill>
                <a:effectLst/>
              </a:rPr>
              <a:t>t</a:t>
            </a:r>
            <a:r>
              <a:rPr lang="en-US" sz="4000" cap="none" dirty="0" smtClean="0">
                <a:solidFill>
                  <a:schemeClr val="accent2">
                    <a:lumMod val="75000"/>
                  </a:schemeClr>
                </a:solidFill>
                <a:effectLst/>
              </a:rPr>
              <a:t>he Morning?</a:t>
            </a:r>
            <a:endParaRPr lang="en-CA" sz="4000" cap="none" dirty="0">
              <a:solidFill>
                <a:schemeClr val="accent2">
                  <a:lumMod val="75000"/>
                </a:schemeClr>
              </a:solidFill>
              <a:effectLst/>
            </a:endParaRPr>
          </a:p>
        </p:txBody>
      </p:sp>
    </p:spTree>
    <p:extLst>
      <p:ext uri="{BB962C8B-B14F-4D97-AF65-F5344CB8AC3E}">
        <p14:creationId xmlns:p14="http://schemas.microsoft.com/office/powerpoint/2010/main" val="21930691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2" y="332656"/>
            <a:ext cx="8381999" cy="677108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Exodus 12:11-13  </a:t>
            </a:r>
            <a:r>
              <a:rPr lang="en-US" sz="2800" b="1" dirty="0" smtClean="0">
                <a:solidFill>
                  <a:srgbClr val="FFFF00"/>
                </a:solidFill>
              </a:rPr>
              <a:t>(</a:t>
            </a:r>
            <a:r>
              <a:rPr lang="en-US" sz="2800" b="1" dirty="0">
                <a:solidFill>
                  <a:srgbClr val="FFFF00"/>
                </a:solidFill>
              </a:rPr>
              <a:t>Context is </a:t>
            </a:r>
            <a:r>
              <a:rPr lang="en-US" sz="2800" b="1" u="sng" dirty="0">
                <a:solidFill>
                  <a:srgbClr val="FFFF00"/>
                </a:solidFill>
              </a:rPr>
              <a:t>still</a:t>
            </a:r>
            <a:r>
              <a:rPr lang="en-US" sz="2800" b="1" dirty="0">
                <a:solidFill>
                  <a:srgbClr val="FFFF00"/>
                </a:solidFill>
              </a:rPr>
              <a:t>: </a:t>
            </a:r>
            <a:r>
              <a:rPr lang="en-US" sz="3200" b="1" dirty="0" smtClean="0">
                <a:solidFill>
                  <a:srgbClr val="FFFF00"/>
                </a:solidFill>
              </a:rPr>
              <a:t>1</a:t>
            </a:r>
            <a:r>
              <a:rPr lang="en-US" sz="3200" b="1" baseline="30000" dirty="0" smtClean="0">
                <a:solidFill>
                  <a:srgbClr val="FFFF00"/>
                </a:solidFill>
              </a:rPr>
              <a:t>st</a:t>
            </a:r>
            <a:r>
              <a:rPr lang="en-US" sz="3200" b="1" dirty="0" smtClean="0">
                <a:solidFill>
                  <a:srgbClr val="FFFF00"/>
                </a:solidFill>
              </a:rPr>
              <a:t> </a:t>
            </a:r>
            <a:r>
              <a:rPr lang="en-US" sz="2400" b="1" dirty="0" smtClean="0">
                <a:solidFill>
                  <a:srgbClr val="FFFF00"/>
                </a:solidFill>
              </a:rPr>
              <a:t>Month</a:t>
            </a:r>
            <a:r>
              <a:rPr lang="en-US" sz="2800" b="1" dirty="0" smtClean="0">
                <a:solidFill>
                  <a:srgbClr val="FFFF00"/>
                </a:solidFill>
              </a:rPr>
              <a:t> &amp; 14</a:t>
            </a:r>
            <a:r>
              <a:rPr lang="en-US" sz="2800" b="1" baseline="30000" dirty="0" smtClean="0">
                <a:solidFill>
                  <a:srgbClr val="FFFF00"/>
                </a:solidFill>
              </a:rPr>
              <a:t>th</a:t>
            </a:r>
            <a:r>
              <a:rPr lang="en-US" sz="2800" b="1" dirty="0" smtClean="0">
                <a:solidFill>
                  <a:srgbClr val="FFFF00"/>
                </a:solidFill>
              </a:rPr>
              <a:t> </a:t>
            </a:r>
            <a:r>
              <a:rPr lang="en-US" sz="2400" b="1" dirty="0" smtClean="0">
                <a:solidFill>
                  <a:srgbClr val="FFFF00"/>
                </a:solidFill>
              </a:rPr>
              <a:t>Cycle</a:t>
            </a:r>
            <a:r>
              <a:rPr lang="en-US" sz="2800" b="1" dirty="0" smtClean="0">
                <a:solidFill>
                  <a:srgbClr val="FFFF00"/>
                </a:solidFill>
              </a:rPr>
              <a:t>)</a:t>
            </a:r>
          </a:p>
          <a:p>
            <a:pPr algn="ctr"/>
            <a:endParaRPr lang="en-US" sz="1100" b="1" dirty="0" smtClean="0">
              <a:solidFill>
                <a:schemeClr val="accent6">
                  <a:lumMod val="40000"/>
                  <a:lumOff val="60000"/>
                </a:schemeClr>
              </a:solidFill>
            </a:endParaRPr>
          </a:p>
          <a:p>
            <a:pPr marL="514350" indent="-514350">
              <a:buAutoNum type="arabicPeriod" startAt="11"/>
            </a:pPr>
            <a:r>
              <a:rPr lang="en-US" sz="2000" b="1" dirty="0" smtClean="0">
                <a:solidFill>
                  <a:schemeClr val="accent6">
                    <a:lumMod val="40000"/>
                    <a:lumOff val="60000"/>
                  </a:schemeClr>
                </a:solidFill>
              </a:rPr>
              <a:t>And thus shall ye eat it; with your loins </a:t>
            </a:r>
            <a:r>
              <a:rPr lang="en-US" sz="2000" b="1" dirty="0">
                <a:solidFill>
                  <a:schemeClr val="accent6">
                    <a:lumMod val="40000"/>
                    <a:lumOff val="60000"/>
                  </a:schemeClr>
                </a:solidFill>
              </a:rPr>
              <a:t>g</a:t>
            </a:r>
            <a:r>
              <a:rPr lang="en-US" sz="2000" b="1" dirty="0" smtClean="0">
                <a:solidFill>
                  <a:schemeClr val="accent6">
                    <a:lumMod val="40000"/>
                    <a:lumOff val="60000"/>
                  </a:schemeClr>
                </a:solidFill>
              </a:rPr>
              <a:t>irded, your shoes on your feet, and your staff in your hand; and ye shall eat it in haste:  it is Yahuah’s </a:t>
            </a:r>
            <a:r>
              <a:rPr lang="en-US" sz="2000" b="1" dirty="0" err="1" smtClean="0">
                <a:solidFill>
                  <a:schemeClr val="accent6">
                    <a:lumMod val="40000"/>
                    <a:lumOff val="60000"/>
                  </a:schemeClr>
                </a:solidFill>
              </a:rPr>
              <a:t>passover</a:t>
            </a:r>
            <a:r>
              <a:rPr lang="en-US" sz="2000" b="1" dirty="0" smtClean="0">
                <a:solidFill>
                  <a:schemeClr val="accent6">
                    <a:lumMod val="40000"/>
                    <a:lumOff val="60000"/>
                  </a:schemeClr>
                </a:solidFill>
              </a:rPr>
              <a:t> </a:t>
            </a:r>
            <a:r>
              <a:rPr lang="en-US" sz="2000" dirty="0" smtClean="0">
                <a:solidFill>
                  <a:srgbClr val="FFFF00"/>
                </a:solidFill>
              </a:rPr>
              <a:t>[meal].</a:t>
            </a:r>
            <a:r>
              <a:rPr lang="en-US" sz="2000" b="1" dirty="0" smtClean="0">
                <a:solidFill>
                  <a:schemeClr val="accent6">
                    <a:lumMod val="40000"/>
                    <a:lumOff val="60000"/>
                  </a:schemeClr>
                </a:solidFill>
              </a:rPr>
              <a:t> </a:t>
            </a:r>
            <a:br>
              <a:rPr lang="en-US" sz="2000" b="1" dirty="0" smtClean="0">
                <a:solidFill>
                  <a:schemeClr val="accent6">
                    <a:lumMod val="40000"/>
                    <a:lumOff val="60000"/>
                  </a:schemeClr>
                </a:solidFill>
              </a:rPr>
            </a:br>
            <a:endParaRPr lang="en-US" sz="600" b="1" dirty="0" smtClean="0">
              <a:solidFill>
                <a:schemeClr val="accent6">
                  <a:lumMod val="40000"/>
                  <a:lumOff val="60000"/>
                </a:schemeClr>
              </a:solidFill>
            </a:endParaRPr>
          </a:p>
          <a:p>
            <a:pPr marL="514350" indent="-514350">
              <a:buAutoNum type="arabicPeriod" startAt="11"/>
            </a:pPr>
            <a:r>
              <a:rPr lang="en-US" sz="2000" b="1" dirty="0" smtClean="0">
                <a:solidFill>
                  <a:schemeClr val="accent6">
                    <a:lumMod val="40000"/>
                    <a:lumOff val="60000"/>
                  </a:schemeClr>
                </a:solidFill>
              </a:rPr>
              <a:t>For I will pass through the land of Egypt </a:t>
            </a:r>
            <a:r>
              <a:rPr lang="en-US" sz="2000" b="1" u="sng" dirty="0" smtClean="0">
                <a:solidFill>
                  <a:srgbClr val="00B0F0"/>
                </a:solidFill>
              </a:rPr>
              <a:t>this</a:t>
            </a:r>
            <a:r>
              <a:rPr lang="en-US" sz="2000" b="1" dirty="0" smtClean="0">
                <a:solidFill>
                  <a:srgbClr val="00B0F0"/>
                </a:solidFill>
              </a:rPr>
              <a:t> </a:t>
            </a:r>
            <a:r>
              <a:rPr lang="en-US" sz="2000" b="1" u="sng" dirty="0" smtClean="0">
                <a:solidFill>
                  <a:srgbClr val="00B0F0"/>
                </a:solidFill>
              </a:rPr>
              <a:t>ni</a:t>
            </a:r>
            <a:r>
              <a:rPr lang="en-US" sz="2000" b="1" dirty="0" smtClean="0">
                <a:solidFill>
                  <a:srgbClr val="00B0F0"/>
                </a:solidFill>
              </a:rPr>
              <a:t>g</a:t>
            </a:r>
            <a:r>
              <a:rPr lang="en-US" sz="2000" b="1" u="sng" dirty="0" smtClean="0">
                <a:solidFill>
                  <a:srgbClr val="00B0F0"/>
                </a:solidFill>
              </a:rPr>
              <a:t>ht</a:t>
            </a:r>
            <a:r>
              <a:rPr lang="en-US" sz="2000" b="1" dirty="0" smtClean="0">
                <a:solidFill>
                  <a:srgbClr val="00B0F0"/>
                </a:solidFill>
              </a:rPr>
              <a:t>, </a:t>
            </a:r>
            <a:r>
              <a:rPr lang="en-US" sz="2000" dirty="0">
                <a:solidFill>
                  <a:srgbClr val="FFFF00"/>
                </a:solidFill>
              </a:rPr>
              <a:t>[</a:t>
            </a:r>
            <a:r>
              <a:rPr lang="en-US" sz="2000" dirty="0" smtClean="0">
                <a:solidFill>
                  <a:srgbClr val="FFFF00"/>
                </a:solidFill>
              </a:rPr>
              <a:t>Passover Deliverance on the night of the 14</a:t>
            </a:r>
            <a:r>
              <a:rPr lang="en-US" sz="2000" baseline="30000" dirty="0" smtClean="0">
                <a:solidFill>
                  <a:srgbClr val="FFFF00"/>
                </a:solidFill>
              </a:rPr>
              <a:t>th</a:t>
            </a:r>
            <a:r>
              <a:rPr lang="en-US" sz="2000" dirty="0" smtClean="0">
                <a:solidFill>
                  <a:srgbClr val="FFFF00"/>
                </a:solidFill>
              </a:rPr>
              <a:t> cycle] </a:t>
            </a:r>
            <a:r>
              <a:rPr lang="en-US" sz="2000" b="1" dirty="0" smtClean="0">
                <a:solidFill>
                  <a:schemeClr val="accent6">
                    <a:lumMod val="40000"/>
                    <a:lumOff val="60000"/>
                  </a:schemeClr>
                </a:solidFill>
              </a:rPr>
              <a:t>and will smite all the first born in the land of Egypt, both man and beast … </a:t>
            </a:r>
          </a:p>
          <a:p>
            <a:pPr algn="ctr"/>
            <a:endParaRPr lang="en-US" sz="500" b="1" dirty="0">
              <a:solidFill>
                <a:schemeClr val="accent6">
                  <a:lumMod val="40000"/>
                  <a:lumOff val="60000"/>
                </a:schemeClr>
              </a:solidFill>
            </a:endParaRPr>
          </a:p>
          <a:p>
            <a:pPr marL="514350" indent="-514350">
              <a:buAutoNum type="arabicPeriod" startAt="13"/>
            </a:pPr>
            <a:r>
              <a:rPr lang="en-US" sz="2000" b="1" dirty="0">
                <a:solidFill>
                  <a:schemeClr val="accent6">
                    <a:lumMod val="40000"/>
                    <a:lumOff val="60000"/>
                  </a:schemeClr>
                </a:solidFill>
              </a:rPr>
              <a:t>And the blood shall be to you for a token upon the houses where ye are: and when I see the blood, I will pass over you, and the plague shall not be upon you to destroy you, when I smite the land of Egypt</a:t>
            </a:r>
            <a:r>
              <a:rPr lang="en-US" sz="2000" b="1" dirty="0" smtClean="0">
                <a:solidFill>
                  <a:schemeClr val="accent6">
                    <a:lumMod val="40000"/>
                    <a:lumOff val="60000"/>
                  </a:schemeClr>
                </a:solidFill>
              </a:rPr>
              <a:t>.</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endParaRPr lang="en-US" sz="2400" b="1" dirty="0" smtClean="0">
              <a:solidFill>
                <a:schemeClr val="accent6">
                  <a:lumMod val="40000"/>
                  <a:lumOff val="60000"/>
                </a:schemeClr>
              </a:solidFill>
            </a:endParaRPr>
          </a:p>
          <a:p>
            <a:pPr marL="514350" indent="-514350">
              <a:buAutoNum type="arabicPeriod" startAt="13"/>
            </a:pPr>
            <a:r>
              <a:rPr lang="en-US" sz="2000" b="1" dirty="0" smtClean="0">
                <a:solidFill>
                  <a:schemeClr val="accent6">
                    <a:lumMod val="40000"/>
                    <a:lumOff val="60000"/>
                  </a:schemeClr>
                </a:solidFill>
              </a:rPr>
              <a:t>And </a:t>
            </a:r>
            <a:r>
              <a:rPr lang="en-US" sz="2000" b="1" dirty="0">
                <a:solidFill>
                  <a:schemeClr val="accent6">
                    <a:lumMod val="40000"/>
                    <a:lumOff val="60000"/>
                  </a:schemeClr>
                </a:solidFill>
              </a:rPr>
              <a:t>this day shall be unto you for a memorial; and ye shall keep it a feast to </a:t>
            </a:r>
            <a:r>
              <a:rPr lang="en-US" sz="2000" b="1" dirty="0" smtClean="0">
                <a:solidFill>
                  <a:schemeClr val="accent6">
                    <a:lumMod val="40000"/>
                    <a:lumOff val="60000"/>
                  </a:schemeClr>
                </a:solidFill>
              </a:rPr>
              <a:t>Yahuah throughout </a:t>
            </a:r>
            <a:r>
              <a:rPr lang="en-US" sz="2000" b="1" dirty="0">
                <a:solidFill>
                  <a:schemeClr val="accent6">
                    <a:lumMod val="40000"/>
                    <a:lumOff val="60000"/>
                  </a:schemeClr>
                </a:solidFill>
              </a:rPr>
              <a:t>your generations; ye shall keep it a feast </a:t>
            </a:r>
            <a:r>
              <a:rPr lang="en-US" sz="2000" b="1" dirty="0" smtClean="0">
                <a:solidFill>
                  <a:schemeClr val="accent6">
                    <a:lumMod val="40000"/>
                    <a:lumOff val="60000"/>
                  </a:schemeClr>
                </a:solidFill>
              </a:rPr>
              <a:t/>
            </a:r>
            <a:br>
              <a:rPr lang="en-US" sz="2000" b="1" dirty="0" smtClean="0">
                <a:solidFill>
                  <a:schemeClr val="accent6">
                    <a:lumMod val="40000"/>
                    <a:lumOff val="60000"/>
                  </a:schemeClr>
                </a:solidFill>
              </a:rPr>
            </a:br>
            <a:r>
              <a:rPr lang="en-US" sz="2000" b="1" dirty="0" smtClean="0">
                <a:solidFill>
                  <a:schemeClr val="accent6">
                    <a:lumMod val="40000"/>
                    <a:lumOff val="60000"/>
                  </a:schemeClr>
                </a:solidFill>
              </a:rPr>
              <a:t>by </a:t>
            </a:r>
            <a:r>
              <a:rPr lang="en-US" sz="2000" b="1" dirty="0">
                <a:solidFill>
                  <a:schemeClr val="accent6">
                    <a:lumMod val="40000"/>
                    <a:lumOff val="60000"/>
                  </a:schemeClr>
                </a:solidFill>
              </a:rPr>
              <a:t>an ordinance for </a:t>
            </a:r>
            <a:r>
              <a:rPr lang="en-US" sz="2000" b="1" dirty="0" smtClean="0">
                <a:solidFill>
                  <a:schemeClr val="accent6">
                    <a:lumMod val="40000"/>
                    <a:lumOff val="60000"/>
                  </a:schemeClr>
                </a:solidFill>
              </a:rPr>
              <a:t>ever.</a:t>
            </a:r>
            <a:endParaRPr lang="en-US" sz="2000" b="1" dirty="0">
              <a:solidFill>
                <a:schemeClr val="accent6">
                  <a:lumMod val="40000"/>
                  <a:lumOff val="60000"/>
                </a:schemeClr>
              </a:solidFill>
            </a:endParaRPr>
          </a:p>
          <a:p>
            <a:pPr marL="514350" indent="-514350">
              <a:buAutoNum type="arabicPeriod" startAt="13"/>
            </a:pPr>
            <a:endParaRPr lang="en-US" sz="2000" b="1" dirty="0" smtClean="0">
              <a:solidFill>
                <a:schemeClr val="accent6">
                  <a:lumMod val="40000"/>
                  <a:lumOff val="60000"/>
                </a:schemeClr>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54</a:t>
            </a:fld>
            <a:endParaRPr lang="en-CA" dirty="0">
              <a:solidFill>
                <a:schemeClr val="bg1"/>
              </a:solidFill>
            </a:endParaRPr>
          </a:p>
        </p:txBody>
      </p:sp>
    </p:spTree>
    <p:extLst>
      <p:ext uri="{BB962C8B-B14F-4D97-AF65-F5344CB8AC3E}">
        <p14:creationId xmlns:p14="http://schemas.microsoft.com/office/powerpoint/2010/main" val="2966146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152400"/>
            <a:ext cx="8712969" cy="70480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US" sz="2400" b="1" dirty="0" smtClean="0">
                <a:solidFill>
                  <a:schemeClr val="accent6">
                    <a:lumMod val="40000"/>
                    <a:lumOff val="60000"/>
                  </a:schemeClr>
                </a:solidFill>
              </a:rPr>
              <a:t>Exodus 12:18, 22, 29 </a:t>
            </a:r>
            <a:r>
              <a:rPr lang="en-US" sz="2400" b="1" dirty="0" smtClean="0">
                <a:solidFill>
                  <a:srgbClr val="FFFF00"/>
                </a:solidFill>
              </a:rPr>
              <a:t>(Another Review:  14</a:t>
            </a:r>
            <a:r>
              <a:rPr lang="en-US" sz="2400" b="1" baseline="30000" dirty="0" smtClean="0">
                <a:solidFill>
                  <a:srgbClr val="FFFF00"/>
                </a:solidFill>
              </a:rPr>
              <a:t>th</a:t>
            </a:r>
            <a:r>
              <a:rPr lang="en-US" sz="2400" b="1" dirty="0" smtClean="0">
                <a:solidFill>
                  <a:srgbClr val="FFFF00"/>
                </a:solidFill>
              </a:rPr>
              <a:t> Cycle)</a:t>
            </a:r>
            <a:endParaRPr lang="en-US" sz="900" b="1" dirty="0" smtClean="0">
              <a:solidFill>
                <a:schemeClr val="accent6">
                  <a:lumMod val="40000"/>
                  <a:lumOff val="60000"/>
                </a:schemeClr>
              </a:solidFill>
            </a:endParaRPr>
          </a:p>
          <a:p>
            <a:pPr marL="514350" indent="-514350">
              <a:buAutoNum type="arabicPeriod" startAt="18"/>
            </a:pPr>
            <a:r>
              <a:rPr lang="en-US" sz="2400" b="1" dirty="0" smtClean="0">
                <a:solidFill>
                  <a:schemeClr val="accent4">
                    <a:lumMod val="60000"/>
                    <a:lumOff val="40000"/>
                  </a:schemeClr>
                </a:solidFill>
              </a:rPr>
              <a:t>In </a:t>
            </a:r>
            <a:r>
              <a:rPr lang="en-US" sz="2400" b="1" dirty="0">
                <a:solidFill>
                  <a:schemeClr val="accent4">
                    <a:lumMod val="60000"/>
                    <a:lumOff val="40000"/>
                  </a:schemeClr>
                </a:solidFill>
              </a:rPr>
              <a:t>the first month, on the fourteenth day of the month </a:t>
            </a:r>
            <a:r>
              <a:rPr lang="en-US" sz="2400" b="1" dirty="0">
                <a:solidFill>
                  <a:srgbClr val="FFC000"/>
                </a:solidFill>
              </a:rPr>
              <a:t>at </a:t>
            </a:r>
            <a:r>
              <a:rPr lang="en-US" sz="2400" b="1" dirty="0" smtClean="0">
                <a:solidFill>
                  <a:srgbClr val="FFC000"/>
                </a:solidFill>
              </a:rPr>
              <a:t>even</a:t>
            </a:r>
            <a:r>
              <a:rPr lang="en-US" sz="2400" dirty="0" smtClean="0">
                <a:solidFill>
                  <a:srgbClr val="FFC000"/>
                </a:solidFill>
              </a:rPr>
              <a:t> [dusk],</a:t>
            </a:r>
            <a:r>
              <a:rPr lang="en-US" sz="2400" b="1" dirty="0" smtClean="0">
                <a:solidFill>
                  <a:srgbClr val="FFC000"/>
                </a:solidFill>
              </a:rPr>
              <a:t> </a:t>
            </a:r>
            <a:r>
              <a:rPr lang="en-US" sz="2400" b="1" dirty="0">
                <a:solidFill>
                  <a:schemeClr val="accent4">
                    <a:lumMod val="60000"/>
                    <a:lumOff val="40000"/>
                  </a:schemeClr>
                </a:solidFill>
              </a:rPr>
              <a:t>ye shall eat unleavened </a:t>
            </a:r>
            <a:r>
              <a:rPr lang="en-US" sz="2400" b="1" dirty="0" smtClean="0">
                <a:solidFill>
                  <a:schemeClr val="accent4">
                    <a:lumMod val="60000"/>
                    <a:lumOff val="40000"/>
                  </a:schemeClr>
                </a:solidFill>
              </a:rPr>
              <a:t>bread… </a:t>
            </a:r>
          </a:p>
          <a:p>
            <a:endParaRPr lang="en-US" sz="700" b="1" dirty="0" smtClean="0">
              <a:solidFill>
                <a:schemeClr val="accent4">
                  <a:lumMod val="60000"/>
                  <a:lumOff val="40000"/>
                </a:schemeClr>
              </a:solidFill>
            </a:endParaRPr>
          </a:p>
          <a:p>
            <a:pPr marL="514350" indent="-514350">
              <a:buAutoNum type="arabicPeriod" startAt="22"/>
            </a:pPr>
            <a:r>
              <a:rPr lang="en-US" sz="2400" b="1" dirty="0" smtClean="0">
                <a:solidFill>
                  <a:schemeClr val="accent4">
                    <a:lumMod val="60000"/>
                    <a:lumOff val="40000"/>
                  </a:schemeClr>
                </a:solidFill>
              </a:rPr>
              <a:t>… and none of you shall go out at the door of his house </a:t>
            </a:r>
            <a:r>
              <a:rPr lang="en-US" sz="2400" b="1" u="sng" dirty="0" smtClean="0">
                <a:solidFill>
                  <a:schemeClr val="accent4">
                    <a:lumMod val="60000"/>
                    <a:lumOff val="40000"/>
                  </a:schemeClr>
                </a:solidFill>
              </a:rPr>
              <a:t>until the</a:t>
            </a:r>
            <a:r>
              <a:rPr lang="en-US" sz="2400" b="1" dirty="0" smtClean="0">
                <a:solidFill>
                  <a:schemeClr val="accent4">
                    <a:lumMod val="60000"/>
                    <a:lumOff val="40000"/>
                  </a:schemeClr>
                </a:solidFill>
              </a:rPr>
              <a:t> </a:t>
            </a:r>
            <a:r>
              <a:rPr lang="en-US" sz="2400" b="1" u="sng" dirty="0" smtClean="0">
                <a:solidFill>
                  <a:schemeClr val="accent1">
                    <a:lumMod val="60000"/>
                    <a:lumOff val="40000"/>
                  </a:schemeClr>
                </a:solidFill>
              </a:rPr>
              <a:t>mornin</a:t>
            </a:r>
            <a:r>
              <a:rPr lang="en-US" sz="2400" b="1" dirty="0" smtClean="0">
                <a:solidFill>
                  <a:schemeClr val="accent1">
                    <a:lumMod val="60000"/>
                    <a:lumOff val="40000"/>
                  </a:schemeClr>
                </a:solidFill>
              </a:rPr>
              <a:t>g</a:t>
            </a:r>
            <a:r>
              <a:rPr lang="en-US" sz="2400" b="1" dirty="0">
                <a:solidFill>
                  <a:schemeClr val="accent1">
                    <a:lumMod val="60000"/>
                    <a:lumOff val="40000"/>
                  </a:schemeClr>
                </a:solidFill>
              </a:rPr>
              <a:t> </a:t>
            </a:r>
            <a:r>
              <a:rPr lang="en-US" sz="2400" dirty="0" smtClean="0">
                <a:solidFill>
                  <a:schemeClr val="accent1">
                    <a:lumMod val="60000"/>
                    <a:lumOff val="40000"/>
                  </a:schemeClr>
                </a:solidFill>
              </a:rPr>
              <a:t>[break of day on Abib 15 </a:t>
            </a:r>
            <a:r>
              <a:rPr lang="en-US" sz="2000" dirty="0" smtClean="0">
                <a:solidFill>
                  <a:schemeClr val="bg2">
                    <a:lumMod val="90000"/>
                  </a:schemeClr>
                </a:solidFill>
              </a:rPr>
              <a:t>{Num 33:3}</a:t>
            </a:r>
            <a:r>
              <a:rPr lang="en-US" sz="2400" dirty="0" smtClean="0">
                <a:solidFill>
                  <a:schemeClr val="accent1">
                    <a:lumMod val="60000"/>
                    <a:lumOff val="40000"/>
                  </a:schemeClr>
                </a:solidFill>
              </a:rPr>
              <a:t>].</a:t>
            </a:r>
            <a:r>
              <a:rPr lang="en-US" sz="2400" b="1" dirty="0" smtClean="0">
                <a:solidFill>
                  <a:schemeClr val="accent4">
                    <a:lumMod val="60000"/>
                    <a:lumOff val="40000"/>
                  </a:schemeClr>
                </a:solidFill>
              </a:rPr>
              <a:t/>
            </a:r>
            <a:br>
              <a:rPr lang="en-US" sz="2400" b="1" dirty="0" smtClean="0">
                <a:solidFill>
                  <a:schemeClr val="accent4">
                    <a:lumMod val="60000"/>
                    <a:lumOff val="40000"/>
                  </a:schemeClr>
                </a:solidFill>
              </a:rPr>
            </a:br>
            <a:endParaRPr lang="en-US" sz="700" b="1" dirty="0" smtClean="0">
              <a:solidFill>
                <a:schemeClr val="accent4">
                  <a:lumMod val="60000"/>
                  <a:lumOff val="40000"/>
                </a:schemeClr>
              </a:solidFill>
            </a:endParaRPr>
          </a:p>
          <a:p>
            <a:pPr marL="514350" indent="-514350">
              <a:buAutoNum type="arabicPeriod" startAt="29"/>
            </a:pPr>
            <a:r>
              <a:rPr lang="en-US" sz="2400" b="1" dirty="0" smtClean="0">
                <a:solidFill>
                  <a:schemeClr val="accent4">
                    <a:lumMod val="60000"/>
                    <a:lumOff val="40000"/>
                  </a:schemeClr>
                </a:solidFill>
              </a:rPr>
              <a:t>And it came to pass, that </a:t>
            </a:r>
            <a:r>
              <a:rPr lang="en-US" sz="2400" b="1" u="sng" dirty="0" smtClean="0">
                <a:solidFill>
                  <a:srgbClr val="00B0F0"/>
                </a:solidFill>
              </a:rPr>
              <a:t>at midni</a:t>
            </a:r>
            <a:r>
              <a:rPr lang="en-US" sz="2400" b="1" dirty="0" smtClean="0">
                <a:solidFill>
                  <a:srgbClr val="00B0F0"/>
                </a:solidFill>
              </a:rPr>
              <a:t>g</a:t>
            </a:r>
            <a:r>
              <a:rPr lang="en-US" sz="2400" b="1" u="sng" dirty="0" smtClean="0">
                <a:solidFill>
                  <a:srgbClr val="00B0F0"/>
                </a:solidFill>
              </a:rPr>
              <a:t>ht</a:t>
            </a:r>
            <a:r>
              <a:rPr lang="en-US" sz="2400" b="1" dirty="0" smtClean="0">
                <a:solidFill>
                  <a:srgbClr val="00B0F0"/>
                </a:solidFill>
              </a:rPr>
              <a:t> </a:t>
            </a:r>
            <a:r>
              <a:rPr lang="en-US" sz="2400" dirty="0" smtClean="0">
                <a:solidFill>
                  <a:srgbClr val="00B0F0"/>
                </a:solidFill>
              </a:rPr>
              <a:t>[Abib 14] </a:t>
            </a:r>
            <a:r>
              <a:rPr lang="en-US" sz="2400" b="1" dirty="0" smtClean="0">
                <a:solidFill>
                  <a:schemeClr val="accent4">
                    <a:lumMod val="60000"/>
                    <a:lumOff val="40000"/>
                  </a:schemeClr>
                </a:solidFill>
              </a:rPr>
              <a:t>Yahuah smote all the firstborn in the land of Egypt …</a:t>
            </a:r>
          </a:p>
          <a:p>
            <a:endParaRPr lang="en-US" b="1" dirty="0" smtClean="0">
              <a:solidFill>
                <a:schemeClr val="accent4">
                  <a:lumMod val="60000"/>
                  <a:lumOff val="40000"/>
                </a:schemeClr>
              </a:solidFill>
            </a:endParaRPr>
          </a:p>
          <a:p>
            <a:r>
              <a:rPr lang="en-US" sz="2700" b="1" dirty="0" smtClean="0">
                <a:solidFill>
                  <a:srgbClr val="00B0F0"/>
                </a:solidFill>
              </a:rPr>
              <a:t>Num 33:3 specifically says Israel departed Egypt on the </a:t>
            </a:r>
            <a:br>
              <a:rPr lang="en-US" sz="2700" b="1" dirty="0" smtClean="0">
                <a:solidFill>
                  <a:srgbClr val="00B0F0"/>
                </a:solidFill>
              </a:rPr>
            </a:br>
            <a:r>
              <a:rPr lang="en-US" sz="2700" b="1" dirty="0" smtClean="0">
                <a:solidFill>
                  <a:srgbClr val="00B0F0"/>
                </a:solidFill>
              </a:rPr>
              <a:t>15</a:t>
            </a:r>
            <a:r>
              <a:rPr lang="en-US" sz="2700" b="1" baseline="30000" dirty="0" smtClean="0">
                <a:solidFill>
                  <a:srgbClr val="00B0F0"/>
                </a:solidFill>
              </a:rPr>
              <a:t>th</a:t>
            </a:r>
            <a:r>
              <a:rPr lang="en-US" sz="2700" b="1" dirty="0" smtClean="0">
                <a:solidFill>
                  <a:srgbClr val="00B0F0"/>
                </a:solidFill>
              </a:rPr>
              <a:t> day, the morrow after the Passover.  </a:t>
            </a:r>
            <a:r>
              <a:rPr lang="en-US" sz="2700" b="1" dirty="0" smtClean="0">
                <a:solidFill>
                  <a:schemeClr val="accent1">
                    <a:lumMod val="60000"/>
                    <a:lumOff val="40000"/>
                  </a:schemeClr>
                </a:solidFill>
              </a:rPr>
              <a:t>Now, a question:</a:t>
            </a:r>
          </a:p>
          <a:p>
            <a:endParaRPr lang="en-US" sz="2800" b="1" dirty="0">
              <a:solidFill>
                <a:schemeClr val="accent4">
                  <a:lumMod val="60000"/>
                  <a:lumOff val="40000"/>
                </a:schemeClr>
              </a:solidFill>
            </a:endParaRPr>
          </a:p>
          <a:p>
            <a:endParaRPr lang="en-US" sz="2000" b="1" dirty="0" smtClean="0">
              <a:solidFill>
                <a:schemeClr val="accent4">
                  <a:lumMod val="60000"/>
                  <a:lumOff val="40000"/>
                </a:schemeClr>
              </a:solidFill>
            </a:endParaRPr>
          </a:p>
          <a:p>
            <a:endParaRPr lang="en-US" sz="2800" b="1" dirty="0" smtClean="0">
              <a:solidFill>
                <a:schemeClr val="accent4">
                  <a:lumMod val="60000"/>
                  <a:lumOff val="40000"/>
                </a:schemeClr>
              </a:solidFill>
            </a:endParaRPr>
          </a:p>
          <a:p>
            <a:pPr algn="ctr"/>
            <a:r>
              <a:rPr lang="en-US" sz="2400" b="1" dirty="0" smtClean="0">
                <a:solidFill>
                  <a:schemeClr val="accent4">
                    <a:lumMod val="60000"/>
                    <a:lumOff val="40000"/>
                  </a:schemeClr>
                </a:solidFill>
                <a:effectLst>
                  <a:glow rad="419100">
                    <a:schemeClr val="accent2">
                      <a:lumMod val="50000"/>
                      <a:alpha val="84000"/>
                    </a:schemeClr>
                  </a:glow>
                </a:effectLst>
              </a:rPr>
              <a:t>With a sunset day-start, the Day Season follows the Night meaning Abib 14</a:t>
            </a:r>
            <a:r>
              <a:rPr lang="en-US" sz="2400" b="1" baseline="30000" dirty="0" smtClean="0">
                <a:solidFill>
                  <a:schemeClr val="accent4">
                    <a:lumMod val="60000"/>
                    <a:lumOff val="40000"/>
                  </a:schemeClr>
                </a:solidFill>
                <a:effectLst>
                  <a:glow rad="419100">
                    <a:schemeClr val="accent2">
                      <a:lumMod val="50000"/>
                      <a:alpha val="84000"/>
                    </a:schemeClr>
                  </a:glow>
                </a:effectLst>
              </a:rPr>
              <a:t>th</a:t>
            </a:r>
            <a:r>
              <a:rPr lang="en-US" sz="2400" b="1" dirty="0" smtClean="0">
                <a:solidFill>
                  <a:schemeClr val="accent4">
                    <a:lumMod val="60000"/>
                    <a:lumOff val="40000"/>
                  </a:schemeClr>
                </a:solidFill>
                <a:effectLst>
                  <a:glow rad="419100">
                    <a:schemeClr val="accent2">
                      <a:lumMod val="50000"/>
                      <a:alpha val="84000"/>
                    </a:schemeClr>
                  </a:glow>
                </a:effectLst>
              </a:rPr>
              <a:t> “day” follows Abib 14 “night.”  How can Israel follow the command to leave on the morning of the 15</a:t>
            </a:r>
            <a:r>
              <a:rPr lang="en-US" sz="2400" b="1" baseline="30000" dirty="0" smtClean="0">
                <a:solidFill>
                  <a:schemeClr val="accent4">
                    <a:lumMod val="60000"/>
                    <a:lumOff val="40000"/>
                  </a:schemeClr>
                </a:solidFill>
                <a:effectLst>
                  <a:glow rad="419100">
                    <a:schemeClr val="accent2">
                      <a:lumMod val="50000"/>
                      <a:alpha val="84000"/>
                    </a:schemeClr>
                  </a:glow>
                </a:effectLst>
              </a:rPr>
              <a:t>th</a:t>
            </a:r>
            <a:r>
              <a:rPr lang="en-US" sz="2400" b="1" dirty="0" smtClean="0">
                <a:solidFill>
                  <a:schemeClr val="accent4">
                    <a:lumMod val="60000"/>
                    <a:lumOff val="40000"/>
                  </a:schemeClr>
                </a:solidFill>
                <a:effectLst>
                  <a:glow rad="419100">
                    <a:schemeClr val="accent2">
                      <a:lumMod val="50000"/>
                      <a:alpha val="84000"/>
                    </a:schemeClr>
                  </a:glow>
                </a:effectLst>
              </a:rPr>
              <a:t> once the lamb is burned, if there is an interruption of an Abib 14 Day Season?</a:t>
            </a:r>
          </a:p>
          <a:p>
            <a:endParaRPr lang="en-US" sz="2600" i="1" dirty="0">
              <a:solidFill>
                <a:srgbClr val="CC3300"/>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55</a:t>
            </a:fld>
            <a:endParaRPr lang="en-CA" dirty="0">
              <a:solidFill>
                <a:schemeClr val="bg1"/>
              </a:solidFill>
            </a:endParaRPr>
          </a:p>
        </p:txBody>
      </p:sp>
      <p:pic>
        <p:nvPicPr>
          <p:cNvPr id="4" name="Picture 2" descr="C:\Documents and Settings\Demo\Desktop\Garrick DAWN jpegs\Art\rabb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077072"/>
            <a:ext cx="2117421" cy="12241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97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2" name="TextBox 31"/>
          <p:cNvSpPr txBox="1"/>
          <p:nvPr/>
        </p:nvSpPr>
        <p:spPr>
          <a:xfrm>
            <a:off x="6095297" y="3690447"/>
            <a:ext cx="1501596" cy="1438855"/>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1750" dirty="0" smtClean="0"/>
              <a:t>2) “When </a:t>
            </a:r>
            <a:br>
              <a:rPr lang="en-US" sz="1750" dirty="0" smtClean="0"/>
            </a:br>
            <a:r>
              <a:rPr lang="en-US" sz="1750" dirty="0" smtClean="0"/>
              <a:t>I see the blood, </a:t>
            </a:r>
            <a:r>
              <a:rPr lang="en-US" sz="1750" b="1" dirty="0" smtClean="0">
                <a:solidFill>
                  <a:schemeClr val="accent1">
                    <a:lumMod val="75000"/>
                  </a:schemeClr>
                </a:solidFill>
              </a:rPr>
              <a:t>I will pass over you at midnight.”</a:t>
            </a:r>
            <a:endParaRPr lang="en-US" sz="1750" b="1" dirty="0">
              <a:solidFill>
                <a:schemeClr val="accent1">
                  <a:lumMod val="75000"/>
                </a:schemeClr>
              </a:solidFill>
            </a:endParaRPr>
          </a:p>
        </p:txBody>
      </p:sp>
      <p:sp>
        <p:nvSpPr>
          <p:cNvPr id="31" name="TextBox 30"/>
          <p:cNvSpPr txBox="1"/>
          <p:nvPr/>
        </p:nvSpPr>
        <p:spPr>
          <a:xfrm>
            <a:off x="212491" y="3909243"/>
            <a:ext cx="7527861" cy="2616101"/>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rgbClr val="FF0066"/>
                </a:solidFill>
                <a:latin typeface="Tempus Sans ITC" pitchFamily="82" charset="0"/>
              </a:rPr>
              <a:t>Dawn’s Delight #2: </a:t>
            </a:r>
            <a:endParaRPr lang="en-US" sz="2400" b="1" dirty="0">
              <a:solidFill>
                <a:srgbClr val="FF0066"/>
              </a:solidFill>
              <a:latin typeface="Tempus Sans ITC" pitchFamily="82" charset="0"/>
            </a:endParaRPr>
          </a:p>
          <a:p>
            <a:pPr marL="457200" indent="-457200">
              <a:buAutoNum type="arabicParenR"/>
            </a:pPr>
            <a:r>
              <a:rPr lang="en-US" sz="2000" b="1" dirty="0" smtClean="0">
                <a:solidFill>
                  <a:schemeClr val="accent1">
                    <a:lumMod val="75000"/>
                  </a:schemeClr>
                </a:solidFill>
              </a:rPr>
              <a:t>The Passover meal can last all night on Abib 14.  </a:t>
            </a:r>
          </a:p>
          <a:p>
            <a:pPr marL="457200" indent="-457200">
              <a:buAutoNum type="arabicParenR"/>
            </a:pPr>
            <a:r>
              <a:rPr lang="en-US" sz="2000" b="1" dirty="0" smtClean="0"/>
              <a:t>Death Angel “passed over” with a Midnight </a:t>
            </a:r>
            <a:br>
              <a:rPr lang="en-US" sz="2000" b="1" dirty="0" smtClean="0"/>
            </a:br>
            <a:r>
              <a:rPr lang="en-US" sz="2000" b="1" dirty="0" smtClean="0"/>
              <a:t>Deliverance from Egyptian bondage on Abib 14.</a:t>
            </a:r>
          </a:p>
          <a:p>
            <a:pPr marL="457200" indent="-457200">
              <a:buAutoNum type="arabicParenR"/>
            </a:pPr>
            <a:r>
              <a:rPr lang="en-US" sz="2000" b="1" dirty="0" smtClean="0">
                <a:solidFill>
                  <a:srgbClr val="FF0000"/>
                </a:solidFill>
              </a:rPr>
              <a:t>Left-over lamb must be burned before morning of the 15</a:t>
            </a:r>
            <a:r>
              <a:rPr lang="en-US" sz="2000" b="1" baseline="30000" dirty="0" smtClean="0">
                <a:solidFill>
                  <a:srgbClr val="FF0000"/>
                </a:solidFill>
              </a:rPr>
              <a:t>th</a:t>
            </a:r>
            <a:r>
              <a:rPr lang="en-US" sz="2000" b="1" dirty="0" smtClean="0">
                <a:solidFill>
                  <a:srgbClr val="FF0000"/>
                </a:solidFill>
              </a:rPr>
              <a:t>.</a:t>
            </a:r>
          </a:p>
          <a:p>
            <a:pPr marL="457200" indent="-457200">
              <a:buAutoNum type="arabicParenR"/>
            </a:pPr>
            <a:r>
              <a:rPr lang="en-US" sz="2000" b="1" dirty="0" smtClean="0">
                <a:solidFill>
                  <a:srgbClr val="006600"/>
                </a:solidFill>
              </a:rPr>
              <a:t>No one leaves the house until the morning of the 15</a:t>
            </a:r>
            <a:r>
              <a:rPr lang="en-US" sz="2000" b="1" baseline="30000" dirty="0" smtClean="0">
                <a:solidFill>
                  <a:srgbClr val="006600"/>
                </a:solidFill>
              </a:rPr>
              <a:t>th</a:t>
            </a:r>
            <a:r>
              <a:rPr lang="en-US" sz="2000" b="1" dirty="0" smtClean="0">
                <a:solidFill>
                  <a:srgbClr val="006600"/>
                </a:solidFill>
              </a:rPr>
              <a:t>.</a:t>
            </a:r>
          </a:p>
          <a:p>
            <a:pPr marL="457200" indent="-457200">
              <a:buAutoNum type="arabicParenR"/>
            </a:pPr>
            <a:r>
              <a:rPr lang="en-US" sz="2000" b="1" dirty="0" smtClean="0">
                <a:solidFill>
                  <a:srgbClr val="002060"/>
                </a:solidFill>
              </a:rPr>
              <a:t>All Divine requirements have been obeyed; </a:t>
            </a:r>
            <a:br>
              <a:rPr lang="en-US" sz="2000" b="1" dirty="0" smtClean="0">
                <a:solidFill>
                  <a:srgbClr val="002060"/>
                </a:solidFill>
              </a:rPr>
            </a:br>
            <a:r>
              <a:rPr lang="en-US" sz="2000" b="1" dirty="0" smtClean="0">
                <a:solidFill>
                  <a:srgbClr val="002060"/>
                </a:solidFill>
              </a:rPr>
              <a:t>All Passover events occur on the 14</a:t>
            </a:r>
            <a:r>
              <a:rPr lang="en-US" sz="2000" b="1" baseline="30000" dirty="0" smtClean="0">
                <a:solidFill>
                  <a:srgbClr val="002060"/>
                </a:solidFill>
              </a:rPr>
              <a:t>th</a:t>
            </a:r>
            <a:r>
              <a:rPr lang="en-US" sz="2000" b="1" dirty="0" smtClean="0">
                <a:solidFill>
                  <a:srgbClr val="002060"/>
                </a:solidFill>
              </a:rPr>
              <a:t>.  </a:t>
            </a:r>
            <a:r>
              <a:rPr lang="en-US" sz="2000" b="1" dirty="0" err="1" smtClean="0">
                <a:solidFill>
                  <a:srgbClr val="FF0000"/>
                </a:solidFill>
              </a:rPr>
              <a:t>Abib</a:t>
            </a:r>
            <a:r>
              <a:rPr lang="en-US" sz="2000" b="1" dirty="0" smtClean="0">
                <a:solidFill>
                  <a:srgbClr val="FF0000"/>
                </a:solidFill>
              </a:rPr>
              <a:t> 15 begins at Dawn.</a:t>
            </a:r>
            <a:endParaRPr lang="en-CA" sz="2000" b="1" dirty="0">
              <a:solidFill>
                <a:srgbClr val="002060"/>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56</a:t>
            </a:fld>
            <a:endParaRPr lang="en-CA"/>
          </a:p>
        </p:txBody>
      </p:sp>
      <p:sp>
        <p:nvSpPr>
          <p:cNvPr id="8" name="TextBox 7"/>
          <p:cNvSpPr txBox="1"/>
          <p:nvPr/>
        </p:nvSpPr>
        <p:spPr>
          <a:xfrm>
            <a:off x="0" y="17478"/>
            <a:ext cx="906780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solidFill>
                  <a:srgbClr val="002060"/>
                </a:solidFill>
              </a:rPr>
              <a:t>There’s only one more option to try – starting the Passover of </a:t>
            </a:r>
            <a:r>
              <a:rPr lang="en-US" sz="2000" b="1" dirty="0" err="1" smtClean="0">
                <a:solidFill>
                  <a:srgbClr val="002060"/>
                </a:solidFill>
              </a:rPr>
              <a:t>Abib</a:t>
            </a:r>
            <a:r>
              <a:rPr lang="en-US" sz="2000" b="1" dirty="0" smtClean="0">
                <a:solidFill>
                  <a:srgbClr val="002060"/>
                </a:solidFill>
              </a:rPr>
              <a:t> 14</a:t>
            </a:r>
            <a:r>
              <a:rPr lang="en-US" sz="2000" b="1" baseline="30000" dirty="0" smtClean="0">
                <a:solidFill>
                  <a:srgbClr val="002060"/>
                </a:solidFill>
              </a:rPr>
              <a:t>th</a:t>
            </a:r>
            <a:r>
              <a:rPr lang="en-US" sz="2000" b="1" dirty="0" smtClean="0">
                <a:solidFill>
                  <a:srgbClr val="002060"/>
                </a:solidFill>
              </a:rPr>
              <a:t> with DAWN.</a:t>
            </a:r>
          </a:p>
        </p:txBody>
      </p:sp>
      <p:sp>
        <p:nvSpPr>
          <p:cNvPr id="9" name="Slide Number Placeholder 1"/>
          <p:cNvSpPr txBox="1">
            <a:spLocks/>
          </p:cNvSpPr>
          <p:nvPr/>
        </p:nvSpPr>
        <p:spPr>
          <a:xfrm>
            <a:off x="8229600" y="6477001"/>
            <a:ext cx="762000" cy="24447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34CC77-AFBD-49B8-AB88-7B6E3FAC7633}" type="slidenum">
              <a:rPr lang="en-CA" smtClean="0"/>
              <a:pPr/>
              <a:t>56</a:t>
            </a:fld>
            <a:endParaRPr lang="en-CA"/>
          </a:p>
        </p:txBody>
      </p:sp>
      <p:sp>
        <p:nvSpPr>
          <p:cNvPr id="10" name="Content Placeholder 2"/>
          <p:cNvSpPr txBox="1">
            <a:spLocks/>
          </p:cNvSpPr>
          <p:nvPr/>
        </p:nvSpPr>
        <p:spPr>
          <a:xfrm>
            <a:off x="0" y="-9145"/>
            <a:ext cx="9143999" cy="3179457"/>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US" sz="2400" b="1" dirty="0" smtClean="0">
                <a:solidFill>
                  <a:srgbClr val="FF0066"/>
                </a:solidFill>
              </a:rPr>
              <a:t>Dawn</a:t>
            </a:r>
            <a:r>
              <a:rPr lang="en-US" sz="2400" dirty="0" smtClean="0">
                <a:solidFill>
                  <a:srgbClr val="9933FF"/>
                </a:solidFill>
              </a:rPr>
              <a:t>  </a:t>
            </a:r>
            <a:r>
              <a:rPr lang="en-US" sz="2400" b="1" dirty="0" smtClean="0">
                <a:solidFill>
                  <a:srgbClr val="FFFF00"/>
                </a:solidFill>
              </a:rPr>
              <a:t>Sunrise</a:t>
            </a:r>
            <a:r>
              <a:rPr lang="en-US" sz="2400" dirty="0"/>
              <a:t> </a:t>
            </a:r>
            <a:r>
              <a:rPr lang="en-US" sz="2400" dirty="0" smtClean="0"/>
              <a:t>          </a:t>
            </a:r>
            <a:r>
              <a:rPr lang="en-US" sz="2400" b="1" dirty="0" smtClean="0">
                <a:ln w="1905"/>
                <a:solidFill>
                  <a:srgbClr val="0070C0"/>
                </a:solidFill>
                <a:effectLst>
                  <a:innerShdw blurRad="69850" dist="43180" dir="5400000">
                    <a:srgbClr val="000000">
                      <a:alpha val="65000"/>
                    </a:srgbClr>
                  </a:innerShdw>
                </a:effectLst>
              </a:rPr>
              <a:t>Noon</a:t>
            </a:r>
            <a:r>
              <a:rPr lang="en-US" sz="2400" dirty="0" smtClean="0"/>
              <a:t>	   </a:t>
            </a:r>
            <a:r>
              <a:rPr lang="en-US" sz="2400" b="1" dirty="0" smtClean="0">
                <a:solidFill>
                  <a:schemeClr val="accent6">
                    <a:lumMod val="60000"/>
                    <a:lumOff val="40000"/>
                  </a:schemeClr>
                </a:solidFill>
              </a:rPr>
              <a:t>Sunset</a:t>
            </a:r>
            <a:r>
              <a:rPr lang="en-US" sz="2400" dirty="0" smtClean="0">
                <a:solidFill>
                  <a:srgbClr val="FF9900"/>
                </a:solidFill>
              </a:rPr>
              <a:t>  </a:t>
            </a:r>
            <a:r>
              <a:rPr lang="en-US" sz="2400" b="1" dirty="0" smtClean="0">
                <a:solidFill>
                  <a:schemeClr val="accent6">
                    <a:lumMod val="75000"/>
                  </a:schemeClr>
                </a:solidFill>
              </a:rPr>
              <a:t>Dusk</a:t>
            </a:r>
            <a:r>
              <a:rPr lang="en-US" sz="2400" dirty="0" smtClean="0"/>
              <a:t> </a:t>
            </a:r>
          </a:p>
          <a:p>
            <a:endParaRPr lang="en-US" sz="2400" dirty="0" smtClean="0"/>
          </a:p>
        </p:txBody>
      </p:sp>
      <p:sp>
        <p:nvSpPr>
          <p:cNvPr id="12" name="Rectangle 11"/>
          <p:cNvSpPr/>
          <p:nvPr/>
        </p:nvSpPr>
        <p:spPr>
          <a:xfrm>
            <a:off x="304800"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3" name="Rectangle 12"/>
          <p:cNvSpPr/>
          <p:nvPr/>
        </p:nvSpPr>
        <p:spPr>
          <a:xfrm>
            <a:off x="1395046" y="2271154"/>
            <a:ext cx="3127130" cy="914400"/>
          </a:xfrm>
          <a:prstGeom prst="rect">
            <a:avLst/>
          </a:prstGeom>
          <a:gradFill>
            <a:gsLst>
              <a:gs pos="0">
                <a:srgbClr val="FFFF00"/>
              </a:gs>
              <a:gs pos="47000">
                <a:srgbClr val="FFFF00"/>
              </a:gs>
              <a:gs pos="76000">
                <a:srgbClr val="FFFF00"/>
              </a:gs>
            </a:gsLst>
            <a:lin ang="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tx1"/>
                </a:solidFill>
              </a:rPr>
              <a:t>Season</a:t>
            </a:r>
            <a:endParaRPr lang="en-CA" sz="2800" b="1" dirty="0">
              <a:solidFill>
                <a:schemeClr val="tx1"/>
              </a:solidFill>
            </a:endParaRPr>
          </a:p>
        </p:txBody>
      </p:sp>
      <p:sp>
        <p:nvSpPr>
          <p:cNvPr id="14" name="Right Brace 13"/>
          <p:cNvSpPr/>
          <p:nvPr/>
        </p:nvSpPr>
        <p:spPr>
          <a:xfrm rot="16200000">
            <a:off x="4290282" y="-2284674"/>
            <a:ext cx="563440" cy="8534404"/>
          </a:xfrm>
          <a:prstGeom prst="rightBrace">
            <a:avLst>
              <a:gd name="adj1" fmla="val 63878"/>
              <a:gd name="adj2" fmla="val 81606"/>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5" name="Straight Connector 14"/>
          <p:cNvCxnSpPr/>
          <p:nvPr/>
        </p:nvCxnSpPr>
        <p:spPr>
          <a:xfrm flipV="1">
            <a:off x="2977776" y="1598457"/>
            <a:ext cx="0" cy="157185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01323" y="2271154"/>
            <a:ext cx="3150577"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14</a:t>
            </a:r>
            <a:r>
              <a:rPr lang="en-US" sz="2800" b="1" baseline="30000" dirty="0" smtClean="0">
                <a:solidFill>
                  <a:schemeClr val="bg1"/>
                </a:solidFill>
              </a:rPr>
              <a:t>th </a:t>
            </a:r>
            <a:r>
              <a:rPr lang="en-US" sz="2800" b="1" dirty="0">
                <a:solidFill>
                  <a:schemeClr val="bg1"/>
                </a:solidFill>
              </a:rPr>
              <a:t>Night </a:t>
            </a:r>
            <a:r>
              <a:rPr lang="en-US" sz="2800" b="1" dirty="0" smtClean="0">
                <a:solidFill>
                  <a:schemeClr val="bg1"/>
                </a:solidFill>
              </a:rPr>
              <a:t>Season</a:t>
            </a:r>
            <a:endParaRPr lang="en-CA" sz="3200" b="1" dirty="0">
              <a:solidFill>
                <a:schemeClr val="bg1"/>
              </a:solidFill>
            </a:endParaRPr>
          </a:p>
        </p:txBody>
      </p:sp>
      <p:cxnSp>
        <p:nvCxnSpPr>
          <p:cNvPr id="17" name="Straight Connector 16"/>
          <p:cNvCxnSpPr/>
          <p:nvPr/>
        </p:nvCxnSpPr>
        <p:spPr>
          <a:xfrm flipV="1">
            <a:off x="8839200"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44568"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cxnSp>
        <p:nvCxnSpPr>
          <p:cNvPr id="19" name="Straight Connector 18"/>
          <p:cNvCxnSpPr/>
          <p:nvPr/>
        </p:nvCxnSpPr>
        <p:spPr>
          <a:xfrm flipV="1">
            <a:off x="137160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04800"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22560" y="1949068"/>
            <a:ext cx="3245384" cy="369332"/>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b="1" dirty="0" smtClean="0">
                <a:solidFill>
                  <a:schemeClr val="accent1">
                    <a:lumMod val="60000"/>
                    <a:lumOff val="40000"/>
                  </a:schemeClr>
                </a:solidFill>
                <a:effectLst>
                  <a:glow rad="127000">
                    <a:srgbClr val="FFFF00"/>
                  </a:glow>
                </a:effectLst>
              </a:rPr>
              <a:t>One </a:t>
            </a:r>
            <a:r>
              <a:rPr lang="en-US" b="1" dirty="0" smtClean="0">
                <a:solidFill>
                  <a:srgbClr val="0070C0"/>
                </a:solidFill>
                <a:effectLst>
                  <a:glow rad="127000">
                    <a:srgbClr val="FFFF00"/>
                  </a:glow>
                </a:effectLst>
              </a:rPr>
              <a:t>Dawn to Dawn </a:t>
            </a:r>
            <a:r>
              <a:rPr lang="en-US" b="1" dirty="0" smtClean="0">
                <a:solidFill>
                  <a:schemeClr val="accent1">
                    <a:lumMod val="60000"/>
                    <a:lumOff val="40000"/>
                  </a:schemeClr>
                </a:solidFill>
                <a:effectLst>
                  <a:glow rad="127000">
                    <a:srgbClr val="FFFF00"/>
                  </a:glow>
                </a:effectLst>
              </a:rPr>
              <a:t>24 </a:t>
            </a:r>
            <a:r>
              <a:rPr lang="en-US" b="1" dirty="0" err="1" smtClean="0">
                <a:solidFill>
                  <a:schemeClr val="accent1">
                    <a:lumMod val="60000"/>
                    <a:lumOff val="40000"/>
                  </a:schemeClr>
                </a:solidFill>
                <a:effectLst>
                  <a:glow rad="127000">
                    <a:srgbClr val="FFFF00"/>
                  </a:glow>
                </a:effectLst>
              </a:rPr>
              <a:t>Hr</a:t>
            </a:r>
            <a:r>
              <a:rPr lang="en-US" b="1" dirty="0" smtClean="0">
                <a:solidFill>
                  <a:schemeClr val="accent1">
                    <a:lumMod val="60000"/>
                    <a:lumOff val="40000"/>
                  </a:schemeClr>
                </a:solidFill>
                <a:effectLst>
                  <a:glow rad="127000">
                    <a:srgbClr val="FFFF00"/>
                  </a:glow>
                </a:effectLst>
              </a:rPr>
              <a:t> Cycle</a:t>
            </a:r>
            <a:endParaRPr lang="en-US" b="1" dirty="0">
              <a:solidFill>
                <a:schemeClr val="accent1">
                  <a:lumMod val="60000"/>
                  <a:lumOff val="40000"/>
                </a:schemeClr>
              </a:solidFill>
              <a:effectLst>
                <a:glow rad="127000">
                  <a:srgbClr val="FFFF00"/>
                </a:glow>
              </a:effectLst>
            </a:endParaRPr>
          </a:p>
        </p:txBody>
      </p:sp>
      <p:cxnSp>
        <p:nvCxnSpPr>
          <p:cNvPr id="22" name="Straight Connector 21"/>
          <p:cNvCxnSpPr/>
          <p:nvPr/>
        </p:nvCxnSpPr>
        <p:spPr>
          <a:xfrm flipV="1">
            <a:off x="4523232"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642072" y="1556792"/>
            <a:ext cx="0" cy="1639538"/>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a:off x="1475656" y="590731"/>
            <a:ext cx="5702430" cy="461665"/>
          </a:xfrm>
          <a:prstGeom prst="homePlate">
            <a:avLst/>
          </a:prstGeom>
          <a:blipFill dpi="0" rotWithShape="1">
            <a:blip r:embed="rId3"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Keeping the events IN order ON Abib 14.</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5" name="TextBox 24"/>
          <p:cNvSpPr txBox="1"/>
          <p:nvPr/>
        </p:nvSpPr>
        <p:spPr>
          <a:xfrm>
            <a:off x="213896" y="-35760"/>
            <a:ext cx="8720112" cy="64633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600" b="1" dirty="0" err="1" smtClean="0">
                <a:solidFill>
                  <a:schemeClr val="accent2">
                    <a:lumMod val="75000"/>
                  </a:schemeClr>
                </a:solidFill>
              </a:rPr>
              <a:t>Exo</a:t>
            </a:r>
            <a:r>
              <a:rPr lang="en-US" sz="3600" b="1" dirty="0" smtClean="0">
                <a:solidFill>
                  <a:schemeClr val="accent2">
                    <a:lumMod val="75000"/>
                  </a:schemeClr>
                </a:solidFill>
              </a:rPr>
              <a:t> 12 Passover:  </a:t>
            </a:r>
            <a:r>
              <a:rPr lang="en-US" sz="3600" b="1" dirty="0">
                <a:ln w="50800"/>
                <a:solidFill>
                  <a:srgbClr val="FF0066"/>
                </a:solidFill>
              </a:rPr>
              <a:t>DAWN </a:t>
            </a:r>
            <a:r>
              <a:rPr lang="en-US" sz="3600" b="1" dirty="0" smtClean="0">
                <a:ln w="50800"/>
                <a:solidFill>
                  <a:srgbClr val="FF0066"/>
                </a:solidFill>
              </a:rPr>
              <a:t>Format </a:t>
            </a:r>
            <a:r>
              <a:rPr lang="en-US" sz="3600" b="1" dirty="0" smtClean="0">
                <a:solidFill>
                  <a:schemeClr val="tx1">
                    <a:lumMod val="75000"/>
                    <a:lumOff val="25000"/>
                  </a:schemeClr>
                </a:solidFill>
              </a:rPr>
              <a:t>Chart#2</a:t>
            </a:r>
            <a:r>
              <a:rPr lang="en-US" sz="3600" b="1" dirty="0" smtClean="0"/>
              <a:t> </a:t>
            </a:r>
            <a:endParaRPr lang="en-CA" sz="3600" b="1" dirty="0"/>
          </a:p>
        </p:txBody>
      </p:sp>
      <p:sp>
        <p:nvSpPr>
          <p:cNvPr id="27" name="Rectangle 26"/>
          <p:cNvSpPr/>
          <p:nvPr/>
        </p:nvSpPr>
        <p:spPr>
          <a:xfrm>
            <a:off x="6634832" y="1906302"/>
            <a:ext cx="1481817" cy="461665"/>
          </a:xfrm>
          <a:prstGeom prst="rect">
            <a:avLst/>
          </a:prstGeom>
          <a:noFill/>
        </p:spPr>
        <p:txBody>
          <a:bodyPr wrap="none" lIns="91440" tIns="45720" rIns="91440" bIns="45720">
            <a:spAutoFit/>
          </a:bodyPr>
          <a:lstStyle/>
          <a:p>
            <a:pPr algn="ctr"/>
            <a:r>
              <a:rPr lang="en-US" sz="2400" b="1" cap="none" spc="0" dirty="0" smtClean="0">
                <a:ln w="1905"/>
                <a:solidFill>
                  <a:schemeClr val="accent1">
                    <a:lumMod val="75000"/>
                  </a:schemeClr>
                </a:solidFill>
                <a:effectLst>
                  <a:innerShdw blurRad="69850" dist="43180" dir="5400000">
                    <a:srgbClr val="000000">
                      <a:alpha val="65000"/>
                    </a:srgbClr>
                  </a:innerShdw>
                </a:effectLst>
              </a:rPr>
              <a:t>Mid-Night</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cxnSp>
        <p:nvCxnSpPr>
          <p:cNvPr id="30" name="Straight Connector 29"/>
          <p:cNvCxnSpPr/>
          <p:nvPr/>
        </p:nvCxnSpPr>
        <p:spPr>
          <a:xfrm flipV="1">
            <a:off x="7289312" y="1609763"/>
            <a:ext cx="0" cy="2107269"/>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3" name="Left Brace 32"/>
          <p:cNvSpPr/>
          <p:nvPr/>
        </p:nvSpPr>
        <p:spPr>
          <a:xfrm rot="5400000" flipH="1">
            <a:off x="6912642" y="1983954"/>
            <a:ext cx="693169" cy="3143319"/>
          </a:xfrm>
          <a:prstGeom prst="leftBrace">
            <a:avLst>
              <a:gd name="adj1" fmla="val 24130"/>
              <a:gd name="adj2" fmla="val 83455"/>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2000" b="1" dirty="0" smtClean="0">
                <a:solidFill>
                  <a:schemeClr val="accent1">
                    <a:lumMod val="75000"/>
                  </a:schemeClr>
                </a:solidFill>
              </a:rPr>
              <a:t>“Between the Mixings”</a:t>
            </a:r>
            <a:endParaRPr lang="en-US" sz="2000" b="1" dirty="0">
              <a:solidFill>
                <a:schemeClr val="accent1">
                  <a:lumMod val="75000"/>
                </a:schemeClr>
              </a:solidFill>
            </a:endParaRPr>
          </a:p>
        </p:txBody>
      </p:sp>
      <p:sp>
        <p:nvSpPr>
          <p:cNvPr id="35" name="TextBox 34"/>
          <p:cNvSpPr txBox="1"/>
          <p:nvPr/>
        </p:nvSpPr>
        <p:spPr>
          <a:xfrm>
            <a:off x="3995936" y="3492737"/>
            <a:ext cx="1965588" cy="630942"/>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algn="ctr"/>
            <a:r>
              <a:rPr lang="en-US" sz="1750" dirty="0"/>
              <a:t>1</a:t>
            </a:r>
            <a:r>
              <a:rPr lang="en-US" sz="1750" dirty="0" smtClean="0"/>
              <a:t>) Eat the lamb on “this night” of 14</a:t>
            </a:r>
            <a:r>
              <a:rPr lang="en-US" sz="1750" baseline="30000" dirty="0" smtClean="0"/>
              <a:t>th</a:t>
            </a:r>
            <a:r>
              <a:rPr lang="en-US" sz="1750" dirty="0" smtClean="0"/>
              <a:t>.</a:t>
            </a:r>
            <a:endParaRPr lang="en-US" sz="1750" dirty="0"/>
          </a:p>
        </p:txBody>
      </p:sp>
      <p:cxnSp>
        <p:nvCxnSpPr>
          <p:cNvPr id="37" name="Straight Arrow Connector 36"/>
          <p:cNvCxnSpPr/>
          <p:nvPr/>
        </p:nvCxnSpPr>
        <p:spPr>
          <a:xfrm flipV="1">
            <a:off x="8610600" y="3170316"/>
            <a:ext cx="220286" cy="978764"/>
          </a:xfrm>
          <a:prstGeom prst="straightConnector1">
            <a:avLst/>
          </a:prstGeom>
          <a:ln w="57150">
            <a:solidFill>
              <a:srgbClr val="92D05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747868" y="3789040"/>
            <a:ext cx="1091332" cy="1400383"/>
          </a:xfrm>
          <a:prstGeom prst="rect">
            <a:avLst/>
          </a:prstGeom>
          <a:solidFill>
            <a:srgbClr val="B4DE86"/>
          </a:solidFill>
          <a:scene3d>
            <a:camera prst="orthographicFront"/>
            <a:lightRig rig="threePt" dir="t"/>
          </a:scene3d>
          <a:sp3d>
            <a:bevelT w="152400" h="50800" prst="softRound"/>
          </a:sp3d>
        </p:spPr>
        <p:txBody>
          <a:bodyPr wrap="square" rtlCol="0">
            <a:spAutoFit/>
          </a:bodyPr>
          <a:lstStyle/>
          <a:p>
            <a:pPr algn="ctr"/>
            <a:r>
              <a:rPr lang="en-US" sz="1700" dirty="0"/>
              <a:t>3</a:t>
            </a:r>
            <a:r>
              <a:rPr lang="en-US" sz="1700" dirty="0" smtClean="0"/>
              <a:t>) Left-overs burned before Abib 15.</a:t>
            </a:r>
            <a:endParaRPr lang="en-US" sz="1700" dirty="0"/>
          </a:p>
        </p:txBody>
      </p:sp>
      <p:pic>
        <p:nvPicPr>
          <p:cNvPr id="3074" name="Picture 2" descr="C:\Users\Rae\Desktop\death angel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358367" y="548680"/>
            <a:ext cx="1462105" cy="12539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4" name="Striped Right Arrow 33"/>
          <p:cNvSpPr/>
          <p:nvPr/>
        </p:nvSpPr>
        <p:spPr>
          <a:xfrm>
            <a:off x="1420446" y="2930355"/>
            <a:ext cx="7400025" cy="350434"/>
          </a:xfrm>
          <a:prstGeom prst="stripedRightArrow">
            <a:avLst>
              <a:gd name="adj1" fmla="val 50000"/>
              <a:gd name="adj2" fmla="val 99579"/>
            </a:avLst>
          </a:prstGeom>
          <a:gradFill flip="none" rotWithShape="1">
            <a:gsLst>
              <a:gs pos="0">
                <a:srgbClr val="FF3399"/>
              </a:gs>
              <a:gs pos="25000">
                <a:srgbClr val="FF6633"/>
              </a:gs>
              <a:gs pos="50000">
                <a:srgbClr val="FFFF00"/>
              </a:gs>
              <a:gs pos="75000">
                <a:srgbClr val="01A78F"/>
              </a:gs>
              <a:gs pos="100000">
                <a:srgbClr val="3366FF"/>
              </a:gs>
            </a:gsLst>
            <a:lin ang="10800000" scaled="0"/>
            <a:tileRect/>
          </a:gradFill>
          <a:ln>
            <a:solidFill>
              <a:srgbClr val="00004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87503" y="3142709"/>
            <a:ext cx="5634034"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50000"/>
                  </a:schemeClr>
                </a:solidFill>
                <a:effectLst>
                  <a:glow rad="127000">
                    <a:srgbClr val="A3E7FF"/>
                  </a:glow>
                </a:effectLst>
              </a:rPr>
              <a:t>There is PERFECT Forward Progressive Movement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of these events!</a:t>
            </a:r>
            <a:endParaRPr lang="en-US" b="1" dirty="0">
              <a:solidFill>
                <a:schemeClr val="accent2">
                  <a:lumMod val="50000"/>
                </a:schemeClr>
              </a:solidFill>
              <a:effectLst>
                <a:glow rad="127000">
                  <a:srgbClr val="A3E7FF"/>
                </a:glow>
              </a:effectLst>
            </a:endParaRPr>
          </a:p>
        </p:txBody>
      </p:sp>
      <p:pic>
        <p:nvPicPr>
          <p:cNvPr id="39" name="Picture 2" descr="C:\Users\Rae\Desktop\green check mark clear.pn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407" y="5217293"/>
            <a:ext cx="1912336" cy="106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6336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fade">
                                      <p:cBhvr>
                                        <p:cTn id="12" dur="1000"/>
                                        <p:tgtEl>
                                          <p:spTgt spid="31">
                                            <p:txEl>
                                              <p:pRg st="1" end="1"/>
                                            </p:txEl>
                                          </p:spTgt>
                                        </p:tgtEl>
                                      </p:cBhvr>
                                    </p:animEffect>
                                    <p:anim calcmode="lin" valueType="num">
                                      <p:cBhvr>
                                        <p:cTn id="13"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35">
                                            <p:txEl>
                                              <p:pRg st="0" end="0"/>
                                            </p:txEl>
                                          </p:spTgt>
                                        </p:tgtEl>
                                        <p:attrNameLst>
                                          <p:attrName>style.visibility</p:attrName>
                                        </p:attrNameLst>
                                      </p:cBhvr>
                                      <p:to>
                                        <p:strVal val="visible"/>
                                      </p:to>
                                    </p:set>
                                    <p:animEffect transition="in" filter="barn(inVertical)">
                                      <p:cBhvr>
                                        <p:cTn id="18" dur="750"/>
                                        <p:tgtEl>
                                          <p:spTgt spid="3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barn(inVertical)">
                                      <p:cBhvr>
                                        <p:cTn id="23" dur="750"/>
                                        <p:tgtEl>
                                          <p:spTgt spid="32">
                                            <p:txEl>
                                              <p:pRg st="0" end="0"/>
                                            </p:txEl>
                                          </p:spTgt>
                                        </p:tgtEl>
                                      </p:cBhvr>
                                    </p:animEffect>
                                  </p:childTnLst>
                                </p:cTn>
                              </p:par>
                            </p:childTnLst>
                          </p:cTn>
                        </p:par>
                        <p:par>
                          <p:cTn id="24" fill="hold">
                            <p:stCondLst>
                              <p:cond delay="75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750"/>
                                        <p:tgtEl>
                                          <p:spTgt spid="27"/>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750"/>
                                        <p:tgtEl>
                                          <p:spTgt spid="30"/>
                                        </p:tgtEl>
                                      </p:cBhvr>
                                    </p:animEffect>
                                  </p:childTnLst>
                                </p:cTn>
                              </p:par>
                            </p:childTnLst>
                          </p:cTn>
                        </p:par>
                        <p:par>
                          <p:cTn id="32" fill="hold">
                            <p:stCondLst>
                              <p:cond delay="2250"/>
                            </p:stCondLst>
                            <p:childTnLst>
                              <p:par>
                                <p:cTn id="33" presetID="6" presetClass="entr" presetSubtype="16" fill="hold" nodeType="afterEffect">
                                  <p:stCondLst>
                                    <p:cond delay="500"/>
                                  </p:stCondLst>
                                  <p:childTnLst>
                                    <p:set>
                                      <p:cBhvr>
                                        <p:cTn id="34" dur="1" fill="hold">
                                          <p:stCondLst>
                                            <p:cond delay="0"/>
                                          </p:stCondLst>
                                        </p:cTn>
                                        <p:tgtEl>
                                          <p:spTgt spid="3074"/>
                                        </p:tgtEl>
                                        <p:attrNameLst>
                                          <p:attrName>style.visibility</p:attrName>
                                        </p:attrNameLst>
                                      </p:cBhvr>
                                      <p:to>
                                        <p:strVal val="visible"/>
                                      </p:to>
                                    </p:set>
                                    <p:animEffect transition="in" filter="circle(in)">
                                      <p:cBhvr>
                                        <p:cTn id="35" dur="2000"/>
                                        <p:tgtEl>
                                          <p:spTgt spid="3074"/>
                                        </p:tgtEl>
                                      </p:cBhvr>
                                    </p:animEffect>
                                  </p:childTnLst>
                                </p:cTn>
                              </p:par>
                            </p:childTnLst>
                          </p:cTn>
                        </p:par>
                        <p:par>
                          <p:cTn id="36" fill="hold">
                            <p:stCondLst>
                              <p:cond delay="4750"/>
                            </p:stCondLst>
                            <p:childTnLst>
                              <p:par>
                                <p:cTn id="37" presetID="42" presetClass="entr" presetSubtype="0" fill="hold" nodeType="afterEffect">
                                  <p:stCondLst>
                                    <p:cond delay="0"/>
                                  </p:stCondLst>
                                  <p:childTnLst>
                                    <p:set>
                                      <p:cBhvr>
                                        <p:cTn id="38" dur="1" fill="hold">
                                          <p:stCondLst>
                                            <p:cond delay="0"/>
                                          </p:stCondLst>
                                        </p:cTn>
                                        <p:tgtEl>
                                          <p:spTgt spid="31">
                                            <p:txEl>
                                              <p:pRg st="2" end="2"/>
                                            </p:txEl>
                                          </p:spTgt>
                                        </p:tgtEl>
                                        <p:attrNameLst>
                                          <p:attrName>style.visibility</p:attrName>
                                        </p:attrNameLst>
                                      </p:cBhvr>
                                      <p:to>
                                        <p:strVal val="visible"/>
                                      </p:to>
                                    </p:set>
                                    <p:animEffect transition="in" filter="fade">
                                      <p:cBhvr>
                                        <p:cTn id="39" dur="1000"/>
                                        <p:tgtEl>
                                          <p:spTgt spid="31">
                                            <p:txEl>
                                              <p:pRg st="2" end="2"/>
                                            </p:txEl>
                                          </p:spTgt>
                                        </p:tgtEl>
                                      </p:cBhvr>
                                    </p:animEffect>
                                    <p:anim calcmode="lin" valueType="num">
                                      <p:cBhvr>
                                        <p:cTn id="4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1">
                                            <p:txEl>
                                              <p:pRg st="3" end="3"/>
                                            </p:txEl>
                                          </p:spTgt>
                                        </p:tgtEl>
                                        <p:attrNameLst>
                                          <p:attrName>style.visibility</p:attrName>
                                        </p:attrNameLst>
                                      </p:cBhvr>
                                      <p:to>
                                        <p:strVal val="visible"/>
                                      </p:to>
                                    </p:set>
                                    <p:animEffect transition="in" filter="fade">
                                      <p:cBhvr>
                                        <p:cTn id="46" dur="1000"/>
                                        <p:tgtEl>
                                          <p:spTgt spid="31">
                                            <p:txEl>
                                              <p:pRg st="3" end="3"/>
                                            </p:txEl>
                                          </p:spTgt>
                                        </p:tgtEl>
                                      </p:cBhvr>
                                    </p:animEffect>
                                    <p:anim calcmode="lin" valueType="num">
                                      <p:cBhvr>
                                        <p:cTn id="47"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6" presetClass="entr" presetSubtype="21"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750"/>
                                        <p:tgtEl>
                                          <p:spTgt spid="36"/>
                                        </p:tgtEl>
                                      </p:cBhvr>
                                    </p:animEffect>
                                  </p:childTnLst>
                                </p:cTn>
                              </p:par>
                              <p:par>
                                <p:cTn id="53" presetID="22" presetClass="entr" presetSubtype="4"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down)">
                                      <p:cBhvr>
                                        <p:cTn id="55" dur="175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1">
                                            <p:txEl>
                                              <p:pRg st="4" end="4"/>
                                            </p:txEl>
                                          </p:spTgt>
                                        </p:tgtEl>
                                        <p:attrNameLst>
                                          <p:attrName>style.visibility</p:attrName>
                                        </p:attrNameLst>
                                      </p:cBhvr>
                                      <p:to>
                                        <p:strVal val="visible"/>
                                      </p:to>
                                    </p:set>
                                    <p:animEffect transition="in" filter="fade">
                                      <p:cBhvr>
                                        <p:cTn id="60" dur="1000"/>
                                        <p:tgtEl>
                                          <p:spTgt spid="31">
                                            <p:txEl>
                                              <p:pRg st="4" end="4"/>
                                            </p:txEl>
                                          </p:spTgt>
                                        </p:tgtEl>
                                      </p:cBhvr>
                                    </p:animEffect>
                                    <p:anim calcmode="lin" valueType="num">
                                      <p:cBhvr>
                                        <p:cTn id="61"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62"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xEl>
                                              <p:pRg st="5" end="5"/>
                                            </p:txEl>
                                          </p:spTgt>
                                        </p:tgtEl>
                                        <p:attrNameLst>
                                          <p:attrName>style.visibility</p:attrName>
                                        </p:attrNameLst>
                                      </p:cBhvr>
                                      <p:to>
                                        <p:strVal val="visible"/>
                                      </p:to>
                                    </p:set>
                                    <p:animEffect transition="in" filter="fade">
                                      <p:cBhvr>
                                        <p:cTn id="67" dur="1000"/>
                                        <p:tgtEl>
                                          <p:spTgt spid="31">
                                            <p:txEl>
                                              <p:pRg st="5" end="5"/>
                                            </p:txEl>
                                          </p:spTgt>
                                        </p:tgtEl>
                                      </p:cBhvr>
                                    </p:animEffect>
                                    <p:anim calcmode="lin" valueType="num">
                                      <p:cBhvr>
                                        <p:cTn id="68" dur="1000" fill="hold"/>
                                        <p:tgtEl>
                                          <p:spTgt spid="31">
                                            <p:txEl>
                                              <p:pRg st="5" end="5"/>
                                            </p:txEl>
                                          </p:spTgt>
                                        </p:tgtEl>
                                        <p:attrNameLst>
                                          <p:attrName>ppt_x</p:attrName>
                                        </p:attrNameLst>
                                      </p:cBhvr>
                                      <p:tavLst>
                                        <p:tav tm="0">
                                          <p:val>
                                            <p:strVal val="#ppt_x"/>
                                          </p:val>
                                        </p:tav>
                                        <p:tav tm="100000">
                                          <p:val>
                                            <p:strVal val="#ppt_x"/>
                                          </p:val>
                                        </p:tav>
                                      </p:tavLst>
                                    </p:anim>
                                    <p:anim calcmode="lin" valueType="num">
                                      <p:cBhvr>
                                        <p:cTn id="69" dur="1000" fill="hold"/>
                                        <p:tgtEl>
                                          <p:spTgt spid="3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down)">
                                      <p:cBhvr>
                                        <p:cTn id="74" dur="580">
                                          <p:stCondLst>
                                            <p:cond delay="0"/>
                                          </p:stCondLst>
                                        </p:cTn>
                                        <p:tgtEl>
                                          <p:spTgt spid="38"/>
                                        </p:tgtEl>
                                      </p:cBhvr>
                                    </p:animEffect>
                                    <p:anim calcmode="lin" valueType="num">
                                      <p:cBhvr>
                                        <p:cTn id="75"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80" dur="26">
                                          <p:stCondLst>
                                            <p:cond delay="650"/>
                                          </p:stCondLst>
                                        </p:cTn>
                                        <p:tgtEl>
                                          <p:spTgt spid="38"/>
                                        </p:tgtEl>
                                      </p:cBhvr>
                                      <p:to x="100000" y="60000"/>
                                    </p:animScale>
                                    <p:animScale>
                                      <p:cBhvr>
                                        <p:cTn id="81" dur="166" decel="50000">
                                          <p:stCondLst>
                                            <p:cond delay="676"/>
                                          </p:stCondLst>
                                        </p:cTn>
                                        <p:tgtEl>
                                          <p:spTgt spid="38"/>
                                        </p:tgtEl>
                                      </p:cBhvr>
                                      <p:to x="100000" y="100000"/>
                                    </p:animScale>
                                    <p:animScale>
                                      <p:cBhvr>
                                        <p:cTn id="82" dur="26">
                                          <p:stCondLst>
                                            <p:cond delay="1312"/>
                                          </p:stCondLst>
                                        </p:cTn>
                                        <p:tgtEl>
                                          <p:spTgt spid="38"/>
                                        </p:tgtEl>
                                      </p:cBhvr>
                                      <p:to x="100000" y="80000"/>
                                    </p:animScale>
                                    <p:animScale>
                                      <p:cBhvr>
                                        <p:cTn id="83" dur="166" decel="50000">
                                          <p:stCondLst>
                                            <p:cond delay="1338"/>
                                          </p:stCondLst>
                                        </p:cTn>
                                        <p:tgtEl>
                                          <p:spTgt spid="38"/>
                                        </p:tgtEl>
                                      </p:cBhvr>
                                      <p:to x="100000" y="100000"/>
                                    </p:animScale>
                                    <p:animScale>
                                      <p:cBhvr>
                                        <p:cTn id="84" dur="26">
                                          <p:stCondLst>
                                            <p:cond delay="1642"/>
                                          </p:stCondLst>
                                        </p:cTn>
                                        <p:tgtEl>
                                          <p:spTgt spid="38"/>
                                        </p:tgtEl>
                                      </p:cBhvr>
                                      <p:to x="100000" y="90000"/>
                                    </p:animScale>
                                    <p:animScale>
                                      <p:cBhvr>
                                        <p:cTn id="85" dur="166" decel="50000">
                                          <p:stCondLst>
                                            <p:cond delay="1668"/>
                                          </p:stCondLst>
                                        </p:cTn>
                                        <p:tgtEl>
                                          <p:spTgt spid="38"/>
                                        </p:tgtEl>
                                      </p:cBhvr>
                                      <p:to x="100000" y="100000"/>
                                    </p:animScale>
                                    <p:animScale>
                                      <p:cBhvr>
                                        <p:cTn id="86" dur="26">
                                          <p:stCondLst>
                                            <p:cond delay="1808"/>
                                          </p:stCondLst>
                                        </p:cTn>
                                        <p:tgtEl>
                                          <p:spTgt spid="38"/>
                                        </p:tgtEl>
                                      </p:cBhvr>
                                      <p:to x="100000" y="95000"/>
                                    </p:animScale>
                                    <p:animScale>
                                      <p:cBhvr>
                                        <p:cTn id="87" dur="166" decel="50000">
                                          <p:stCondLst>
                                            <p:cond delay="1834"/>
                                          </p:stCondLst>
                                        </p:cTn>
                                        <p:tgtEl>
                                          <p:spTgt spid="38"/>
                                        </p:tgtEl>
                                      </p:cBhvr>
                                      <p:to x="100000" y="100000"/>
                                    </p:animScale>
                                  </p:childTnLst>
                                </p:cTn>
                              </p:par>
                            </p:childTnLst>
                          </p:cTn>
                        </p:par>
                        <p:par>
                          <p:cTn id="88" fill="hold">
                            <p:stCondLst>
                              <p:cond delay="2000"/>
                            </p:stCondLst>
                            <p:childTnLst>
                              <p:par>
                                <p:cTn id="89" presetID="22" presetClass="entr" presetSubtype="8"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left)">
                                      <p:cBhvr>
                                        <p:cTn id="91" dur="2500"/>
                                        <p:tgtEl>
                                          <p:spTgt spid="34"/>
                                        </p:tgtEl>
                                      </p:cBhvr>
                                    </p:animEffect>
                                  </p:childTnLst>
                                </p:cTn>
                              </p:par>
                              <p:par>
                                <p:cTn id="92" presetID="10" presetClass="entr" presetSubtype="0" fill="hold"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fade">
                                      <p:cBhvr>
                                        <p:cTn id="94" dur="3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p:bldP spid="36" grpId="0" animBg="1"/>
      <p:bldP spid="34" grpId="0" animBg="1"/>
      <p:bldP spid="38"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467544" y="1124745"/>
            <a:ext cx="8496944" cy="540147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2">
                    <a:lumMod val="50000"/>
                  </a:schemeClr>
                </a:solidFill>
              </a:rPr>
              <a:t>Exodus 12 is the first place in Torah where the phrase “</a:t>
            </a:r>
            <a:r>
              <a:rPr lang="en-US" sz="2000" b="1" dirty="0" err="1" smtClean="0">
                <a:solidFill>
                  <a:schemeClr val="accent2">
                    <a:lumMod val="50000"/>
                  </a:schemeClr>
                </a:solidFill>
              </a:rPr>
              <a:t>beyn</a:t>
            </a:r>
            <a:r>
              <a:rPr lang="en-US" sz="2000" b="1" dirty="0" smtClean="0">
                <a:solidFill>
                  <a:schemeClr val="accent2">
                    <a:lumMod val="50000"/>
                  </a:schemeClr>
                </a:solidFill>
              </a:rPr>
              <a:t> ha </a:t>
            </a:r>
            <a:r>
              <a:rPr lang="en-US" sz="2000" b="1" dirty="0" err="1" smtClean="0">
                <a:solidFill>
                  <a:schemeClr val="accent2">
                    <a:lumMod val="50000"/>
                  </a:schemeClr>
                </a:solidFill>
              </a:rPr>
              <a:t>arbayim</a:t>
            </a:r>
            <a:r>
              <a:rPr lang="en-US" sz="2000" b="1" dirty="0" smtClean="0">
                <a:solidFill>
                  <a:schemeClr val="accent2">
                    <a:lumMod val="50000"/>
                  </a:schemeClr>
                </a:solidFill>
              </a:rPr>
              <a:t>” is found referring to </a:t>
            </a:r>
            <a:r>
              <a:rPr lang="en-US" sz="2000" b="1" u="sng" dirty="0" smtClean="0">
                <a:solidFill>
                  <a:srgbClr val="C00000"/>
                </a:solidFill>
              </a:rPr>
              <a:t>onl</a:t>
            </a:r>
            <a:r>
              <a:rPr lang="en-US" sz="2000" b="1" dirty="0" smtClean="0">
                <a:solidFill>
                  <a:srgbClr val="C00000"/>
                </a:solidFill>
              </a:rPr>
              <a:t>y</a:t>
            </a:r>
            <a:r>
              <a:rPr lang="en-US" sz="2000" b="1" dirty="0" smtClean="0">
                <a:solidFill>
                  <a:schemeClr val="accent2">
                    <a:lumMod val="50000"/>
                  </a:schemeClr>
                </a:solidFill>
              </a:rPr>
              <a:t> the Night Season. </a:t>
            </a:r>
            <a:r>
              <a:rPr lang="en-US" sz="1600" dirty="0" smtClean="0">
                <a:solidFill>
                  <a:schemeClr val="accent2">
                    <a:lumMod val="50000"/>
                  </a:schemeClr>
                </a:solidFill>
              </a:rPr>
              <a:t>[In other testimonies “</a:t>
            </a:r>
            <a:r>
              <a:rPr lang="en-US" sz="1600" dirty="0" err="1" smtClean="0">
                <a:solidFill>
                  <a:schemeClr val="accent2">
                    <a:lumMod val="50000"/>
                  </a:schemeClr>
                </a:solidFill>
              </a:rPr>
              <a:t>beyn</a:t>
            </a:r>
            <a:r>
              <a:rPr lang="en-US" sz="1600" dirty="0" smtClean="0">
                <a:solidFill>
                  <a:schemeClr val="accent2">
                    <a:lumMod val="50000"/>
                  </a:schemeClr>
                </a:solidFill>
              </a:rPr>
              <a:t> ha </a:t>
            </a:r>
            <a:r>
              <a:rPr lang="en-US" sz="1600" dirty="0" err="1" smtClean="0">
                <a:solidFill>
                  <a:schemeClr val="accent2">
                    <a:lumMod val="50000"/>
                  </a:schemeClr>
                </a:solidFill>
              </a:rPr>
              <a:t>arbayim</a:t>
            </a:r>
            <a:r>
              <a:rPr lang="en-US" sz="1600" dirty="0" smtClean="0">
                <a:solidFill>
                  <a:schemeClr val="accent2">
                    <a:lumMod val="50000"/>
                  </a:schemeClr>
                </a:solidFill>
              </a:rPr>
              <a:t>” </a:t>
            </a:r>
            <a:br>
              <a:rPr lang="en-US" sz="1600" dirty="0" smtClean="0">
                <a:solidFill>
                  <a:schemeClr val="accent2">
                    <a:lumMod val="50000"/>
                  </a:schemeClr>
                </a:solidFill>
              </a:rPr>
            </a:br>
            <a:r>
              <a:rPr lang="en-US" sz="1600" dirty="0" smtClean="0">
                <a:solidFill>
                  <a:schemeClr val="accent2">
                    <a:lumMod val="50000"/>
                  </a:schemeClr>
                </a:solidFill>
              </a:rPr>
              <a:t>does refer to the Day Season.]</a:t>
            </a:r>
            <a:endParaRPr lang="en-US" sz="2000" b="1" dirty="0" smtClean="0">
              <a:solidFill>
                <a:schemeClr val="accent2">
                  <a:lumMod val="50000"/>
                </a:schemeClr>
              </a:solidFill>
            </a:endParaRPr>
          </a:p>
          <a:p>
            <a:endParaRPr lang="en-US" sz="1100" b="1" dirty="0">
              <a:solidFill>
                <a:schemeClr val="accent2">
                  <a:lumMod val="50000"/>
                </a:schemeClr>
              </a:solidFill>
            </a:endParaRPr>
          </a:p>
          <a:p>
            <a:r>
              <a:rPr lang="en-US" sz="2000" b="1" dirty="0" smtClean="0">
                <a:solidFill>
                  <a:schemeClr val="accent2">
                    <a:lumMod val="50000"/>
                  </a:schemeClr>
                </a:solidFill>
              </a:rPr>
              <a:t>Due to the circumstances, Egypt’s Passover lamb was not eaten until well into the night of Abib 14 </a:t>
            </a:r>
            <a:r>
              <a:rPr lang="en-US" dirty="0" smtClean="0">
                <a:solidFill>
                  <a:schemeClr val="accent2">
                    <a:lumMod val="50000"/>
                  </a:schemeClr>
                </a:solidFill>
              </a:rPr>
              <a:t>(that followed the Day Season of the 14</a:t>
            </a:r>
            <a:r>
              <a:rPr lang="en-US" baseline="30000" dirty="0" smtClean="0">
                <a:solidFill>
                  <a:schemeClr val="accent2">
                    <a:lumMod val="50000"/>
                  </a:schemeClr>
                </a:solidFill>
              </a:rPr>
              <a:t>th</a:t>
            </a:r>
            <a:r>
              <a:rPr lang="en-US" dirty="0" smtClean="0">
                <a:solidFill>
                  <a:schemeClr val="accent2">
                    <a:lumMod val="50000"/>
                  </a:schemeClr>
                </a:solidFill>
              </a:rPr>
              <a:t>).</a:t>
            </a:r>
            <a:r>
              <a:rPr lang="en-US" sz="2000" b="1" dirty="0" smtClean="0">
                <a:solidFill>
                  <a:schemeClr val="accent2">
                    <a:lumMod val="50000"/>
                  </a:schemeClr>
                </a:solidFill>
              </a:rPr>
              <a:t>  Therefore it would have been impossible for Yahuah’s people to obey the command to eat the Passover lamb on Abib 14</a:t>
            </a:r>
            <a:r>
              <a:rPr lang="en-US" sz="2000" b="1" baseline="30000" dirty="0" smtClean="0">
                <a:solidFill>
                  <a:schemeClr val="accent2">
                    <a:lumMod val="50000"/>
                  </a:schemeClr>
                </a:solidFill>
              </a:rPr>
              <a:t>th</a:t>
            </a:r>
            <a:r>
              <a:rPr lang="en-US" sz="2000" b="1" dirty="0" smtClean="0">
                <a:solidFill>
                  <a:schemeClr val="accent2">
                    <a:lumMod val="50000"/>
                  </a:schemeClr>
                </a:solidFill>
              </a:rPr>
              <a:t> if sunset changed the date to the 15</a:t>
            </a:r>
            <a:r>
              <a:rPr lang="en-US" sz="2000" b="1" baseline="30000" dirty="0" smtClean="0">
                <a:solidFill>
                  <a:schemeClr val="accent2">
                    <a:lumMod val="50000"/>
                  </a:schemeClr>
                </a:solidFill>
              </a:rPr>
              <a:t>th</a:t>
            </a:r>
            <a:r>
              <a:rPr lang="en-US" sz="2000" b="1" dirty="0" smtClean="0">
                <a:solidFill>
                  <a:schemeClr val="accent2">
                    <a:lumMod val="50000"/>
                  </a:schemeClr>
                </a:solidFill>
              </a:rPr>
              <a:t>.   </a:t>
            </a:r>
          </a:p>
          <a:p>
            <a:endParaRPr lang="en-US" sz="1100" b="1" dirty="0">
              <a:solidFill>
                <a:schemeClr val="accent2">
                  <a:lumMod val="50000"/>
                </a:schemeClr>
              </a:solidFill>
            </a:endParaRPr>
          </a:p>
          <a:p>
            <a:r>
              <a:rPr lang="en-US" sz="2000" b="1" dirty="0" smtClean="0">
                <a:solidFill>
                  <a:schemeClr val="accent2">
                    <a:lumMod val="50000"/>
                  </a:schemeClr>
                </a:solidFill>
              </a:rPr>
              <a:t>Because of this, the </a:t>
            </a:r>
            <a:r>
              <a:rPr lang="en-US" sz="2000" b="1" dirty="0" smtClean="0">
                <a:solidFill>
                  <a:srgbClr val="C00000"/>
                </a:solidFill>
              </a:rPr>
              <a:t>Sunset Theory automatically disqualifies itself.  </a:t>
            </a:r>
            <a:br>
              <a:rPr lang="en-US" sz="2000" b="1" dirty="0" smtClean="0">
                <a:solidFill>
                  <a:srgbClr val="C00000"/>
                </a:solidFill>
              </a:rPr>
            </a:br>
            <a:r>
              <a:rPr lang="en-US" sz="2000" b="1" dirty="0" smtClean="0">
                <a:solidFill>
                  <a:schemeClr val="accent2">
                    <a:lumMod val="50000"/>
                  </a:schemeClr>
                </a:solidFill>
              </a:rPr>
              <a:t>There is no command anywhere in Scripture to eat the Passover lamb </a:t>
            </a:r>
            <a:br>
              <a:rPr lang="en-US" sz="2000" b="1" dirty="0" smtClean="0">
                <a:solidFill>
                  <a:schemeClr val="accent2">
                    <a:lumMod val="50000"/>
                  </a:schemeClr>
                </a:solidFill>
              </a:rPr>
            </a:br>
            <a:r>
              <a:rPr lang="en-US" sz="2000" b="1" dirty="0" smtClean="0">
                <a:solidFill>
                  <a:schemeClr val="accent2">
                    <a:lumMod val="50000"/>
                  </a:schemeClr>
                </a:solidFill>
              </a:rPr>
              <a:t>at the “sunset/dusk” portion where it declares Abib 15</a:t>
            </a:r>
            <a:r>
              <a:rPr lang="en-US" sz="2000" b="1" baseline="30000" dirty="0" smtClean="0">
                <a:solidFill>
                  <a:schemeClr val="accent2">
                    <a:lumMod val="50000"/>
                  </a:schemeClr>
                </a:solidFill>
              </a:rPr>
              <a:t>th</a:t>
            </a:r>
            <a:r>
              <a:rPr lang="en-US" sz="2000" b="1" dirty="0" smtClean="0">
                <a:solidFill>
                  <a:schemeClr val="accent2">
                    <a:lumMod val="50000"/>
                  </a:schemeClr>
                </a:solidFill>
              </a:rPr>
              <a:t> begins and </a:t>
            </a:r>
            <a:br>
              <a:rPr lang="en-US" sz="2000" b="1" dirty="0" smtClean="0">
                <a:solidFill>
                  <a:schemeClr val="accent2">
                    <a:lumMod val="50000"/>
                  </a:schemeClr>
                </a:solidFill>
              </a:rPr>
            </a:br>
            <a:r>
              <a:rPr lang="en-US" sz="2000" b="1" dirty="0" smtClean="0">
                <a:solidFill>
                  <a:schemeClr val="accent2">
                    <a:lumMod val="50000"/>
                  </a:schemeClr>
                </a:solidFill>
              </a:rPr>
              <a:t>ushers in the first Sabbath Feast of Unleavened Bread. </a:t>
            </a:r>
          </a:p>
          <a:p>
            <a:endParaRPr lang="en-US" sz="1100" b="1" dirty="0">
              <a:solidFill>
                <a:schemeClr val="accent2">
                  <a:lumMod val="50000"/>
                </a:schemeClr>
              </a:solidFill>
            </a:endParaRPr>
          </a:p>
          <a:p>
            <a:r>
              <a:rPr lang="en-US" sz="2400" b="1" dirty="0" smtClean="0">
                <a:solidFill>
                  <a:schemeClr val="accent1">
                    <a:lumMod val="75000"/>
                  </a:schemeClr>
                </a:solidFill>
              </a:rPr>
              <a:t>If this is so, the Passover meal </a:t>
            </a:r>
            <a:r>
              <a:rPr lang="en-US" sz="2400" b="1" u="sng" dirty="0" smtClean="0">
                <a:solidFill>
                  <a:schemeClr val="tx1">
                    <a:lumMod val="75000"/>
                    <a:lumOff val="25000"/>
                  </a:schemeClr>
                </a:solidFill>
                <a:effectLst>
                  <a:outerShdw blurRad="38100" dist="38100" dir="2700000" algn="tl">
                    <a:srgbClr val="000000">
                      <a:alpha val="43137"/>
                    </a:srgbClr>
                  </a:outerShdw>
                </a:effectLst>
              </a:rPr>
              <a:t>will never be</a:t>
            </a:r>
            <a:r>
              <a:rPr lang="en-US" sz="2400" b="1" dirty="0" smtClean="0">
                <a:solidFill>
                  <a:schemeClr val="accent1">
                    <a:lumMod val="75000"/>
                  </a:schemeClr>
                </a:solidFill>
              </a:rPr>
              <a:t> eaten </a:t>
            </a:r>
            <a:br>
              <a:rPr lang="en-US" sz="2400" b="1" dirty="0" smtClean="0">
                <a:solidFill>
                  <a:schemeClr val="accent1">
                    <a:lumMod val="75000"/>
                  </a:schemeClr>
                </a:solidFill>
              </a:rPr>
            </a:br>
            <a:r>
              <a:rPr lang="en-US" sz="2400" b="1" dirty="0" smtClean="0">
                <a:solidFill>
                  <a:schemeClr val="accent1">
                    <a:lumMod val="75000"/>
                  </a:schemeClr>
                </a:solidFill>
              </a:rPr>
              <a:t>on Passover Day connected to the date of Abib 14!</a:t>
            </a:r>
          </a:p>
          <a:p>
            <a:r>
              <a:rPr lang="en-US" sz="2400" b="1" dirty="0" smtClean="0">
                <a:solidFill>
                  <a:srgbClr val="32644D"/>
                </a:solidFill>
              </a:rPr>
              <a:t>Next:  Will King Josiah’s massive Passover celebrations align with </a:t>
            </a:r>
            <a:br>
              <a:rPr lang="en-US" sz="2400" b="1" dirty="0" smtClean="0">
                <a:solidFill>
                  <a:srgbClr val="32644D"/>
                </a:solidFill>
              </a:rPr>
            </a:br>
            <a:r>
              <a:rPr lang="en-US" sz="2400" b="1" dirty="0" smtClean="0">
                <a:solidFill>
                  <a:srgbClr val="32644D"/>
                </a:solidFill>
              </a:rPr>
              <a:t>Exodus 12s </a:t>
            </a:r>
            <a:r>
              <a:rPr lang="en-US" sz="2400" b="1" dirty="0" smtClean="0">
                <a:solidFill>
                  <a:srgbClr val="0070C0"/>
                </a:solidFill>
              </a:rPr>
              <a:t>Dawn Day </a:t>
            </a:r>
            <a:r>
              <a:rPr lang="en-US" sz="2400" b="1" dirty="0" smtClean="0">
                <a:solidFill>
                  <a:srgbClr val="32644D"/>
                </a:solidFill>
              </a:rPr>
              <a:t>commencement or </a:t>
            </a:r>
            <a:r>
              <a:rPr lang="en-US" sz="2400" b="1" dirty="0" smtClean="0">
                <a:solidFill>
                  <a:schemeClr val="tx1">
                    <a:lumMod val="75000"/>
                    <a:lumOff val="25000"/>
                  </a:schemeClr>
                </a:solidFill>
              </a:rPr>
              <a:t>with Sunset Theory</a:t>
            </a:r>
            <a:r>
              <a:rPr lang="en-US" sz="2400" b="1" dirty="0" smtClean="0">
                <a:solidFill>
                  <a:srgbClr val="32644D"/>
                </a:solidFill>
              </a:rPr>
              <a:t>?</a:t>
            </a:r>
            <a:endParaRPr lang="en-CA" sz="2400" b="1" dirty="0">
              <a:solidFill>
                <a:srgbClr val="32644D"/>
              </a:solidFill>
            </a:endParaRPr>
          </a:p>
        </p:txBody>
      </p:sp>
      <p:sp>
        <p:nvSpPr>
          <p:cNvPr id="5" name="Slide Number Placeholder 4"/>
          <p:cNvSpPr>
            <a:spLocks noGrp="1"/>
          </p:cNvSpPr>
          <p:nvPr>
            <p:ph type="sldNum" sz="quarter" idx="12"/>
          </p:nvPr>
        </p:nvSpPr>
        <p:spPr/>
        <p:txBody>
          <a:bodyPr/>
          <a:lstStyle/>
          <a:p>
            <a:fld id="{0D34CC77-AFBD-49B8-AB88-7B6E3FAC7633}" type="slidenum">
              <a:rPr lang="en-CA" smtClean="0"/>
              <a:t>57</a:t>
            </a:fld>
            <a:endParaRPr lang="en-CA"/>
          </a:p>
        </p:txBody>
      </p:sp>
      <p:sp>
        <p:nvSpPr>
          <p:cNvPr id="6" name="Title 1"/>
          <p:cNvSpPr txBox="1">
            <a:spLocks/>
          </p:cNvSpPr>
          <p:nvPr/>
        </p:nvSpPr>
        <p:spPr>
          <a:xfrm>
            <a:off x="395536" y="44624"/>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Exodus 12 is the Foundation</a:t>
            </a:r>
            <a:endParaRPr lang="en-CA" sz="4000" cap="none" dirty="0">
              <a:solidFill>
                <a:schemeClr val="accent2">
                  <a:lumMod val="75000"/>
                </a:schemeClr>
              </a:solidFill>
              <a:effectLst/>
            </a:endParaRPr>
          </a:p>
        </p:txBody>
      </p:sp>
      <p:pic>
        <p:nvPicPr>
          <p:cNvPr id="7" name="Picture 2" descr="C:\Users\Rae\Desktop\white man sitting on question blo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00" b="93778" l="19111" r="80000"/>
                    </a14:imgEffect>
                  </a14:imgLayer>
                </a14:imgProps>
              </a:ext>
              <a:ext uri="{28A0092B-C50C-407E-A947-70E740481C1C}">
                <a14:useLocalDpi xmlns:a14="http://schemas.microsoft.com/office/drawing/2010/main" val="0"/>
              </a:ext>
            </a:extLst>
          </a:blip>
          <a:srcRect/>
          <a:stretch>
            <a:fillRect/>
          </a:stretch>
        </p:blipFill>
        <p:spPr bwMode="auto">
          <a:xfrm>
            <a:off x="7452320" y="3104456"/>
            <a:ext cx="1782403" cy="17824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ae\Desktop\white man red green question et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667" r="100000"/>
                    </a14:imgEffect>
                  </a14:imgLayer>
                </a14:imgProps>
              </a:ext>
              <a:ext uri="{28A0092B-C50C-407E-A947-70E740481C1C}">
                <a14:useLocalDpi xmlns:a14="http://schemas.microsoft.com/office/drawing/2010/main" val="0"/>
              </a:ext>
            </a:extLst>
          </a:blip>
          <a:srcRect/>
          <a:stretch>
            <a:fillRect/>
          </a:stretch>
        </p:blipFill>
        <p:spPr bwMode="auto">
          <a:xfrm>
            <a:off x="6948264" y="4509120"/>
            <a:ext cx="1418411" cy="14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92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750"/>
                                        <p:tgtEl>
                                          <p:spTgt spid="8"/>
                                        </p:tgtEl>
                                      </p:cBhvr>
                                    </p:animEffect>
                                  </p:childTnLst>
                                </p:cTn>
                              </p:par>
                            </p:childTnLst>
                          </p:cTn>
                        </p:par>
                        <p:par>
                          <p:cTn id="27" fill="hold">
                            <p:stCondLst>
                              <p:cond delay="3750"/>
                            </p:stCondLst>
                            <p:childTnLst>
                              <p:par>
                                <p:cTn id="28" presetID="42" presetClass="entr" presetSubtype="0" fill="hold" nodeType="after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58</a:t>
            </a:fld>
            <a:endParaRPr lang="en-CA"/>
          </a:p>
        </p:txBody>
      </p:sp>
      <p:sp>
        <p:nvSpPr>
          <p:cNvPr id="4" name="TextBox 3"/>
          <p:cNvSpPr txBox="1"/>
          <p:nvPr/>
        </p:nvSpPr>
        <p:spPr>
          <a:xfrm>
            <a:off x="533400" y="188640"/>
            <a:ext cx="8153400"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3</a:t>
            </a:r>
            <a:r>
              <a:rPr lang="en-US" sz="4000" b="1" baseline="30000" dirty="0" smtClean="0">
                <a:ln w="50800"/>
                <a:solidFill>
                  <a:schemeClr val="bg1">
                    <a:shade val="50000"/>
                  </a:schemeClr>
                </a:solidFill>
              </a:rPr>
              <a:t>rd</a:t>
            </a:r>
            <a:r>
              <a:rPr lang="en-US" sz="4000" b="1" dirty="0" smtClean="0">
                <a:ln w="50800"/>
                <a:solidFill>
                  <a:schemeClr val="bg1">
                    <a:shade val="50000"/>
                  </a:schemeClr>
                </a:solidFill>
              </a:rPr>
              <a:t> Witness:  2 Chronicles 35 </a:t>
            </a:r>
          </a:p>
          <a:p>
            <a:pPr algn="ctr"/>
            <a:r>
              <a:rPr lang="en-US" sz="4000" b="1" dirty="0" smtClean="0">
                <a:ln w="50800"/>
                <a:solidFill>
                  <a:schemeClr val="bg1">
                    <a:shade val="50000"/>
                  </a:schemeClr>
                </a:solidFill>
              </a:rPr>
              <a:t>King Josiah’s Passover</a:t>
            </a:r>
          </a:p>
        </p:txBody>
      </p:sp>
      <p:pic>
        <p:nvPicPr>
          <p:cNvPr id="5" name="Picture 4" descr="C:\Documents and Settings\Demo\Desktop\Moon-Month\Astleford Studies - Dawn\josiah king picture.jpeg"/>
          <p:cNvPicPr/>
          <p:nvPr/>
        </p:nvPicPr>
        <p:blipFill>
          <a:blip r:embed="rId3">
            <a:extLst>
              <a:ext uri="{28A0092B-C50C-407E-A947-70E740481C1C}">
                <a14:useLocalDpi xmlns:a14="http://schemas.microsoft.com/office/drawing/2010/main" val="0"/>
              </a:ext>
            </a:extLst>
          </a:blip>
          <a:srcRect/>
          <a:stretch>
            <a:fillRect/>
          </a:stretch>
        </p:blipFill>
        <p:spPr bwMode="auto">
          <a:xfrm>
            <a:off x="592089" y="1808819"/>
            <a:ext cx="2491740" cy="3510915"/>
          </a:xfrm>
          <a:prstGeom prst="round2DiagRect">
            <a:avLst>
              <a:gd name="adj1" fmla="val 16667"/>
              <a:gd name="adj2" fmla="val 0"/>
            </a:avLst>
          </a:prstGeom>
          <a:ln w="88900" cap="sq">
            <a:solidFill>
              <a:srgbClr val="990033"/>
            </a:solidFill>
            <a:miter lim="800000"/>
          </a:ln>
          <a:effectLst>
            <a:glow rad="228600">
              <a:schemeClr val="accent2">
                <a:satMod val="175000"/>
                <a:alpha val="40000"/>
              </a:schemeClr>
            </a:glow>
            <a:outerShdw blurRad="254000" algn="tl" rotWithShape="0">
              <a:srgbClr val="000000">
                <a:alpha val="43000"/>
              </a:srgbClr>
            </a:outerShdw>
          </a:effectLst>
        </p:spPr>
      </p:pic>
      <p:sp>
        <p:nvSpPr>
          <p:cNvPr id="7" name="Text Box 73"/>
          <p:cNvSpPr txBox="1"/>
          <p:nvPr/>
        </p:nvSpPr>
        <p:spPr>
          <a:xfrm>
            <a:off x="3347864" y="1628800"/>
            <a:ext cx="5328592" cy="2160240"/>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ct val="115000"/>
              </a:lnSpc>
              <a:spcAft>
                <a:spcPts val="1000"/>
              </a:spcAft>
            </a:pPr>
            <a:r>
              <a:rPr lang="en-US" sz="3200" b="1" dirty="0" smtClean="0">
                <a:solidFill>
                  <a:srgbClr val="990033"/>
                </a:solidFill>
                <a:effectLst>
                  <a:outerShdw blurRad="50800" dist="39002" dir="5460000" algn="tl">
                    <a:srgbClr val="000000">
                      <a:alpha val="38000"/>
                    </a:srgbClr>
                  </a:outerShdw>
                </a:effectLst>
                <a:latin typeface="Comic Sans MS"/>
                <a:ea typeface="Calibri"/>
                <a:cs typeface="Times New Roman"/>
              </a:rPr>
              <a:t>In about 624 BC, this </a:t>
            </a:r>
            <a:br>
              <a:rPr lang="en-US" sz="3200" b="1" dirty="0" smtClean="0">
                <a:solidFill>
                  <a:srgbClr val="990033"/>
                </a:solidFill>
                <a:effectLst>
                  <a:outerShdw blurRad="50800" dist="39002" dir="5460000" algn="tl">
                    <a:srgbClr val="000000">
                      <a:alpha val="38000"/>
                    </a:srgbClr>
                  </a:outerShdw>
                </a:effectLst>
                <a:latin typeface="Comic Sans MS"/>
                <a:ea typeface="Calibri"/>
                <a:cs typeface="Times New Roman"/>
              </a:rPr>
            </a:br>
            <a:r>
              <a:rPr lang="en-US" sz="3200" b="1" dirty="0" smtClean="0">
                <a:solidFill>
                  <a:srgbClr val="990033"/>
                </a:solidFill>
                <a:effectLst>
                  <a:outerShdw blurRad="50800" dist="39002" dir="5460000" algn="tl">
                    <a:srgbClr val="000000">
                      <a:alpha val="38000"/>
                    </a:srgbClr>
                  </a:outerShdw>
                </a:effectLst>
                <a:latin typeface="Comic Sans MS"/>
                <a:ea typeface="Calibri"/>
                <a:cs typeface="Times New Roman"/>
              </a:rPr>
              <a:t>was a </a:t>
            </a:r>
            <a:r>
              <a:rPr lang="en-US" sz="3200" b="1" dirty="0" smtClean="0">
                <a:ln>
                  <a:noFill/>
                </a:ln>
                <a:solidFill>
                  <a:srgbClr val="990033"/>
                </a:solidFill>
                <a:effectLst>
                  <a:outerShdw blurRad="50800" dist="39002" dir="5460000" algn="tl">
                    <a:srgbClr val="000000">
                      <a:alpha val="38000"/>
                    </a:srgbClr>
                  </a:outerShdw>
                </a:effectLst>
                <a:latin typeface="Comic Sans MS"/>
                <a:ea typeface="Calibri"/>
                <a:cs typeface="Times New Roman"/>
              </a:rPr>
              <a:t>Massive Passover </a:t>
            </a:r>
            <a:br>
              <a:rPr lang="en-US" sz="3200" b="1" dirty="0" smtClean="0">
                <a:ln>
                  <a:noFill/>
                </a:ln>
                <a:solidFill>
                  <a:srgbClr val="990033"/>
                </a:solidFill>
                <a:effectLst>
                  <a:outerShdw blurRad="50800" dist="39002" dir="5460000" algn="tl">
                    <a:srgbClr val="000000">
                      <a:alpha val="38000"/>
                    </a:srgbClr>
                  </a:outerShdw>
                </a:effectLst>
                <a:latin typeface="Comic Sans MS"/>
                <a:ea typeface="Calibri"/>
                <a:cs typeface="Times New Roman"/>
              </a:rPr>
            </a:br>
            <a:r>
              <a:rPr lang="en-US" sz="3200" b="1" dirty="0" smtClean="0">
                <a:ln>
                  <a:noFill/>
                </a:ln>
                <a:solidFill>
                  <a:srgbClr val="990033"/>
                </a:solidFill>
                <a:effectLst>
                  <a:outerShdw blurRad="50800" dist="39002" dir="5460000" algn="tl">
                    <a:srgbClr val="000000">
                      <a:alpha val="38000"/>
                    </a:srgbClr>
                  </a:outerShdw>
                </a:effectLst>
                <a:latin typeface="Comic Sans MS"/>
                <a:ea typeface="Calibri"/>
                <a:cs typeface="Times New Roman"/>
              </a:rPr>
              <a:t>of 41,400 sacrifices! </a:t>
            </a:r>
            <a:br>
              <a:rPr lang="en-US" sz="3200" b="1" dirty="0" smtClean="0">
                <a:ln>
                  <a:noFill/>
                </a:ln>
                <a:solidFill>
                  <a:srgbClr val="990033"/>
                </a:solidFill>
                <a:effectLst>
                  <a:outerShdw blurRad="50800" dist="39002" dir="5460000" algn="tl">
                    <a:srgbClr val="000000">
                      <a:alpha val="38000"/>
                    </a:srgbClr>
                  </a:outerShdw>
                </a:effectLst>
                <a:latin typeface="Comic Sans MS"/>
                <a:ea typeface="Calibri"/>
                <a:cs typeface="Times New Roman"/>
              </a:rPr>
            </a:br>
            <a:r>
              <a:rPr lang="en-US" sz="2400" dirty="0" smtClean="0">
                <a:solidFill>
                  <a:srgbClr val="990033"/>
                </a:solidFill>
                <a:effectLst>
                  <a:outerShdw blurRad="50800" dist="39002" dir="5460000" algn="tl">
                    <a:srgbClr val="000000">
                      <a:alpha val="38000"/>
                    </a:srgbClr>
                  </a:outerShdw>
                </a:effectLst>
                <a:latin typeface="Comic Sans MS"/>
                <a:ea typeface="Calibri"/>
                <a:cs typeface="Times New Roman"/>
              </a:rPr>
              <a:t>[~ 875+ Years after Exodus 12]</a:t>
            </a:r>
            <a:endParaRPr lang="en-CA" sz="900" dirty="0">
              <a:effectLst/>
              <a:latin typeface="Calibri"/>
              <a:ea typeface="Calibri"/>
              <a:cs typeface="Times New Roman"/>
            </a:endParaRPr>
          </a:p>
        </p:txBody>
      </p:sp>
      <p:sp>
        <p:nvSpPr>
          <p:cNvPr id="2" name="TextBox 1"/>
          <p:cNvSpPr txBox="1"/>
          <p:nvPr/>
        </p:nvSpPr>
        <p:spPr>
          <a:xfrm>
            <a:off x="3632283" y="3933056"/>
            <a:ext cx="4752528" cy="1631216"/>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a:solidFill>
                  <a:srgbClr val="002060"/>
                </a:solidFill>
              </a:rPr>
              <a:t>2 Chron </a:t>
            </a:r>
            <a:r>
              <a:rPr lang="en-US" sz="2000" b="1" dirty="0" smtClean="0">
                <a:solidFill>
                  <a:srgbClr val="002060"/>
                </a:solidFill>
              </a:rPr>
              <a:t>35:18  </a:t>
            </a:r>
            <a:r>
              <a:rPr lang="en-US" sz="2000" b="1" dirty="0" smtClean="0">
                <a:solidFill>
                  <a:schemeClr val="accent2">
                    <a:lumMod val="50000"/>
                  </a:schemeClr>
                </a:solidFill>
              </a:rPr>
              <a:t>And </a:t>
            </a:r>
            <a:r>
              <a:rPr lang="en-US" sz="2000" b="1" dirty="0">
                <a:solidFill>
                  <a:schemeClr val="accent2">
                    <a:lumMod val="50000"/>
                  </a:schemeClr>
                </a:solidFill>
              </a:rPr>
              <a:t>there was no </a:t>
            </a:r>
            <a:r>
              <a:rPr lang="en-US" sz="2000" b="1" dirty="0" err="1">
                <a:solidFill>
                  <a:schemeClr val="accent2">
                    <a:lumMod val="50000"/>
                  </a:schemeClr>
                </a:solidFill>
              </a:rPr>
              <a:t>passover</a:t>
            </a:r>
            <a:r>
              <a:rPr lang="en-US" sz="2000" b="1" dirty="0">
                <a:solidFill>
                  <a:schemeClr val="accent2">
                    <a:lumMod val="50000"/>
                  </a:schemeClr>
                </a:solidFill>
              </a:rPr>
              <a:t> like to that kept in Israel from the days of Samuel the prophet; neither did all the kings of Israel keep such a </a:t>
            </a:r>
            <a:r>
              <a:rPr lang="en-US" sz="2000" b="1" dirty="0" err="1">
                <a:solidFill>
                  <a:schemeClr val="accent2">
                    <a:lumMod val="50000"/>
                  </a:schemeClr>
                </a:solidFill>
              </a:rPr>
              <a:t>passover</a:t>
            </a:r>
            <a:r>
              <a:rPr lang="en-US" sz="2000" b="1" dirty="0">
                <a:solidFill>
                  <a:schemeClr val="accent2">
                    <a:lumMod val="50000"/>
                  </a:schemeClr>
                </a:solidFill>
              </a:rPr>
              <a:t> as Josiah </a:t>
            </a:r>
            <a:r>
              <a:rPr lang="en-US" sz="2000" b="1" dirty="0" smtClean="0">
                <a:solidFill>
                  <a:schemeClr val="accent2">
                    <a:lumMod val="50000"/>
                  </a:schemeClr>
                </a:solidFill>
              </a:rPr>
              <a:t>kept …</a:t>
            </a:r>
            <a:r>
              <a:rPr lang="en-US" sz="2000" dirty="0" smtClean="0"/>
              <a:t>   </a:t>
            </a:r>
            <a:r>
              <a:rPr lang="en-US" sz="1600" i="1" dirty="0" smtClean="0"/>
              <a:t>KJV</a:t>
            </a:r>
            <a:endParaRPr lang="en-CA" dirty="0"/>
          </a:p>
        </p:txBody>
      </p:sp>
      <p:sp>
        <p:nvSpPr>
          <p:cNvPr id="6" name="Rectangle 5"/>
          <p:cNvSpPr/>
          <p:nvPr/>
        </p:nvSpPr>
        <p:spPr>
          <a:xfrm>
            <a:off x="107504" y="5564272"/>
            <a:ext cx="9053536" cy="1200329"/>
          </a:xfrm>
          <a:prstGeom prst="rect">
            <a:avLst/>
          </a:prstGeom>
        </p:spPr>
        <p:txBody>
          <a:bodyPr wrap="square">
            <a:spAutoFit/>
            <a:scene3d>
              <a:camera prst="orthographicFront"/>
              <a:lightRig rig="threePt" dir="t"/>
            </a:scene3d>
            <a:sp3d extrusionH="57150">
              <a:bevelT w="38100" h="38100"/>
            </a:sp3d>
          </a:bodyPr>
          <a:lstStyle/>
          <a:p>
            <a:r>
              <a:rPr lang="en-US" sz="2400" b="1" dirty="0" smtClean="0">
                <a:solidFill>
                  <a:schemeClr val="tx2">
                    <a:lumMod val="75000"/>
                  </a:schemeClr>
                </a:solidFill>
              </a:rPr>
              <a:t>This testimony mentions both the </a:t>
            </a:r>
            <a:r>
              <a:rPr lang="en-US" sz="2400" b="1" dirty="0" smtClean="0">
                <a:solidFill>
                  <a:srgbClr val="0070C0"/>
                </a:solidFill>
              </a:rPr>
              <a:t>Day Season </a:t>
            </a:r>
            <a:r>
              <a:rPr lang="en-US" sz="2400" b="1" dirty="0" smtClean="0">
                <a:solidFill>
                  <a:schemeClr val="tx2">
                    <a:lumMod val="75000"/>
                  </a:schemeClr>
                </a:solidFill>
              </a:rPr>
              <a:t>and the </a:t>
            </a:r>
            <a:r>
              <a:rPr lang="en-US" sz="2400" b="1" dirty="0" smtClean="0">
                <a:solidFill>
                  <a:srgbClr val="002060"/>
                </a:solidFill>
              </a:rPr>
              <a:t>Night Season.  </a:t>
            </a:r>
          </a:p>
          <a:p>
            <a:pPr algn="ctr"/>
            <a:r>
              <a:rPr lang="en-US" sz="2400" b="1" dirty="0" smtClean="0">
                <a:ln>
                  <a:solidFill>
                    <a:srgbClr val="002060"/>
                  </a:solidFill>
                </a:ln>
                <a:solidFill>
                  <a:srgbClr val="32644D"/>
                </a:solidFill>
                <a:effectLst>
                  <a:outerShdw blurRad="38100" dist="38100" dir="2700000" algn="tl">
                    <a:srgbClr val="000000">
                      <a:alpha val="43137"/>
                    </a:srgbClr>
                  </a:outerShdw>
                </a:effectLst>
                <a:latin typeface="Comic Sans MS" pitchFamily="66" charset="0"/>
              </a:rPr>
              <a:t>Q</a:t>
            </a:r>
            <a:r>
              <a:rPr lang="en-US" sz="2400" b="1" u="sng" dirty="0" smtClean="0">
                <a:ln>
                  <a:solidFill>
                    <a:srgbClr val="002060"/>
                  </a:solidFill>
                </a:ln>
                <a:solidFill>
                  <a:srgbClr val="32644D"/>
                </a:solidFill>
                <a:effectLst>
                  <a:outerShdw blurRad="38100" dist="38100" dir="2700000" algn="tl">
                    <a:srgbClr val="000000">
                      <a:alpha val="43137"/>
                    </a:srgbClr>
                  </a:outerShdw>
                </a:effectLst>
                <a:latin typeface="Comic Sans MS" pitchFamily="66" charset="0"/>
              </a:rPr>
              <a:t>uestions</a:t>
            </a:r>
            <a:r>
              <a:rPr lang="en-US" sz="2400" b="1" dirty="0" smtClean="0">
                <a:ln>
                  <a:solidFill>
                    <a:srgbClr val="002060"/>
                  </a:solidFill>
                </a:ln>
                <a:solidFill>
                  <a:srgbClr val="32644D"/>
                </a:solidFill>
                <a:effectLst>
                  <a:outerShdw blurRad="38100" dist="38100" dir="2700000" algn="tl">
                    <a:srgbClr val="000000">
                      <a:alpha val="43137"/>
                    </a:srgbClr>
                  </a:outerShdw>
                </a:effectLst>
                <a:latin typeface="Comic Sans MS" pitchFamily="66" charset="0"/>
              </a:rPr>
              <a:t>:</a:t>
            </a:r>
            <a:r>
              <a:rPr lang="en-US" sz="2400" b="1" dirty="0" smtClean="0">
                <a:solidFill>
                  <a:srgbClr val="990033"/>
                </a:solidFill>
              </a:rPr>
              <a:t>  Were </a:t>
            </a:r>
            <a:r>
              <a:rPr lang="en-US" sz="2400" b="1" dirty="0">
                <a:solidFill>
                  <a:srgbClr val="990033"/>
                </a:solidFill>
              </a:rPr>
              <a:t>all of these Passover </a:t>
            </a:r>
            <a:r>
              <a:rPr lang="en-US" sz="2400" b="1" dirty="0" smtClean="0">
                <a:solidFill>
                  <a:srgbClr val="990033"/>
                </a:solidFill>
              </a:rPr>
              <a:t>sacrifices eaten </a:t>
            </a:r>
            <a:br>
              <a:rPr lang="en-US" sz="2400" b="1" dirty="0" smtClean="0">
                <a:solidFill>
                  <a:srgbClr val="990033"/>
                </a:solidFill>
              </a:rPr>
            </a:br>
            <a:r>
              <a:rPr lang="en-US" sz="2400" b="1" dirty="0" smtClean="0">
                <a:solidFill>
                  <a:srgbClr val="990033"/>
                </a:solidFill>
              </a:rPr>
              <a:t>on </a:t>
            </a:r>
            <a:r>
              <a:rPr lang="en-US" sz="2400" b="1" dirty="0">
                <a:solidFill>
                  <a:srgbClr val="990033"/>
                </a:solidFill>
              </a:rPr>
              <a:t>Abib 14</a:t>
            </a:r>
            <a:r>
              <a:rPr lang="en-US" sz="2400" b="1" baseline="30000" dirty="0">
                <a:solidFill>
                  <a:srgbClr val="990033"/>
                </a:solidFill>
              </a:rPr>
              <a:t>th</a:t>
            </a:r>
            <a:r>
              <a:rPr lang="en-US" sz="2400" b="1" dirty="0">
                <a:solidFill>
                  <a:srgbClr val="990033"/>
                </a:solidFill>
              </a:rPr>
              <a:t> or not</a:t>
            </a:r>
            <a:r>
              <a:rPr lang="en-US" sz="2400" b="1" dirty="0" smtClean="0">
                <a:solidFill>
                  <a:srgbClr val="990033"/>
                </a:solidFill>
              </a:rPr>
              <a:t>?  </a:t>
            </a:r>
            <a:r>
              <a:rPr lang="en-US" sz="2400" b="1" dirty="0" smtClean="0">
                <a:ln>
                  <a:solidFill>
                    <a:srgbClr val="002060"/>
                  </a:solidFill>
                </a:ln>
                <a:solidFill>
                  <a:srgbClr val="32644D"/>
                </a:solidFill>
              </a:rPr>
              <a:t>Was Josiah obedient to the Torah?</a:t>
            </a:r>
            <a:endParaRPr lang="en-US" sz="2400" dirty="0">
              <a:ln>
                <a:solidFill>
                  <a:srgbClr val="002060"/>
                </a:solidFill>
              </a:ln>
              <a:solidFill>
                <a:srgbClr val="32644D"/>
              </a:solidFill>
            </a:endParaRPr>
          </a:p>
        </p:txBody>
      </p:sp>
    </p:spTree>
    <p:extLst>
      <p:ext uri="{BB962C8B-B14F-4D97-AF65-F5344CB8AC3E}">
        <p14:creationId xmlns:p14="http://schemas.microsoft.com/office/powerpoint/2010/main" val="620487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609600" y="162580"/>
            <a:ext cx="78486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3</a:t>
            </a:r>
            <a:r>
              <a:rPr lang="en-US" sz="2800" b="1" baseline="30000" dirty="0" smtClean="0">
                <a:solidFill>
                  <a:schemeClr val="accent6">
                    <a:lumMod val="40000"/>
                    <a:lumOff val="60000"/>
                  </a:schemeClr>
                </a:solidFill>
              </a:rPr>
              <a:t>rd</a:t>
            </a:r>
            <a:r>
              <a:rPr lang="en-US" sz="2800" b="1" dirty="0" smtClean="0">
                <a:solidFill>
                  <a:schemeClr val="accent6">
                    <a:lumMod val="40000"/>
                    <a:lumOff val="60000"/>
                  </a:schemeClr>
                </a:solidFill>
              </a:rPr>
              <a:t> Witness:  2 Chronicles 35:1, 7-9</a:t>
            </a:r>
            <a:endParaRPr lang="en-US" sz="2800" b="1" dirty="0">
              <a:solidFill>
                <a:schemeClr val="accent6">
                  <a:lumMod val="40000"/>
                  <a:lumOff val="60000"/>
                </a:schemeClr>
              </a:solidFill>
            </a:endParaRPr>
          </a:p>
        </p:txBody>
      </p:sp>
      <p:sp>
        <p:nvSpPr>
          <p:cNvPr id="5" name="TextBox 4"/>
          <p:cNvSpPr txBox="1"/>
          <p:nvPr/>
        </p:nvSpPr>
        <p:spPr>
          <a:xfrm>
            <a:off x="381000" y="838201"/>
            <a:ext cx="8229600" cy="4493538"/>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pPr marL="514350" indent="-514350">
              <a:buAutoNum type="arabicPlain"/>
            </a:pPr>
            <a:r>
              <a:rPr lang="en-US" sz="2200" b="1" dirty="0" smtClean="0">
                <a:solidFill>
                  <a:prstClr val="black"/>
                </a:solidFill>
              </a:rPr>
              <a:t>Moreover </a:t>
            </a:r>
            <a:r>
              <a:rPr lang="en-US" sz="2200" b="1" dirty="0">
                <a:solidFill>
                  <a:prstClr val="black"/>
                </a:solidFill>
              </a:rPr>
              <a:t>Josiah kept a passover unto </a:t>
            </a:r>
            <a:r>
              <a:rPr lang="en-US" sz="2200" b="1" dirty="0" smtClean="0">
                <a:solidFill>
                  <a:prstClr val="black"/>
                </a:solidFill>
              </a:rPr>
              <a:t>Yahuah in </a:t>
            </a:r>
            <a:r>
              <a:rPr lang="en-US" sz="2200" b="1" dirty="0">
                <a:solidFill>
                  <a:prstClr val="black"/>
                </a:solidFill>
              </a:rPr>
              <a:t>Jerusalem</a:t>
            </a:r>
            <a:r>
              <a:rPr lang="en-US" sz="2200" b="1" dirty="0" smtClean="0">
                <a:solidFill>
                  <a:prstClr val="black"/>
                </a:solidFill>
              </a:rPr>
              <a:t>:  </a:t>
            </a:r>
            <a:br>
              <a:rPr lang="en-US" sz="2200" b="1" dirty="0" smtClean="0">
                <a:solidFill>
                  <a:prstClr val="black"/>
                </a:solidFill>
              </a:rPr>
            </a:br>
            <a:r>
              <a:rPr lang="en-US" sz="2200" b="1" dirty="0" smtClean="0">
                <a:solidFill>
                  <a:prstClr val="black"/>
                </a:solidFill>
              </a:rPr>
              <a:t>and </a:t>
            </a:r>
            <a:r>
              <a:rPr lang="en-US" sz="2200" b="1" u="sng" dirty="0">
                <a:solidFill>
                  <a:prstClr val="black"/>
                </a:solidFill>
              </a:rPr>
              <a:t>the</a:t>
            </a:r>
            <a:r>
              <a:rPr lang="en-US" sz="2200" b="1" dirty="0">
                <a:solidFill>
                  <a:prstClr val="black"/>
                </a:solidFill>
              </a:rPr>
              <a:t>y</a:t>
            </a:r>
            <a:r>
              <a:rPr lang="en-US" sz="2200" b="1" u="sng" dirty="0">
                <a:solidFill>
                  <a:prstClr val="black"/>
                </a:solidFill>
              </a:rPr>
              <a:t> killed the </a:t>
            </a:r>
            <a:r>
              <a:rPr lang="en-US" sz="2200" b="1" dirty="0">
                <a:solidFill>
                  <a:prstClr val="black"/>
                </a:solidFill>
              </a:rPr>
              <a:t>p</a:t>
            </a:r>
            <a:r>
              <a:rPr lang="en-US" sz="2200" b="1" u="sng" dirty="0">
                <a:solidFill>
                  <a:prstClr val="black"/>
                </a:solidFill>
              </a:rPr>
              <a:t>assover on the fourteenth da</a:t>
            </a:r>
            <a:r>
              <a:rPr lang="en-US" sz="2200" b="1" dirty="0">
                <a:solidFill>
                  <a:prstClr val="black"/>
                </a:solidFill>
              </a:rPr>
              <a:t>y</a:t>
            </a:r>
            <a:r>
              <a:rPr lang="en-US" sz="2200" b="1" u="sng" dirty="0">
                <a:solidFill>
                  <a:prstClr val="black"/>
                </a:solidFill>
              </a:rPr>
              <a:t> of the first month</a:t>
            </a:r>
            <a:r>
              <a:rPr lang="en-US" sz="2200" b="1" dirty="0" smtClean="0">
                <a:solidFill>
                  <a:prstClr val="black"/>
                </a:solidFill>
              </a:rPr>
              <a:t>.</a:t>
            </a:r>
          </a:p>
          <a:p>
            <a:pPr marL="514350" indent="-514350">
              <a:buAutoNum type="arabicPlain" startAt="7"/>
            </a:pPr>
            <a:r>
              <a:rPr lang="en-US" sz="2200" b="1" dirty="0" smtClean="0"/>
              <a:t>And </a:t>
            </a:r>
            <a:r>
              <a:rPr lang="en-US" sz="2200" b="1" dirty="0"/>
              <a:t>Josiah gave to the people, of the flock, lambs and kids, all for the </a:t>
            </a:r>
            <a:r>
              <a:rPr lang="en-US" sz="2200" b="1" dirty="0" err="1"/>
              <a:t>p</a:t>
            </a:r>
            <a:r>
              <a:rPr lang="en-US" sz="2200" b="1" u="sng" dirty="0" err="1"/>
              <a:t>assover</a:t>
            </a:r>
            <a:r>
              <a:rPr lang="en-US" sz="2200" b="1" u="sng" dirty="0"/>
              <a:t> offerin</a:t>
            </a:r>
            <a:r>
              <a:rPr lang="en-US" sz="2200" b="1" dirty="0"/>
              <a:t>g</a:t>
            </a:r>
            <a:r>
              <a:rPr lang="en-US" sz="2200" b="1" u="sng" dirty="0"/>
              <a:t>s</a:t>
            </a:r>
            <a:r>
              <a:rPr lang="en-US" sz="2200" b="1" dirty="0"/>
              <a:t>, for all that were present, to the number of thirty thousand, and three thousand bullocks: </a:t>
            </a:r>
            <a:r>
              <a:rPr lang="en-US" sz="2200" b="1" dirty="0" smtClean="0"/>
              <a:t/>
            </a:r>
            <a:br>
              <a:rPr lang="en-US" sz="2200" b="1" dirty="0" smtClean="0"/>
            </a:br>
            <a:r>
              <a:rPr lang="en-US" sz="2200" b="1" dirty="0" smtClean="0"/>
              <a:t>these </a:t>
            </a:r>
            <a:r>
              <a:rPr lang="en-US" sz="2200" b="1" dirty="0"/>
              <a:t>were of the king's substance </a:t>
            </a:r>
            <a:r>
              <a:rPr lang="en-US" sz="2200" dirty="0">
                <a:solidFill>
                  <a:srgbClr val="FF0000"/>
                </a:solidFill>
              </a:rPr>
              <a:t>[33,000</a:t>
            </a:r>
            <a:r>
              <a:rPr lang="en-US" sz="2200" dirty="0" smtClean="0">
                <a:solidFill>
                  <a:srgbClr val="FF0000"/>
                </a:solidFill>
              </a:rPr>
              <a:t>].</a:t>
            </a:r>
          </a:p>
          <a:p>
            <a:pPr marL="514350" indent="-514350">
              <a:buFontTx/>
              <a:buAutoNum type="arabicPlain" startAt="7"/>
            </a:pPr>
            <a:r>
              <a:rPr lang="en-US" sz="2200" b="1" dirty="0"/>
              <a:t>And his princes gave willingly unto the </a:t>
            </a:r>
            <a:r>
              <a:rPr lang="en-US" sz="2200" b="1" dirty="0" smtClean="0"/>
              <a:t>people … </a:t>
            </a:r>
            <a:r>
              <a:rPr lang="en-US" sz="2200" b="1" dirty="0" err="1" smtClean="0"/>
              <a:t>p</a:t>
            </a:r>
            <a:r>
              <a:rPr lang="en-US" sz="2200" b="1" u="sng" dirty="0" err="1" smtClean="0"/>
              <a:t>assover</a:t>
            </a:r>
            <a:r>
              <a:rPr lang="en-US" sz="2200" b="1" u="sng" dirty="0" smtClean="0"/>
              <a:t> </a:t>
            </a:r>
            <a:r>
              <a:rPr lang="en-US" sz="2200" b="1" u="sng" dirty="0"/>
              <a:t>offerin</a:t>
            </a:r>
            <a:r>
              <a:rPr lang="en-US" sz="2200" b="1" dirty="0"/>
              <a:t>g</a:t>
            </a:r>
            <a:r>
              <a:rPr lang="en-US" sz="2200" b="1" u="sng" dirty="0"/>
              <a:t>s</a:t>
            </a:r>
            <a:r>
              <a:rPr lang="en-US" sz="2200" b="1" dirty="0"/>
              <a:t> two thousand and six hundred small cattle, and </a:t>
            </a:r>
            <a:r>
              <a:rPr lang="en-US" sz="2200" b="1" dirty="0" smtClean="0"/>
              <a:t/>
            </a:r>
            <a:br>
              <a:rPr lang="en-US" sz="2200" b="1" dirty="0" smtClean="0"/>
            </a:br>
            <a:r>
              <a:rPr lang="en-US" sz="2200" b="1" dirty="0" smtClean="0"/>
              <a:t>three </a:t>
            </a:r>
            <a:r>
              <a:rPr lang="en-US" sz="2200" b="1" dirty="0"/>
              <a:t>hundred oxen </a:t>
            </a:r>
            <a:r>
              <a:rPr lang="en-US" sz="2200" dirty="0">
                <a:solidFill>
                  <a:srgbClr val="FF0000"/>
                </a:solidFill>
              </a:rPr>
              <a:t>[2900</a:t>
            </a:r>
            <a:r>
              <a:rPr lang="en-US" sz="2200" dirty="0" smtClean="0">
                <a:solidFill>
                  <a:srgbClr val="FF0000"/>
                </a:solidFill>
              </a:rPr>
              <a:t>].</a:t>
            </a:r>
          </a:p>
          <a:p>
            <a:pPr marL="514350" indent="-514350">
              <a:buFontTx/>
              <a:buAutoNum type="arabicPlain" startAt="7"/>
            </a:pPr>
            <a:r>
              <a:rPr lang="en-US" sz="2200" b="1" dirty="0" smtClean="0"/>
              <a:t>… </a:t>
            </a:r>
            <a:r>
              <a:rPr lang="en-US" sz="2200" b="1" dirty="0"/>
              <a:t>gave unto the Levites </a:t>
            </a:r>
            <a:r>
              <a:rPr lang="en-US" sz="2200" b="1" u="sng" dirty="0"/>
              <a:t>for </a:t>
            </a:r>
            <a:r>
              <a:rPr lang="en-US" sz="2200" b="1" dirty="0" err="1"/>
              <a:t>p</a:t>
            </a:r>
            <a:r>
              <a:rPr lang="en-US" sz="2200" b="1" u="sng" dirty="0" err="1"/>
              <a:t>assover</a:t>
            </a:r>
            <a:r>
              <a:rPr lang="en-US" sz="2200" b="1" u="sng" dirty="0"/>
              <a:t> offerin</a:t>
            </a:r>
            <a:r>
              <a:rPr lang="en-US" sz="2200" b="1" dirty="0"/>
              <a:t>g</a:t>
            </a:r>
            <a:r>
              <a:rPr lang="en-US" sz="2200" b="1" u="sng" dirty="0"/>
              <a:t>s</a:t>
            </a:r>
            <a:r>
              <a:rPr lang="en-US" sz="2200" b="1" dirty="0"/>
              <a:t> five thousand small cattle, and five hundred oxen </a:t>
            </a:r>
            <a:r>
              <a:rPr lang="en-US" sz="2200" dirty="0">
                <a:solidFill>
                  <a:srgbClr val="FF0000"/>
                </a:solidFill>
              </a:rPr>
              <a:t>[5500</a:t>
            </a:r>
            <a:r>
              <a:rPr lang="en-US" sz="2200" dirty="0" smtClean="0">
                <a:solidFill>
                  <a:srgbClr val="FF0000"/>
                </a:solidFill>
              </a:rPr>
              <a:t>] [a total of 41,400  sacrifices]. </a:t>
            </a:r>
            <a:endParaRPr lang="en-US" sz="2200" b="1" dirty="0">
              <a:solidFill>
                <a:prstClr val="black"/>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59</a:t>
            </a:fld>
            <a:endParaRPr lang="en-CA" dirty="0">
              <a:solidFill>
                <a:schemeClr val="bg1"/>
              </a:solidFill>
            </a:endParaRPr>
          </a:p>
        </p:txBody>
      </p:sp>
    </p:spTree>
    <p:extLst>
      <p:ext uri="{BB962C8B-B14F-4D97-AF65-F5344CB8AC3E}">
        <p14:creationId xmlns:p14="http://schemas.microsoft.com/office/powerpoint/2010/main" val="3718254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G:\#2 Art JPEG &amp; 27 folders June 9\question 22ib.jpg"/>
          <p:cNvPicPr>
            <a:picLocks noGrp="1" noChangeAspect="1" noChangeArrowheads="1"/>
          </p:cNvPicPr>
          <p:nvPr>
            <p:ph idx="1"/>
          </p:nvPr>
        </p:nvPicPr>
        <p:blipFill>
          <a:blip r:embed="rId2" cstate="print">
            <a:duotone>
              <a:schemeClr val="accent2">
                <a:shade val="45000"/>
                <a:satMod val="135000"/>
              </a:schemeClr>
              <a:prstClr val="white"/>
            </a:duotone>
          </a:blip>
          <a:srcRect/>
          <a:stretch>
            <a:fillRect/>
          </a:stretch>
        </p:blipFill>
        <p:spPr bwMode="auto">
          <a:xfrm>
            <a:off x="6839744" y="431954"/>
            <a:ext cx="2060942" cy="206094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395536" y="1124744"/>
            <a:ext cx="8496944" cy="3877985"/>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a:pPr>
            <a:r>
              <a:rPr lang="en-US" sz="2400" b="1" dirty="0" smtClean="0">
                <a:solidFill>
                  <a:schemeClr val="accent1">
                    <a:lumMod val="75000"/>
                  </a:schemeClr>
                </a:solidFill>
              </a:rPr>
              <a:t>Verse 10 gives explicit instructions that if any </a:t>
            </a:r>
            <a:br>
              <a:rPr lang="en-US" sz="2400" b="1" dirty="0" smtClean="0">
                <a:solidFill>
                  <a:schemeClr val="accent1">
                    <a:lumMod val="75000"/>
                  </a:schemeClr>
                </a:solidFill>
              </a:rPr>
            </a:br>
            <a:r>
              <a:rPr lang="en-US" sz="2400" b="1" dirty="0" smtClean="0">
                <a:solidFill>
                  <a:schemeClr val="accent1">
                    <a:lumMod val="75000"/>
                  </a:schemeClr>
                </a:solidFill>
              </a:rPr>
              <a:t>portion of the lamb will be remaining until </a:t>
            </a:r>
            <a:br>
              <a:rPr lang="en-US" sz="2400" b="1" dirty="0" smtClean="0">
                <a:solidFill>
                  <a:schemeClr val="accent1">
                    <a:lumMod val="75000"/>
                  </a:schemeClr>
                </a:solidFill>
              </a:rPr>
            </a:br>
            <a:r>
              <a:rPr lang="en-US" sz="2400" b="1" dirty="0" smtClean="0">
                <a:solidFill>
                  <a:schemeClr val="accent1">
                    <a:lumMod val="75000"/>
                  </a:schemeClr>
                </a:solidFill>
              </a:rPr>
              <a:t>the morning, it has to be burned with fire.</a:t>
            </a:r>
          </a:p>
          <a:p>
            <a:pPr marL="457200" indent="-457200">
              <a:buAutoNum type="arabicParenR"/>
            </a:pPr>
            <a:r>
              <a:rPr lang="en-US" sz="2400" b="1" dirty="0" smtClean="0">
                <a:solidFill>
                  <a:schemeClr val="accent1">
                    <a:lumMod val="75000"/>
                  </a:schemeClr>
                </a:solidFill>
              </a:rPr>
              <a:t>For obvious reasons, this disposal would </a:t>
            </a:r>
            <a:br>
              <a:rPr lang="en-US" sz="2400" b="1" dirty="0" smtClean="0">
                <a:solidFill>
                  <a:schemeClr val="accent1">
                    <a:lumMod val="75000"/>
                  </a:schemeClr>
                </a:solidFill>
              </a:rPr>
            </a:br>
            <a:r>
              <a:rPr lang="en-US" sz="2400" b="1" dirty="0" smtClean="0">
                <a:solidFill>
                  <a:schemeClr val="accent1">
                    <a:lumMod val="75000"/>
                  </a:schemeClr>
                </a:solidFill>
              </a:rPr>
              <a:t>not be done inside their dwelling place. </a:t>
            </a:r>
          </a:p>
          <a:p>
            <a:pPr marL="457200" indent="-457200">
              <a:buAutoNum type="arabicParenR"/>
            </a:pPr>
            <a:r>
              <a:rPr lang="en-US" sz="2400" b="1" dirty="0" smtClean="0">
                <a:solidFill>
                  <a:schemeClr val="accent1">
                    <a:lumMod val="75000"/>
                  </a:schemeClr>
                </a:solidFill>
              </a:rPr>
              <a:t>In verse 22 instructions are given for the people to remain </a:t>
            </a:r>
            <a:br>
              <a:rPr lang="en-US" sz="2400" b="1" dirty="0" smtClean="0">
                <a:solidFill>
                  <a:schemeClr val="accent1">
                    <a:lumMod val="75000"/>
                  </a:schemeClr>
                </a:solidFill>
              </a:rPr>
            </a:br>
            <a:r>
              <a:rPr lang="en-US" sz="2400" b="1" dirty="0" smtClean="0">
                <a:solidFill>
                  <a:schemeClr val="accent1">
                    <a:lumMod val="75000"/>
                  </a:schemeClr>
                </a:solidFill>
              </a:rPr>
              <a:t>in their homes till morning.  </a:t>
            </a:r>
          </a:p>
          <a:p>
            <a:pPr marL="457200" indent="-457200">
              <a:buAutoNum type="arabicParenR"/>
            </a:pPr>
            <a:r>
              <a:rPr lang="en-US" sz="2400" b="1" dirty="0" smtClean="0">
                <a:solidFill>
                  <a:schemeClr val="accent1">
                    <a:lumMod val="75000"/>
                  </a:schemeClr>
                </a:solidFill>
              </a:rPr>
              <a:t>How would this be accomplished if lamb leftovers must be burned before morning and they are commanded “not to go out their door until morning”?</a:t>
            </a:r>
          </a:p>
          <a:p>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6</a:t>
            </a:fld>
            <a:endParaRPr lang="en-CA"/>
          </a:p>
        </p:txBody>
      </p:sp>
      <p:sp>
        <p:nvSpPr>
          <p:cNvPr id="7" name="Title 1"/>
          <p:cNvSpPr txBox="1">
            <a:spLocks/>
          </p:cNvSpPr>
          <p:nvPr/>
        </p:nvSpPr>
        <p:spPr>
          <a:xfrm>
            <a:off x="-252536" y="25152"/>
            <a:ext cx="709228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   Conflict Between Verses? </a:t>
            </a:r>
            <a:endParaRPr lang="en-CA" sz="4000" cap="none" dirty="0">
              <a:solidFill>
                <a:schemeClr val="accent2">
                  <a:lumMod val="75000"/>
                </a:schemeClr>
              </a:solidFill>
              <a:effectLst/>
            </a:endParaRPr>
          </a:p>
        </p:txBody>
      </p:sp>
      <p:sp>
        <p:nvSpPr>
          <p:cNvPr id="8" name="TextBox 7"/>
          <p:cNvSpPr txBox="1"/>
          <p:nvPr/>
        </p:nvSpPr>
        <p:spPr>
          <a:xfrm>
            <a:off x="503548" y="4820959"/>
            <a:ext cx="8280920"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smtClean="0">
                <a:solidFill>
                  <a:srgbClr val="002060"/>
                </a:solidFill>
              </a:rPr>
              <a:t>We know the homes of the people during the Exodus 12 timeframe were not like ours.  Let’s examine some examples </a:t>
            </a:r>
            <a:br>
              <a:rPr lang="en-US" sz="2400" b="1" dirty="0" smtClean="0">
                <a:solidFill>
                  <a:srgbClr val="002060"/>
                </a:solidFill>
              </a:rPr>
            </a:br>
            <a:r>
              <a:rPr lang="en-US" sz="2400" b="1" dirty="0" smtClean="0">
                <a:solidFill>
                  <a:srgbClr val="002060"/>
                </a:solidFill>
              </a:rPr>
              <a:t>of what their living quarters may have been like.</a:t>
            </a:r>
            <a:endParaRPr lang="en-CA" sz="2400" b="1" dirty="0">
              <a:solidFill>
                <a:srgbClr val="002060"/>
              </a:solidFill>
            </a:endParaRPr>
          </a:p>
        </p:txBody>
      </p:sp>
      <p:sp>
        <p:nvSpPr>
          <p:cNvPr id="9" name="Rectangle 8"/>
          <p:cNvSpPr/>
          <p:nvPr/>
        </p:nvSpPr>
        <p:spPr>
          <a:xfrm>
            <a:off x="1115616" y="6023029"/>
            <a:ext cx="7056784" cy="646331"/>
          </a:xfrm>
          <a:prstGeom prst="rect">
            <a:avLst/>
          </a:prstGeom>
        </p:spPr>
        <p:txBody>
          <a:bodyPr wrap="square">
            <a:spAutoFit/>
            <a:scene3d>
              <a:camera prst="orthographicFront"/>
              <a:lightRig rig="threePt" dir="t"/>
            </a:scene3d>
            <a:sp3d extrusionH="57150">
              <a:bevelT w="38100" h="38100"/>
            </a:sp3d>
          </a:bodyPr>
          <a:lstStyle/>
          <a:p>
            <a:r>
              <a:rPr lang="en-US" u="sng" dirty="0" smtClean="0">
                <a:hlinkClick r:id="rId3"/>
              </a:rPr>
              <a:t>https</a:t>
            </a:r>
            <a:r>
              <a:rPr lang="en-US" u="sng" dirty="0">
                <a:hlinkClick r:id="rId3"/>
              </a:rPr>
              <a:t>://www.mystudybible.com/api/content/578777BC-2B02-48A6-8F1C-A4FB50319CBB/page_2927.xhtml</a:t>
            </a:r>
            <a:endParaRPr lang="en-CA" dirty="0"/>
          </a:p>
        </p:txBody>
      </p:sp>
    </p:spTree>
    <p:extLst>
      <p:ext uri="{BB962C8B-B14F-4D97-AF65-F5344CB8AC3E}">
        <p14:creationId xmlns:p14="http://schemas.microsoft.com/office/powerpoint/2010/main" val="3895599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141744"/>
            <a:ext cx="92202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2 Chronicles 35:11, 12, 13</a:t>
            </a:r>
            <a:endParaRPr lang="en-US" sz="2800" b="1" dirty="0">
              <a:solidFill>
                <a:schemeClr val="accent6">
                  <a:lumMod val="40000"/>
                  <a:lumOff val="60000"/>
                </a:schemeClr>
              </a:solidFill>
            </a:endParaRPr>
          </a:p>
        </p:txBody>
      </p:sp>
      <p:sp>
        <p:nvSpPr>
          <p:cNvPr id="3" name="TextBox 2"/>
          <p:cNvSpPr txBox="1"/>
          <p:nvPr/>
        </p:nvSpPr>
        <p:spPr>
          <a:xfrm>
            <a:off x="1331640" y="5589239"/>
            <a:ext cx="7065168" cy="954107"/>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pPr marL="514350" indent="-514350" algn="ctr"/>
            <a:r>
              <a:rPr lang="en-US" sz="2800" b="1" dirty="0" smtClean="0">
                <a:solidFill>
                  <a:prstClr val="black"/>
                </a:solidFill>
              </a:rPr>
              <a:t>Remember:  This is a total of 41,400 Passover Sacrifices on ONE Passover Celebration!</a:t>
            </a:r>
            <a:endParaRPr lang="en-US" sz="2800" b="1" dirty="0">
              <a:solidFill>
                <a:prstClr val="black"/>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solidFill>
                  <a:schemeClr val="bg1"/>
                </a:solidFill>
              </a:rPr>
              <a:t>60</a:t>
            </a:fld>
            <a:endParaRPr lang="en-CA" dirty="0">
              <a:solidFill>
                <a:schemeClr val="bg1"/>
              </a:solidFill>
            </a:endParaRPr>
          </a:p>
        </p:txBody>
      </p:sp>
      <p:sp>
        <p:nvSpPr>
          <p:cNvPr id="5" name="TextBox 4"/>
          <p:cNvSpPr txBox="1"/>
          <p:nvPr/>
        </p:nvSpPr>
        <p:spPr>
          <a:xfrm>
            <a:off x="495300" y="738277"/>
            <a:ext cx="8229600" cy="3554819"/>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pPr marL="514350" indent="-514350"/>
            <a:r>
              <a:rPr lang="en-US" sz="2500" b="1" dirty="0" smtClean="0">
                <a:solidFill>
                  <a:prstClr val="black"/>
                </a:solidFill>
              </a:rPr>
              <a:t>11  And </a:t>
            </a:r>
            <a:r>
              <a:rPr lang="en-US" sz="2500" b="1" dirty="0">
                <a:solidFill>
                  <a:prstClr val="black"/>
                </a:solidFill>
              </a:rPr>
              <a:t>they </a:t>
            </a:r>
            <a:r>
              <a:rPr lang="en-US" sz="2500" b="1" u="sng" dirty="0">
                <a:solidFill>
                  <a:prstClr val="black"/>
                </a:solidFill>
              </a:rPr>
              <a:t>killed the </a:t>
            </a:r>
            <a:r>
              <a:rPr lang="en-US" sz="2500" b="1" dirty="0" err="1">
                <a:solidFill>
                  <a:prstClr val="black"/>
                </a:solidFill>
              </a:rPr>
              <a:t>p</a:t>
            </a:r>
            <a:r>
              <a:rPr lang="en-US" sz="2500" b="1" u="sng" dirty="0" err="1">
                <a:solidFill>
                  <a:prstClr val="black"/>
                </a:solidFill>
              </a:rPr>
              <a:t>assover</a:t>
            </a:r>
            <a:r>
              <a:rPr lang="en-US" sz="2500" b="1" dirty="0">
                <a:solidFill>
                  <a:prstClr val="black"/>
                </a:solidFill>
              </a:rPr>
              <a:t>, and the priests sprinkled the blood from their hands, and the Levites flayed them</a:t>
            </a:r>
            <a:r>
              <a:rPr lang="en-US" sz="2500" b="1" dirty="0" smtClean="0">
                <a:solidFill>
                  <a:prstClr val="black"/>
                </a:solidFill>
              </a:rPr>
              <a:t>.</a:t>
            </a:r>
            <a:endParaRPr lang="en-US" sz="2500" b="1" dirty="0">
              <a:solidFill>
                <a:prstClr val="black"/>
              </a:solidFill>
            </a:endParaRPr>
          </a:p>
          <a:p>
            <a:pPr marL="514350" indent="-514350"/>
            <a:r>
              <a:rPr lang="en-US" sz="2500" b="1" dirty="0">
                <a:solidFill>
                  <a:prstClr val="black"/>
                </a:solidFill>
              </a:rPr>
              <a:t>12 </a:t>
            </a:r>
            <a:r>
              <a:rPr lang="en-US" sz="2500" b="1" dirty="0" smtClean="0">
                <a:solidFill>
                  <a:prstClr val="black"/>
                </a:solidFill>
              </a:rPr>
              <a:t> And </a:t>
            </a:r>
            <a:r>
              <a:rPr lang="en-US" sz="2500" b="1" dirty="0">
                <a:solidFill>
                  <a:prstClr val="black"/>
                </a:solidFill>
              </a:rPr>
              <a:t>they removed the burnt offerings, that they might give according to the divisions of the families of the people, to offer unto </a:t>
            </a:r>
            <a:r>
              <a:rPr lang="en-US" sz="2500" b="1" dirty="0" smtClean="0">
                <a:solidFill>
                  <a:prstClr val="black"/>
                </a:solidFill>
              </a:rPr>
              <a:t>Yahuah</a:t>
            </a:r>
            <a:r>
              <a:rPr lang="en-US" sz="2500" b="1" dirty="0" smtClean="0">
                <a:solidFill>
                  <a:srgbClr val="002060"/>
                </a:solidFill>
              </a:rPr>
              <a:t>, </a:t>
            </a:r>
            <a:r>
              <a:rPr lang="en-US" sz="2500" b="1" u="sng" dirty="0">
                <a:solidFill>
                  <a:srgbClr val="002060"/>
                </a:solidFill>
              </a:rPr>
              <a:t>as it is written in the book of Moses</a:t>
            </a:r>
            <a:r>
              <a:rPr lang="en-US" sz="2500" b="1" dirty="0">
                <a:solidFill>
                  <a:prstClr val="black"/>
                </a:solidFill>
              </a:rPr>
              <a:t>. </a:t>
            </a:r>
            <a:r>
              <a:rPr lang="en-US" sz="2500" b="1" dirty="0" smtClean="0">
                <a:solidFill>
                  <a:prstClr val="black"/>
                </a:solidFill>
              </a:rPr>
              <a:t> And </a:t>
            </a:r>
            <a:r>
              <a:rPr lang="en-US" sz="2500" b="1" dirty="0">
                <a:solidFill>
                  <a:prstClr val="black"/>
                </a:solidFill>
              </a:rPr>
              <a:t>so did they with the </a:t>
            </a:r>
            <a:r>
              <a:rPr lang="en-US" sz="2500" b="1" dirty="0" smtClean="0">
                <a:solidFill>
                  <a:prstClr val="black"/>
                </a:solidFill>
              </a:rPr>
              <a:t>oxen.</a:t>
            </a:r>
          </a:p>
          <a:p>
            <a:pPr marL="514350" indent="-514350"/>
            <a:r>
              <a:rPr lang="en-US" sz="2500" b="1" dirty="0" smtClean="0">
                <a:solidFill>
                  <a:prstClr val="black"/>
                </a:solidFill>
              </a:rPr>
              <a:t>13  And </a:t>
            </a:r>
            <a:r>
              <a:rPr lang="en-US" sz="2500" b="1" u="sng" dirty="0" smtClean="0">
                <a:solidFill>
                  <a:prstClr val="black"/>
                </a:solidFill>
              </a:rPr>
              <a:t>the</a:t>
            </a:r>
            <a:r>
              <a:rPr lang="en-US" sz="2500" b="1" dirty="0" smtClean="0">
                <a:solidFill>
                  <a:prstClr val="black"/>
                </a:solidFill>
              </a:rPr>
              <a:t>y</a:t>
            </a:r>
            <a:r>
              <a:rPr lang="en-US" sz="2500" b="1" u="sng" dirty="0" smtClean="0">
                <a:solidFill>
                  <a:prstClr val="black"/>
                </a:solidFill>
              </a:rPr>
              <a:t> roasted the </a:t>
            </a:r>
            <a:r>
              <a:rPr lang="en-US" sz="2500" b="1" dirty="0" err="1" smtClean="0">
                <a:solidFill>
                  <a:prstClr val="black"/>
                </a:solidFill>
              </a:rPr>
              <a:t>p</a:t>
            </a:r>
            <a:r>
              <a:rPr lang="en-US" sz="2500" b="1" u="sng" dirty="0" err="1" smtClean="0">
                <a:solidFill>
                  <a:prstClr val="black"/>
                </a:solidFill>
              </a:rPr>
              <a:t>assover</a:t>
            </a:r>
            <a:r>
              <a:rPr lang="en-US" sz="2500" b="1" u="sng" dirty="0" smtClean="0">
                <a:solidFill>
                  <a:prstClr val="black"/>
                </a:solidFill>
              </a:rPr>
              <a:t> with fire accordin</a:t>
            </a:r>
            <a:r>
              <a:rPr lang="en-US" sz="2500" b="1" dirty="0" smtClean="0">
                <a:solidFill>
                  <a:prstClr val="black"/>
                </a:solidFill>
              </a:rPr>
              <a:t>g</a:t>
            </a:r>
            <a:r>
              <a:rPr lang="en-US" sz="2500" b="1" u="sng" dirty="0" smtClean="0">
                <a:solidFill>
                  <a:prstClr val="black"/>
                </a:solidFill>
              </a:rPr>
              <a:t> to </a:t>
            </a:r>
            <a:br>
              <a:rPr lang="en-US" sz="2500" b="1" u="sng" dirty="0" smtClean="0">
                <a:solidFill>
                  <a:prstClr val="black"/>
                </a:solidFill>
              </a:rPr>
            </a:br>
            <a:r>
              <a:rPr lang="en-US" sz="2500" b="1" u="sng" dirty="0" smtClean="0">
                <a:solidFill>
                  <a:prstClr val="black"/>
                </a:solidFill>
              </a:rPr>
              <a:t>the ordinance</a:t>
            </a:r>
            <a:r>
              <a:rPr lang="en-US" sz="2500" b="1" dirty="0" smtClean="0">
                <a:solidFill>
                  <a:prstClr val="black"/>
                </a:solidFill>
              </a:rPr>
              <a:t>:  but the other holy offerings … </a:t>
            </a:r>
            <a:r>
              <a:rPr lang="en-US" sz="2500" dirty="0" smtClean="0">
                <a:solidFill>
                  <a:prstClr val="black"/>
                </a:solidFill>
              </a:rPr>
              <a:t> </a:t>
            </a:r>
            <a:r>
              <a:rPr lang="en-US" sz="2500" b="1" dirty="0" smtClean="0">
                <a:solidFill>
                  <a:prstClr val="black"/>
                </a:solidFill>
              </a:rPr>
              <a:t>they … divided them speedily among all the people …</a:t>
            </a:r>
            <a:endParaRPr lang="en-US" sz="2500" b="1" dirty="0">
              <a:solidFill>
                <a:prstClr val="black"/>
              </a:solidFill>
            </a:endParaRPr>
          </a:p>
        </p:txBody>
      </p:sp>
    </p:spTree>
    <p:extLst>
      <p:ext uri="{BB962C8B-B14F-4D97-AF65-F5344CB8AC3E}">
        <p14:creationId xmlns:p14="http://schemas.microsoft.com/office/powerpoint/2010/main" val="508958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0" y="241518"/>
            <a:ext cx="92202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smtClean="0">
                <a:solidFill>
                  <a:schemeClr val="accent6">
                    <a:lumMod val="40000"/>
                    <a:lumOff val="60000"/>
                  </a:schemeClr>
                </a:solidFill>
              </a:rPr>
              <a:t>2 Chronicles 35:14, 16</a:t>
            </a:r>
            <a:endParaRPr lang="en-US" sz="2800" b="1" dirty="0">
              <a:solidFill>
                <a:schemeClr val="accent6">
                  <a:lumMod val="40000"/>
                  <a:lumOff val="60000"/>
                </a:schemeClr>
              </a:solidFill>
            </a:endParaRPr>
          </a:p>
        </p:txBody>
      </p:sp>
      <p:sp>
        <p:nvSpPr>
          <p:cNvPr id="3" name="TextBox 2"/>
          <p:cNvSpPr txBox="1"/>
          <p:nvPr/>
        </p:nvSpPr>
        <p:spPr>
          <a:xfrm>
            <a:off x="609600" y="3789040"/>
            <a:ext cx="8001000" cy="1815882"/>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pPr marL="514350" indent="-514350"/>
            <a:r>
              <a:rPr lang="en-US" sz="2800" b="1" dirty="0" smtClean="0">
                <a:solidFill>
                  <a:prstClr val="black"/>
                </a:solidFill>
              </a:rPr>
              <a:t>16  So </a:t>
            </a:r>
            <a:r>
              <a:rPr lang="en-US" sz="2800" b="1" u="sng" dirty="0">
                <a:solidFill>
                  <a:srgbClr val="CC3300"/>
                </a:solidFill>
              </a:rPr>
              <a:t>all the service</a:t>
            </a:r>
            <a:r>
              <a:rPr lang="en-US" sz="2800" b="1" dirty="0">
                <a:solidFill>
                  <a:prstClr val="black"/>
                </a:solidFill>
              </a:rPr>
              <a:t> of </a:t>
            </a:r>
            <a:r>
              <a:rPr lang="en-US" sz="2800" b="1" dirty="0" smtClean="0">
                <a:solidFill>
                  <a:prstClr val="black"/>
                </a:solidFill>
              </a:rPr>
              <a:t>Yahuah </a:t>
            </a:r>
            <a:r>
              <a:rPr lang="en-US" sz="2800" b="1" u="sng" dirty="0" smtClean="0">
                <a:solidFill>
                  <a:srgbClr val="CC3300"/>
                </a:solidFill>
              </a:rPr>
              <a:t>was</a:t>
            </a:r>
            <a:r>
              <a:rPr lang="en-US" sz="2800" b="1" dirty="0" smtClean="0">
                <a:solidFill>
                  <a:srgbClr val="CC3300"/>
                </a:solidFill>
              </a:rPr>
              <a:t> p</a:t>
            </a:r>
            <a:r>
              <a:rPr lang="en-US" sz="2800" b="1" u="sng" dirty="0" smtClean="0">
                <a:solidFill>
                  <a:srgbClr val="CC3300"/>
                </a:solidFill>
              </a:rPr>
              <a:t>re</a:t>
            </a:r>
            <a:r>
              <a:rPr lang="en-US" sz="2800" b="1" dirty="0" smtClean="0">
                <a:solidFill>
                  <a:srgbClr val="CC3300"/>
                </a:solidFill>
              </a:rPr>
              <a:t>p</a:t>
            </a:r>
            <a:r>
              <a:rPr lang="en-US" sz="2800" b="1" u="sng" dirty="0" smtClean="0">
                <a:solidFill>
                  <a:srgbClr val="CC3300"/>
                </a:solidFill>
              </a:rPr>
              <a:t>ared</a:t>
            </a:r>
            <a:r>
              <a:rPr lang="en-US" sz="2800" b="1" dirty="0" smtClean="0">
                <a:solidFill>
                  <a:prstClr val="black"/>
                </a:solidFill>
              </a:rPr>
              <a:t> </a:t>
            </a:r>
            <a:br>
              <a:rPr lang="en-US" sz="2800" b="1" dirty="0" smtClean="0">
                <a:solidFill>
                  <a:prstClr val="black"/>
                </a:solidFill>
              </a:rPr>
            </a:br>
            <a:r>
              <a:rPr lang="en-US" sz="2800" b="1" u="sng" dirty="0" smtClean="0">
                <a:solidFill>
                  <a:srgbClr val="002060"/>
                </a:solidFill>
              </a:rPr>
              <a:t>the </a:t>
            </a:r>
            <a:r>
              <a:rPr lang="en-US" sz="2800" b="1" u="sng" dirty="0">
                <a:solidFill>
                  <a:srgbClr val="002060"/>
                </a:solidFill>
              </a:rPr>
              <a:t>same da</a:t>
            </a:r>
            <a:r>
              <a:rPr lang="en-US" sz="2800" b="1" dirty="0">
                <a:solidFill>
                  <a:srgbClr val="002060"/>
                </a:solidFill>
              </a:rPr>
              <a:t>y, </a:t>
            </a:r>
            <a:r>
              <a:rPr lang="en-US" sz="2800" b="1" dirty="0">
                <a:solidFill>
                  <a:prstClr val="black"/>
                </a:solidFill>
              </a:rPr>
              <a:t>to keep the passover, and to offer burnt offerings upon the altar of </a:t>
            </a:r>
            <a:r>
              <a:rPr lang="en-US" sz="2800" b="1" dirty="0" smtClean="0">
                <a:solidFill>
                  <a:prstClr val="black"/>
                </a:solidFill>
              </a:rPr>
              <a:t>Yahuah, </a:t>
            </a:r>
            <a:r>
              <a:rPr lang="en-US" sz="2800" b="1" dirty="0">
                <a:solidFill>
                  <a:prstClr val="black"/>
                </a:solidFill>
              </a:rPr>
              <a:t>according to the commandment of king Josiah</a:t>
            </a:r>
            <a:r>
              <a:rPr lang="en-US" sz="2800" b="1" dirty="0" smtClean="0">
                <a:solidFill>
                  <a:prstClr val="black"/>
                </a:solidFill>
              </a:rPr>
              <a:t>. </a:t>
            </a:r>
            <a:endParaRPr lang="en-US" sz="2800" b="1" dirty="0">
              <a:solidFill>
                <a:prstClr val="black"/>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solidFill>
                  <a:schemeClr val="bg1"/>
                </a:solidFill>
              </a:rPr>
              <a:t>61</a:t>
            </a:fld>
            <a:endParaRPr lang="en-CA" dirty="0">
              <a:solidFill>
                <a:schemeClr val="bg1"/>
              </a:solidFill>
            </a:endParaRPr>
          </a:p>
        </p:txBody>
      </p:sp>
      <p:sp>
        <p:nvSpPr>
          <p:cNvPr id="5" name="TextBox 4"/>
          <p:cNvSpPr txBox="1"/>
          <p:nvPr/>
        </p:nvSpPr>
        <p:spPr>
          <a:xfrm>
            <a:off x="609600" y="827544"/>
            <a:ext cx="8001000" cy="2677656"/>
          </a:xfrm>
          <a:prstGeom prst="rect">
            <a:avLst/>
          </a:prstGeom>
          <a:scene3d>
            <a:camera prst="orthographicFront"/>
            <a:lightRig rig="threePt" dir="t"/>
          </a:scene3d>
          <a:sp3d>
            <a:bevelT w="114300" prst="artDeco"/>
          </a:sp3d>
        </p:spPr>
        <p:style>
          <a:lnRef idx="1">
            <a:schemeClr val="accent6"/>
          </a:lnRef>
          <a:fillRef idx="2">
            <a:schemeClr val="accent6"/>
          </a:fillRef>
          <a:effectRef idx="1">
            <a:schemeClr val="accent6"/>
          </a:effectRef>
          <a:fontRef idx="minor">
            <a:schemeClr val="dk1"/>
          </a:fontRef>
        </p:style>
        <p:txBody>
          <a:bodyPr wrap="square" rtlCol="0">
            <a:spAutoFit/>
            <a:sp3d extrusionH="57150">
              <a:bevelT w="38100" h="38100"/>
            </a:sp3d>
          </a:bodyPr>
          <a:lstStyle/>
          <a:p>
            <a:pPr marL="514350" indent="-514350"/>
            <a:r>
              <a:rPr lang="en-US" sz="2800" b="1" dirty="0" smtClean="0">
                <a:solidFill>
                  <a:prstClr val="black"/>
                </a:solidFill>
              </a:rPr>
              <a:t>14  And </a:t>
            </a:r>
            <a:r>
              <a:rPr lang="en-US" sz="2800" b="1" dirty="0">
                <a:solidFill>
                  <a:prstClr val="black"/>
                </a:solidFill>
              </a:rPr>
              <a:t>afterward they made ready for themselves, and for the priests: </a:t>
            </a:r>
            <a:r>
              <a:rPr lang="en-US" sz="2800" b="1" dirty="0" smtClean="0">
                <a:solidFill>
                  <a:prstClr val="black"/>
                </a:solidFill>
              </a:rPr>
              <a:t> because </a:t>
            </a:r>
            <a:r>
              <a:rPr lang="en-US" sz="2800" b="1" u="sng" dirty="0" smtClean="0">
                <a:solidFill>
                  <a:srgbClr val="CC3300"/>
                </a:solidFill>
              </a:rPr>
              <a:t>the</a:t>
            </a:r>
            <a:r>
              <a:rPr lang="en-US" sz="2800" b="1" dirty="0" smtClean="0">
                <a:solidFill>
                  <a:srgbClr val="CC3300"/>
                </a:solidFill>
              </a:rPr>
              <a:t> p</a:t>
            </a:r>
            <a:r>
              <a:rPr lang="en-US" sz="2800" b="1" u="sng" dirty="0" smtClean="0">
                <a:solidFill>
                  <a:srgbClr val="CC3300"/>
                </a:solidFill>
              </a:rPr>
              <a:t>riests</a:t>
            </a:r>
            <a:r>
              <a:rPr lang="en-US" sz="2800" b="1" dirty="0" smtClean="0">
                <a:solidFill>
                  <a:prstClr val="black"/>
                </a:solidFill>
              </a:rPr>
              <a:t> </a:t>
            </a:r>
            <a:r>
              <a:rPr lang="en-US" sz="2800" b="1" dirty="0">
                <a:solidFill>
                  <a:prstClr val="black"/>
                </a:solidFill>
              </a:rPr>
              <a:t>the sons of Aaron </a:t>
            </a:r>
            <a:r>
              <a:rPr lang="en-US" sz="2800" b="1" u="sng" dirty="0">
                <a:solidFill>
                  <a:srgbClr val="CC3300"/>
                </a:solidFill>
              </a:rPr>
              <a:t>were busied in offerin</a:t>
            </a:r>
            <a:r>
              <a:rPr lang="en-US" sz="2800" b="1" dirty="0">
                <a:solidFill>
                  <a:srgbClr val="CC3300"/>
                </a:solidFill>
              </a:rPr>
              <a:t>g</a:t>
            </a:r>
            <a:r>
              <a:rPr lang="en-US" sz="2800" b="1" dirty="0">
                <a:solidFill>
                  <a:prstClr val="black"/>
                </a:solidFill>
              </a:rPr>
              <a:t> of </a:t>
            </a:r>
            <a:r>
              <a:rPr lang="en-US" sz="2400" dirty="0" smtClean="0">
                <a:solidFill>
                  <a:prstClr val="black"/>
                </a:solidFill>
              </a:rPr>
              <a:t>[41,400] </a:t>
            </a:r>
            <a:r>
              <a:rPr lang="en-US" sz="2800" b="1" dirty="0" smtClean="0">
                <a:solidFill>
                  <a:prstClr val="black"/>
                </a:solidFill>
              </a:rPr>
              <a:t>burnt </a:t>
            </a:r>
            <a:r>
              <a:rPr lang="en-US" sz="2800" b="1" dirty="0">
                <a:solidFill>
                  <a:prstClr val="black"/>
                </a:solidFill>
              </a:rPr>
              <a:t>offerings and </a:t>
            </a:r>
            <a:r>
              <a:rPr lang="en-US" sz="2800" b="1" u="sng" dirty="0">
                <a:solidFill>
                  <a:srgbClr val="CC3300"/>
                </a:solidFill>
              </a:rPr>
              <a:t>the </a:t>
            </a:r>
            <a:r>
              <a:rPr lang="en-US" sz="2800" b="1" u="sng" dirty="0" smtClean="0">
                <a:solidFill>
                  <a:srgbClr val="CC3300"/>
                </a:solidFill>
              </a:rPr>
              <a:t>fat</a:t>
            </a:r>
            <a:r>
              <a:rPr lang="en-US" sz="2800" b="1" dirty="0" smtClean="0">
                <a:solidFill>
                  <a:srgbClr val="CC3300"/>
                </a:solidFill>
              </a:rPr>
              <a:t> </a:t>
            </a:r>
            <a:r>
              <a:rPr lang="en-US" sz="2800" b="1" u="sng" dirty="0" smtClean="0">
                <a:solidFill>
                  <a:srgbClr val="002060"/>
                </a:solidFill>
              </a:rPr>
              <a:t>until ni</a:t>
            </a:r>
            <a:r>
              <a:rPr lang="en-US" sz="2800" b="1" dirty="0" smtClean="0">
                <a:solidFill>
                  <a:srgbClr val="002060"/>
                </a:solidFill>
              </a:rPr>
              <a:t>g</a:t>
            </a:r>
            <a:r>
              <a:rPr lang="en-US" sz="2800" b="1" u="sng" dirty="0" smtClean="0">
                <a:solidFill>
                  <a:srgbClr val="002060"/>
                </a:solidFill>
              </a:rPr>
              <a:t>ht</a:t>
            </a:r>
            <a:r>
              <a:rPr lang="en-US" sz="2800" b="1" dirty="0" smtClean="0">
                <a:solidFill>
                  <a:srgbClr val="002060"/>
                </a:solidFill>
              </a:rPr>
              <a:t> </a:t>
            </a:r>
            <a:r>
              <a:rPr lang="en-US" sz="2400" dirty="0" smtClean="0">
                <a:solidFill>
                  <a:srgbClr val="002060"/>
                </a:solidFill>
              </a:rPr>
              <a:t>[&lt;layil&gt; H3915]; </a:t>
            </a:r>
            <a:r>
              <a:rPr lang="en-US" sz="2800" b="1" dirty="0">
                <a:solidFill>
                  <a:prstClr val="black"/>
                </a:solidFill>
              </a:rPr>
              <a:t>therefore the Levites prepared for themselves, and for the priests the sons of Aaron. </a:t>
            </a:r>
          </a:p>
        </p:txBody>
      </p:sp>
    </p:spTree>
    <p:extLst>
      <p:ext uri="{BB962C8B-B14F-4D97-AF65-F5344CB8AC3E}">
        <p14:creationId xmlns:p14="http://schemas.microsoft.com/office/powerpoint/2010/main" val="4129201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520858"/>
            <a:ext cx="8458200" cy="3108543"/>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solidFill>
                  <a:schemeClr val="accent2">
                    <a:lumMod val="75000"/>
                  </a:schemeClr>
                </a:solidFill>
              </a:rPr>
              <a:t>That means:  </a:t>
            </a:r>
            <a:r>
              <a:rPr lang="en-US" sz="2800" b="1" dirty="0" smtClean="0">
                <a:solidFill>
                  <a:schemeClr val="tx1">
                    <a:lumMod val="65000"/>
                    <a:lumOff val="35000"/>
                  </a:schemeClr>
                </a:solidFill>
              </a:rPr>
              <a:t>the time after sundown was </a:t>
            </a:r>
            <a:r>
              <a:rPr lang="en-US" sz="2800" b="1" u="sng" dirty="0" smtClean="0">
                <a:solidFill>
                  <a:schemeClr val="accent2">
                    <a:lumMod val="75000"/>
                  </a:schemeClr>
                </a:solidFill>
              </a:rPr>
              <a:t>still</a:t>
            </a:r>
            <a:r>
              <a:rPr lang="en-US" sz="2800" b="1" dirty="0" smtClean="0">
                <a:solidFill>
                  <a:schemeClr val="tx1">
                    <a:lumMod val="65000"/>
                    <a:lumOff val="35000"/>
                  </a:schemeClr>
                </a:solidFill>
              </a:rPr>
              <a:t> </a:t>
            </a:r>
            <a:r>
              <a:rPr lang="en-US" sz="2800" b="1" dirty="0" smtClean="0">
                <a:solidFill>
                  <a:schemeClr val="accent2">
                    <a:lumMod val="75000"/>
                  </a:schemeClr>
                </a:solidFill>
              </a:rPr>
              <a:t>the 14</a:t>
            </a:r>
            <a:r>
              <a:rPr lang="en-US" sz="2800" b="1" baseline="30000" dirty="0" smtClean="0">
                <a:solidFill>
                  <a:schemeClr val="accent2">
                    <a:lumMod val="75000"/>
                  </a:schemeClr>
                </a:solidFill>
              </a:rPr>
              <a:t>th</a:t>
            </a:r>
            <a:r>
              <a:rPr lang="en-US" sz="2800" b="1" dirty="0" smtClean="0">
                <a:solidFill>
                  <a:schemeClr val="accent2">
                    <a:lumMod val="75000"/>
                  </a:schemeClr>
                </a:solidFill>
              </a:rPr>
              <a:t> day. </a:t>
            </a:r>
            <a:r>
              <a:rPr lang="en-US" sz="2800" b="1" dirty="0" smtClean="0">
                <a:solidFill>
                  <a:schemeClr val="tx1">
                    <a:lumMod val="65000"/>
                    <a:lumOff val="35000"/>
                  </a:schemeClr>
                </a:solidFill>
              </a:rPr>
              <a:t> And as we read earlier in Exodus 12:10, whatever </a:t>
            </a:r>
            <a:br>
              <a:rPr lang="en-US" sz="2800" b="1" dirty="0" smtClean="0">
                <a:solidFill>
                  <a:schemeClr val="tx1">
                    <a:lumMod val="65000"/>
                    <a:lumOff val="35000"/>
                  </a:schemeClr>
                </a:solidFill>
              </a:rPr>
            </a:br>
            <a:r>
              <a:rPr lang="en-US" sz="2800" b="1" dirty="0" smtClean="0">
                <a:solidFill>
                  <a:schemeClr val="tx1">
                    <a:lumMod val="65000"/>
                    <a:lumOff val="35000"/>
                  </a:schemeClr>
                </a:solidFill>
              </a:rPr>
              <a:t>remained of the Passover lamb</a:t>
            </a:r>
            <a:br>
              <a:rPr lang="en-US" sz="2800" b="1" dirty="0" smtClean="0">
                <a:solidFill>
                  <a:schemeClr val="tx1">
                    <a:lumMod val="65000"/>
                    <a:lumOff val="35000"/>
                  </a:schemeClr>
                </a:solidFill>
              </a:rPr>
            </a:br>
            <a:r>
              <a:rPr lang="en-US" sz="2800" b="1" dirty="0" smtClean="0">
                <a:solidFill>
                  <a:srgbClr val="FF0000"/>
                </a:solidFill>
              </a:rPr>
              <a:t>on the last hours of the 14</a:t>
            </a:r>
            <a:r>
              <a:rPr lang="en-US" sz="2800" b="1" baseline="30000" dirty="0" smtClean="0">
                <a:solidFill>
                  <a:srgbClr val="FF0000"/>
                </a:solidFill>
              </a:rPr>
              <a:t>th</a:t>
            </a:r>
            <a:r>
              <a:rPr lang="en-US" sz="2800" b="1" dirty="0" smtClean="0">
                <a:solidFill>
                  <a:srgbClr val="FF0000"/>
                </a:solidFill>
              </a:rPr>
              <a:t> cycle</a:t>
            </a:r>
            <a:br>
              <a:rPr lang="en-US" sz="2800" b="1" dirty="0" smtClean="0">
                <a:solidFill>
                  <a:srgbClr val="FF0000"/>
                </a:solidFill>
              </a:rPr>
            </a:br>
            <a:r>
              <a:rPr lang="en-US" sz="2800" b="1" dirty="0" smtClean="0">
                <a:solidFill>
                  <a:srgbClr val="FF0000"/>
                </a:solidFill>
              </a:rPr>
              <a:t>(of Passover), had to be burned </a:t>
            </a:r>
            <a:br>
              <a:rPr lang="en-US" sz="2800" b="1" dirty="0" smtClean="0">
                <a:solidFill>
                  <a:srgbClr val="FF0000"/>
                </a:solidFill>
              </a:rPr>
            </a:br>
            <a:r>
              <a:rPr lang="en-US" sz="2800" b="1" dirty="0" smtClean="0">
                <a:solidFill>
                  <a:srgbClr val="FF0000"/>
                </a:solidFill>
              </a:rPr>
              <a:t>before the dawning of the new </a:t>
            </a:r>
            <a:br>
              <a:rPr lang="en-US" sz="2800" b="1" dirty="0" smtClean="0">
                <a:solidFill>
                  <a:srgbClr val="FF0000"/>
                </a:solidFill>
              </a:rPr>
            </a:br>
            <a:r>
              <a:rPr lang="en-US" sz="2800" b="1" dirty="0" smtClean="0">
                <a:solidFill>
                  <a:srgbClr val="FF0000"/>
                </a:solidFill>
              </a:rPr>
              <a:t>cycle </a:t>
            </a:r>
            <a:r>
              <a:rPr lang="en-US" sz="2800" dirty="0" smtClean="0">
                <a:solidFill>
                  <a:srgbClr val="FF0000"/>
                </a:solidFill>
              </a:rPr>
              <a:t>[15</a:t>
            </a:r>
            <a:r>
              <a:rPr lang="en-US" sz="2800" baseline="30000" dirty="0" smtClean="0">
                <a:solidFill>
                  <a:srgbClr val="FF0000"/>
                </a:solidFill>
              </a:rPr>
              <a:t>th</a:t>
            </a:r>
            <a:r>
              <a:rPr lang="en-US" sz="2800" dirty="0" smtClean="0">
                <a:solidFill>
                  <a:srgbClr val="FF0000"/>
                </a:solidFill>
              </a:rPr>
              <a:t>]</a:t>
            </a:r>
            <a:r>
              <a:rPr lang="en-US" sz="2800" b="1" dirty="0" smtClean="0">
                <a:solidFill>
                  <a:srgbClr val="FF0000"/>
                </a:solidFill>
              </a:rPr>
              <a:t> according to Moses.</a:t>
            </a:r>
            <a:r>
              <a:rPr lang="en-US" sz="2800" b="1" dirty="0" smtClean="0">
                <a:solidFill>
                  <a:schemeClr val="bg1"/>
                </a:solidFill>
              </a:rPr>
              <a:t>  </a:t>
            </a:r>
            <a:endParaRPr lang="en-US" sz="2800" b="1" dirty="0">
              <a:solidFill>
                <a:schemeClr val="bg1"/>
              </a:solidFill>
            </a:endParaRPr>
          </a:p>
        </p:txBody>
      </p:sp>
      <p:pic>
        <p:nvPicPr>
          <p:cNvPr id="3" name="Content Placeholder 5" descr="PASSOVER-LAMB.jpg"/>
          <p:cNvPicPr>
            <a:picLocks noChangeAspect="1"/>
          </p:cNvPicPr>
          <p:nvPr/>
        </p:nvPicPr>
        <p:blipFill>
          <a:blip r:embed="rId2" cstate="print"/>
          <a:stretch>
            <a:fillRect/>
          </a:stretch>
        </p:blipFill>
        <p:spPr>
          <a:xfrm>
            <a:off x="5386069" y="4404520"/>
            <a:ext cx="3681731" cy="2301081"/>
          </a:xfrm>
          <a:prstGeom prst="rect">
            <a:avLst/>
          </a:prstGeom>
          <a:ln>
            <a:noFill/>
          </a:ln>
          <a:effectLst>
            <a:outerShdw blurRad="292100" dist="139700" dir="2700000" algn="tl" rotWithShape="0">
              <a:srgbClr val="333333">
                <a:alpha val="65000"/>
              </a:srgbClr>
            </a:outerShdw>
            <a:softEdge rad="63500"/>
          </a:effectLst>
        </p:spPr>
      </p:pic>
      <p:pic>
        <p:nvPicPr>
          <p:cNvPr id="4" name="Picture 3" descr="C:\Documents and Settings\Rae\Desktop\Passover schofar.jpg"/>
          <p:cNvPicPr>
            <a:picLocks noChangeAspect="1" noChangeArrowheads="1"/>
          </p:cNvPicPr>
          <p:nvPr/>
        </p:nvPicPr>
        <p:blipFill>
          <a:blip r:embed="rId3" cstate="print"/>
          <a:srcRect/>
          <a:stretch>
            <a:fillRect/>
          </a:stretch>
        </p:blipFill>
        <p:spPr bwMode="auto">
          <a:xfrm>
            <a:off x="-152400" y="-152400"/>
            <a:ext cx="3638551" cy="2686050"/>
          </a:xfrm>
          <a:prstGeom prst="rect">
            <a:avLst/>
          </a:prstGeom>
          <a:noFill/>
          <a:effectLst>
            <a:softEdge rad="317500"/>
          </a:effectLst>
        </p:spPr>
      </p:pic>
      <p:sp>
        <p:nvSpPr>
          <p:cNvPr id="5" name="TextBox 4"/>
          <p:cNvSpPr txBox="1"/>
          <p:nvPr/>
        </p:nvSpPr>
        <p:spPr>
          <a:xfrm>
            <a:off x="304800" y="44624"/>
            <a:ext cx="8763000" cy="3539430"/>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solidFill>
                  <a:schemeClr val="tx1">
                    <a:lumMod val="65000"/>
                    <a:lumOff val="35000"/>
                  </a:schemeClr>
                </a:solidFill>
              </a:rPr>
              <a:t>			    Another witness in 2 Chronicles  				    agrees with Exodus 12 that </a:t>
            </a:r>
            <a:r>
              <a:rPr lang="en-US" sz="2800" b="1" dirty="0" smtClean="0">
                <a:solidFill>
                  <a:schemeClr val="accent2">
                    <a:lumMod val="75000"/>
                  </a:schemeClr>
                </a:solidFill>
              </a:rPr>
              <a:t>“all the   	                           service of Yahuah was prepared </a:t>
            </a:r>
            <a:r>
              <a:rPr lang="en-US" sz="2800" b="1" dirty="0" smtClean="0">
                <a:solidFill>
                  <a:schemeClr val="bg1"/>
                </a:solidFill>
              </a:rPr>
              <a:t>		                          </a:t>
            </a:r>
            <a:r>
              <a:rPr lang="en-US" sz="2800" b="1" dirty="0">
                <a:solidFill>
                  <a:schemeClr val="accent2">
                    <a:lumMod val="75000"/>
                  </a:schemeClr>
                </a:solidFill>
              </a:rPr>
              <a:t> </a:t>
            </a:r>
            <a:r>
              <a:rPr lang="en-US" sz="2800" b="1" u="sng" dirty="0" smtClean="0">
                <a:solidFill>
                  <a:schemeClr val="accent2">
                    <a:lumMod val="75000"/>
                  </a:schemeClr>
                </a:solidFill>
              </a:rPr>
              <a:t>the same da</a:t>
            </a:r>
            <a:r>
              <a:rPr lang="en-US" sz="2800" b="1" dirty="0" smtClean="0">
                <a:solidFill>
                  <a:schemeClr val="accent2">
                    <a:lumMod val="75000"/>
                  </a:schemeClr>
                </a:solidFill>
              </a:rPr>
              <a:t>y” for 41,400 sacrifices</a:t>
            </a:r>
            <a:r>
              <a:rPr lang="en-US" sz="2800" dirty="0" smtClean="0">
                <a:solidFill>
                  <a:schemeClr val="accent2">
                    <a:lumMod val="75000"/>
                  </a:schemeClr>
                </a:solidFill>
              </a:rPr>
              <a:t>. </a:t>
            </a:r>
            <a:r>
              <a:rPr lang="en-US" sz="2800" b="1" dirty="0" smtClean="0">
                <a:solidFill>
                  <a:schemeClr val="accent2">
                    <a:lumMod val="75000"/>
                  </a:schemeClr>
                </a:solidFill>
              </a:rPr>
              <a:t/>
            </a:r>
            <a:br>
              <a:rPr lang="en-US" sz="2800" b="1" dirty="0" smtClean="0">
                <a:solidFill>
                  <a:schemeClr val="accent2">
                    <a:lumMod val="75000"/>
                  </a:schemeClr>
                </a:solidFill>
              </a:rPr>
            </a:br>
            <a:r>
              <a:rPr lang="en-US" sz="2800" b="1" dirty="0" smtClean="0">
                <a:solidFill>
                  <a:schemeClr val="accent2">
                    <a:lumMod val="75000"/>
                  </a:schemeClr>
                </a:solidFill>
              </a:rPr>
              <a:t>			    </a:t>
            </a:r>
            <a:r>
              <a:rPr lang="en-US" sz="2800" b="1" u="sng" dirty="0" smtClean="0">
                <a:solidFill>
                  <a:srgbClr val="002060"/>
                </a:solidFill>
              </a:rPr>
              <a:t>In other words the</a:t>
            </a:r>
            <a:r>
              <a:rPr lang="en-US" sz="2800" b="1" dirty="0" smtClean="0">
                <a:solidFill>
                  <a:srgbClr val="002060"/>
                </a:solidFill>
              </a:rPr>
              <a:t>y</a:t>
            </a:r>
            <a:r>
              <a:rPr lang="en-US" sz="2800" b="1" u="sng" dirty="0" smtClean="0">
                <a:solidFill>
                  <a:srgbClr val="002060"/>
                </a:solidFill>
              </a:rPr>
              <a:t> killed, cooked and ate the lamb durin</a:t>
            </a:r>
            <a:r>
              <a:rPr lang="en-US" sz="2800" b="1" dirty="0" smtClean="0">
                <a:solidFill>
                  <a:srgbClr val="002060"/>
                </a:solidFill>
              </a:rPr>
              <a:t>g</a:t>
            </a:r>
            <a:r>
              <a:rPr lang="en-US" sz="2800" b="1" u="sng" dirty="0" smtClean="0">
                <a:solidFill>
                  <a:srgbClr val="002060"/>
                </a:solidFill>
              </a:rPr>
              <a:t> the 24 hours of the 14</a:t>
            </a:r>
            <a:r>
              <a:rPr lang="en-US" sz="2800" b="1" u="sng" baseline="30000" dirty="0" smtClean="0">
                <a:solidFill>
                  <a:srgbClr val="002060"/>
                </a:solidFill>
              </a:rPr>
              <a:t>th </a:t>
            </a:r>
            <a:r>
              <a:rPr lang="en-US" sz="2800" b="1" u="sng" dirty="0" smtClean="0">
                <a:solidFill>
                  <a:srgbClr val="002060"/>
                </a:solidFill>
              </a:rPr>
              <a:t>da</a:t>
            </a:r>
            <a:r>
              <a:rPr lang="en-US" sz="2800" b="1" dirty="0" smtClean="0">
                <a:solidFill>
                  <a:srgbClr val="002060"/>
                </a:solidFill>
              </a:rPr>
              <a:t>y </a:t>
            </a:r>
            <a:r>
              <a:rPr lang="en-US" sz="2800" dirty="0">
                <a:solidFill>
                  <a:srgbClr val="002060"/>
                </a:solidFill>
              </a:rPr>
              <a:t>(</a:t>
            </a:r>
            <a:r>
              <a:rPr lang="en-US" sz="2800" dirty="0" smtClean="0">
                <a:solidFill>
                  <a:srgbClr val="002060"/>
                </a:solidFill>
              </a:rPr>
              <a:t>cycle). </a:t>
            </a:r>
            <a:r>
              <a:rPr lang="en-US" sz="2800" dirty="0" smtClean="0">
                <a:solidFill>
                  <a:srgbClr val="FFFF00"/>
                </a:solidFill>
              </a:rPr>
              <a:t> </a:t>
            </a:r>
            <a:r>
              <a:rPr lang="en-US" sz="2800" b="1" u="sng" dirty="0" smtClean="0">
                <a:solidFill>
                  <a:srgbClr val="FF0000"/>
                </a:solidFill>
              </a:rPr>
              <a:t>These tasks took </a:t>
            </a:r>
            <a:r>
              <a:rPr lang="en-US" sz="2800" b="1" dirty="0" smtClean="0">
                <a:solidFill>
                  <a:srgbClr val="FF0000"/>
                </a:solidFill>
              </a:rPr>
              <a:t>p</a:t>
            </a:r>
            <a:r>
              <a:rPr lang="en-US" sz="2800" b="1" u="sng" dirty="0" smtClean="0">
                <a:solidFill>
                  <a:srgbClr val="FF0000"/>
                </a:solidFill>
              </a:rPr>
              <a:t>lace durin</a:t>
            </a:r>
            <a:r>
              <a:rPr lang="en-US" sz="2800" b="1" dirty="0" smtClean="0">
                <a:solidFill>
                  <a:srgbClr val="FF0000"/>
                </a:solidFill>
              </a:rPr>
              <a:t>g</a:t>
            </a:r>
            <a:r>
              <a:rPr lang="en-US" sz="2800" b="1" u="sng" dirty="0" smtClean="0">
                <a:solidFill>
                  <a:srgbClr val="FF0000"/>
                </a:solidFill>
              </a:rPr>
              <a:t> the hours of the Li</a:t>
            </a:r>
            <a:r>
              <a:rPr lang="en-US" sz="2800" b="1" dirty="0" smtClean="0">
                <a:solidFill>
                  <a:srgbClr val="FF0000"/>
                </a:solidFill>
              </a:rPr>
              <a:t>g</a:t>
            </a:r>
            <a:r>
              <a:rPr lang="en-US" sz="2800" b="1" u="sng" dirty="0" smtClean="0">
                <a:solidFill>
                  <a:srgbClr val="FF0000"/>
                </a:solidFill>
              </a:rPr>
              <a:t>ht Season</a:t>
            </a:r>
            <a:r>
              <a:rPr lang="en-US" sz="2800" b="1" dirty="0" smtClean="0">
                <a:solidFill>
                  <a:srgbClr val="FF0000"/>
                </a:solidFill>
              </a:rPr>
              <a:t> </a:t>
            </a:r>
            <a:r>
              <a:rPr lang="en-US" sz="2800" b="1" u="sng" dirty="0" smtClean="0">
                <a:solidFill>
                  <a:schemeClr val="tx1">
                    <a:lumMod val="65000"/>
                    <a:lumOff val="35000"/>
                  </a:schemeClr>
                </a:solidFill>
              </a:rPr>
              <a:t>AND</a:t>
            </a:r>
            <a:r>
              <a:rPr lang="en-US" sz="2800" b="1" dirty="0" smtClean="0">
                <a:solidFill>
                  <a:schemeClr val="tx1">
                    <a:lumMod val="65000"/>
                    <a:lumOff val="35000"/>
                  </a:schemeClr>
                </a:solidFill>
              </a:rPr>
              <a:t> </a:t>
            </a:r>
            <a:r>
              <a:rPr lang="en-US" sz="2800" b="1" u="sng" dirty="0" smtClean="0">
                <a:solidFill>
                  <a:srgbClr val="FF0000"/>
                </a:solidFill>
              </a:rPr>
              <a:t>u</a:t>
            </a:r>
            <a:r>
              <a:rPr lang="en-US" sz="2800" b="1" dirty="0" smtClean="0">
                <a:solidFill>
                  <a:srgbClr val="FF0000"/>
                </a:solidFill>
              </a:rPr>
              <a:t>p</a:t>
            </a:r>
            <a:r>
              <a:rPr lang="en-US" sz="2800" b="1" u="sng" dirty="0" smtClean="0">
                <a:solidFill>
                  <a:srgbClr val="FF0000"/>
                </a:solidFill>
              </a:rPr>
              <a:t> until the followin</a:t>
            </a:r>
            <a:r>
              <a:rPr lang="en-US" sz="2800" b="1" dirty="0" smtClean="0">
                <a:solidFill>
                  <a:srgbClr val="FF0000"/>
                </a:solidFill>
              </a:rPr>
              <a:t>g</a:t>
            </a:r>
            <a:r>
              <a:rPr lang="en-US" sz="2800" b="1" u="sng" dirty="0" smtClean="0">
                <a:solidFill>
                  <a:srgbClr val="FF0000"/>
                </a:solidFill>
              </a:rPr>
              <a:t> Ni</a:t>
            </a:r>
            <a:r>
              <a:rPr lang="en-US" sz="2800" b="1" dirty="0" smtClean="0">
                <a:solidFill>
                  <a:srgbClr val="FF0000"/>
                </a:solidFill>
              </a:rPr>
              <a:t>g</a:t>
            </a:r>
            <a:r>
              <a:rPr lang="en-US" sz="2800" b="1" u="sng" dirty="0" smtClean="0">
                <a:solidFill>
                  <a:srgbClr val="FF0000"/>
                </a:solidFill>
              </a:rPr>
              <a:t>ht Season</a:t>
            </a:r>
            <a:r>
              <a:rPr lang="en-US" sz="2800" b="1" dirty="0" smtClean="0">
                <a:solidFill>
                  <a:srgbClr val="FF0000"/>
                </a:solidFill>
              </a:rPr>
              <a:t>.</a:t>
            </a:r>
            <a:endParaRPr lang="en-US" sz="2800" b="1" dirty="0">
              <a:solidFill>
                <a:srgbClr val="FF0000"/>
              </a:solidFill>
            </a:endParaRPr>
          </a:p>
        </p:txBody>
      </p:sp>
      <p:sp>
        <p:nvSpPr>
          <p:cNvPr id="6" name="Slide Number Placeholder 5"/>
          <p:cNvSpPr>
            <a:spLocks noGrp="1"/>
          </p:cNvSpPr>
          <p:nvPr>
            <p:ph type="sldNum" sz="quarter" idx="12"/>
          </p:nvPr>
        </p:nvSpPr>
        <p:spPr>
          <a:xfrm>
            <a:off x="8229600" y="6381328"/>
            <a:ext cx="762000" cy="244475"/>
          </a:xfrm>
        </p:spPr>
        <p:txBody>
          <a:bodyPr/>
          <a:lstStyle/>
          <a:p>
            <a:fld id="{0D34CC77-AFBD-49B8-AB88-7B6E3FAC7633}" type="slidenum">
              <a:rPr lang="en-CA" smtClean="0">
                <a:solidFill>
                  <a:schemeClr val="bg1"/>
                </a:solidFill>
              </a:rPr>
              <a:t>62</a:t>
            </a:fld>
            <a:endParaRPr lang="en-CA" dirty="0">
              <a:solidFill>
                <a:schemeClr val="bg1"/>
              </a:solidFill>
            </a:endParaRPr>
          </a:p>
        </p:txBody>
      </p:sp>
    </p:spTree>
    <p:extLst>
      <p:ext uri="{BB962C8B-B14F-4D97-AF65-F5344CB8AC3E}">
        <p14:creationId xmlns:p14="http://schemas.microsoft.com/office/powerpoint/2010/main" val="786012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Death angel R&amp;H.jpg"/>
          <p:cNvPicPr>
            <a:picLocks noChangeAspect="1"/>
          </p:cNvPicPr>
          <p:nvPr/>
        </p:nvPicPr>
        <p:blipFill>
          <a:blip r:embed="rId3" cstate="print"/>
          <a:stretch>
            <a:fillRect/>
          </a:stretch>
        </p:blipFill>
        <p:spPr>
          <a:xfrm>
            <a:off x="-1" y="-1"/>
            <a:ext cx="9144001" cy="3579223"/>
          </a:xfrm>
          <a:prstGeom prst="rect">
            <a:avLst/>
          </a:prstGeom>
        </p:spPr>
      </p:pic>
      <p:sp>
        <p:nvSpPr>
          <p:cNvPr id="3" name="TextBox 2"/>
          <p:cNvSpPr txBox="1"/>
          <p:nvPr/>
        </p:nvSpPr>
        <p:spPr>
          <a:xfrm>
            <a:off x="395536" y="3068960"/>
            <a:ext cx="8568952" cy="3108543"/>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solidFill>
                  <a:schemeClr val="tx1">
                    <a:lumMod val="65000"/>
                    <a:lumOff val="35000"/>
                  </a:schemeClr>
                </a:solidFill>
              </a:rPr>
              <a:t>		Remember – approximately 900 years before Josiah’s Passover, </a:t>
            </a:r>
            <a:r>
              <a:rPr lang="en-US" sz="2800" b="1" u="sng" dirty="0" smtClean="0">
                <a:solidFill>
                  <a:schemeClr val="tx1">
                    <a:lumMod val="65000"/>
                    <a:lumOff val="35000"/>
                  </a:schemeClr>
                </a:solidFill>
              </a:rPr>
              <a:t>the death an</a:t>
            </a:r>
            <a:r>
              <a:rPr lang="en-US" sz="2800" b="1" dirty="0" smtClean="0">
                <a:solidFill>
                  <a:schemeClr val="tx1">
                    <a:lumMod val="65000"/>
                    <a:lumOff val="35000"/>
                  </a:schemeClr>
                </a:solidFill>
              </a:rPr>
              <a:t>g</a:t>
            </a:r>
            <a:r>
              <a:rPr lang="en-US" sz="2800" b="1" u="sng" dirty="0" smtClean="0">
                <a:solidFill>
                  <a:schemeClr val="tx1">
                    <a:lumMod val="65000"/>
                    <a:lumOff val="35000"/>
                  </a:schemeClr>
                </a:solidFill>
              </a:rPr>
              <a:t>el passed </a:t>
            </a:r>
            <a:r>
              <a:rPr lang="en-US" sz="2800" b="1" u="sng" dirty="0" smtClean="0">
                <a:solidFill>
                  <a:srgbClr val="002060"/>
                </a:solidFill>
              </a:rPr>
              <a:t>over that same ni</a:t>
            </a:r>
            <a:r>
              <a:rPr lang="en-US" sz="2800" b="1" dirty="0" smtClean="0">
                <a:solidFill>
                  <a:srgbClr val="002060"/>
                </a:solidFill>
              </a:rPr>
              <a:t>g</a:t>
            </a:r>
            <a:r>
              <a:rPr lang="en-US" sz="2800" b="1" u="sng" dirty="0" smtClean="0">
                <a:solidFill>
                  <a:srgbClr val="002060"/>
                </a:solidFill>
              </a:rPr>
              <a:t>ht</a:t>
            </a:r>
            <a:r>
              <a:rPr lang="en-US" sz="2800" b="1" dirty="0" smtClean="0">
                <a:solidFill>
                  <a:srgbClr val="002060"/>
                </a:solidFill>
              </a:rPr>
              <a:t>.</a:t>
            </a:r>
            <a:r>
              <a:rPr lang="en-US" sz="2800" b="1" dirty="0" smtClean="0">
                <a:solidFill>
                  <a:schemeClr val="accent5">
                    <a:lumMod val="60000"/>
                    <a:lumOff val="40000"/>
                  </a:schemeClr>
                </a:solidFill>
              </a:rPr>
              <a:t>  </a:t>
            </a:r>
            <a:r>
              <a:rPr lang="en-US" sz="2800" b="1" u="sng" dirty="0" smtClean="0">
                <a:solidFill>
                  <a:schemeClr val="tx1">
                    <a:lumMod val="65000"/>
                    <a:lumOff val="35000"/>
                  </a:schemeClr>
                </a:solidFill>
              </a:rPr>
              <a:t>He Passed OVER on PASSOVER </a:t>
            </a:r>
            <a:r>
              <a:rPr lang="en-US" sz="2800" b="1" u="sng" dirty="0" smtClean="0">
                <a:solidFill>
                  <a:srgbClr val="FF0000"/>
                </a:solidFill>
              </a:rPr>
              <a:t>DAY – at midni</a:t>
            </a:r>
            <a:r>
              <a:rPr lang="en-US" sz="2800" b="1" dirty="0" smtClean="0">
                <a:solidFill>
                  <a:srgbClr val="FF0000"/>
                </a:solidFill>
              </a:rPr>
              <a:t>g</a:t>
            </a:r>
            <a:r>
              <a:rPr lang="en-US" sz="2800" b="1" u="sng" dirty="0" smtClean="0">
                <a:solidFill>
                  <a:srgbClr val="FF0000"/>
                </a:solidFill>
              </a:rPr>
              <a:t>ht</a:t>
            </a:r>
            <a:r>
              <a:rPr lang="en-US" sz="2800" b="1" dirty="0" smtClean="0">
                <a:solidFill>
                  <a:srgbClr val="FF0000"/>
                </a:solidFill>
              </a:rPr>
              <a:t>(!)</a:t>
            </a:r>
            <a:r>
              <a:rPr lang="en-US" sz="2800" b="1" dirty="0" smtClean="0">
                <a:solidFill>
                  <a:schemeClr val="bg1"/>
                </a:solidFill>
              </a:rPr>
              <a:t> </a:t>
            </a:r>
            <a:r>
              <a:rPr lang="en-US" sz="2800" b="1" dirty="0" smtClean="0">
                <a:solidFill>
                  <a:schemeClr val="tx1">
                    <a:lumMod val="65000"/>
                    <a:lumOff val="35000"/>
                  </a:schemeClr>
                </a:solidFill>
              </a:rPr>
              <a:t>which</a:t>
            </a:r>
            <a:r>
              <a:rPr lang="en-US" sz="2800" b="1" dirty="0" smtClean="0">
                <a:solidFill>
                  <a:schemeClr val="bg1"/>
                </a:solidFill>
              </a:rPr>
              <a:t> </a:t>
            </a:r>
            <a:r>
              <a:rPr lang="en-US" sz="2800" b="1" u="sng" dirty="0">
                <a:solidFill>
                  <a:schemeClr val="accent2">
                    <a:lumMod val="75000"/>
                  </a:schemeClr>
                </a:solidFill>
              </a:rPr>
              <a:t>w</a:t>
            </a:r>
            <a:r>
              <a:rPr lang="en-US" sz="2800" b="1" u="sng" dirty="0" smtClean="0">
                <a:solidFill>
                  <a:schemeClr val="accent2">
                    <a:lumMod val="75000"/>
                  </a:schemeClr>
                </a:solidFill>
              </a:rPr>
              <a:t>as still on the hours of the 14</a:t>
            </a:r>
            <a:r>
              <a:rPr lang="en-US" sz="2800" b="1" u="sng" baseline="30000" dirty="0" smtClean="0">
                <a:solidFill>
                  <a:schemeClr val="accent2">
                    <a:lumMod val="75000"/>
                  </a:schemeClr>
                </a:solidFill>
              </a:rPr>
              <a:t>th</a:t>
            </a:r>
            <a:r>
              <a:rPr lang="en-US" sz="2800" b="1" u="sng" dirty="0" smtClean="0">
                <a:solidFill>
                  <a:schemeClr val="accent2">
                    <a:lumMod val="75000"/>
                  </a:schemeClr>
                </a:solidFill>
              </a:rPr>
              <a:t> c</a:t>
            </a:r>
            <a:r>
              <a:rPr lang="en-US" sz="2800" b="1" dirty="0" smtClean="0">
                <a:solidFill>
                  <a:schemeClr val="accent2">
                    <a:lumMod val="75000"/>
                  </a:schemeClr>
                </a:solidFill>
              </a:rPr>
              <a:t>y</a:t>
            </a:r>
            <a:r>
              <a:rPr lang="en-US" sz="2800" b="1" u="sng" dirty="0" smtClean="0">
                <a:solidFill>
                  <a:schemeClr val="accent2">
                    <a:lumMod val="75000"/>
                  </a:schemeClr>
                </a:solidFill>
              </a:rPr>
              <a:t>cle and not the be</a:t>
            </a:r>
            <a:r>
              <a:rPr lang="en-US" sz="2800" b="1" dirty="0" smtClean="0">
                <a:solidFill>
                  <a:schemeClr val="accent2">
                    <a:lumMod val="75000"/>
                  </a:schemeClr>
                </a:solidFill>
              </a:rPr>
              <a:t>g</a:t>
            </a:r>
            <a:r>
              <a:rPr lang="en-US" sz="2800" b="1" u="sng" dirty="0" smtClean="0">
                <a:solidFill>
                  <a:schemeClr val="accent2">
                    <a:lumMod val="75000"/>
                  </a:schemeClr>
                </a:solidFill>
              </a:rPr>
              <a:t>innin</a:t>
            </a:r>
            <a:r>
              <a:rPr lang="en-US" sz="2800" b="1" dirty="0" smtClean="0">
                <a:solidFill>
                  <a:schemeClr val="accent2">
                    <a:lumMod val="75000"/>
                  </a:schemeClr>
                </a:solidFill>
              </a:rPr>
              <a:t>g</a:t>
            </a:r>
            <a:r>
              <a:rPr lang="en-US" sz="2800" b="1" u="sng" dirty="0" smtClean="0">
                <a:solidFill>
                  <a:schemeClr val="accent2">
                    <a:lumMod val="75000"/>
                  </a:schemeClr>
                </a:solidFill>
              </a:rPr>
              <a:t> of the 15</a:t>
            </a:r>
            <a:r>
              <a:rPr lang="en-US" sz="2800" b="1" u="sng" baseline="30000" dirty="0" smtClean="0">
                <a:solidFill>
                  <a:schemeClr val="accent2">
                    <a:lumMod val="75000"/>
                  </a:schemeClr>
                </a:solidFill>
              </a:rPr>
              <a:t>th</a:t>
            </a:r>
            <a:r>
              <a:rPr lang="en-US" sz="2800" b="1" dirty="0" smtClean="0">
                <a:solidFill>
                  <a:schemeClr val="accent2">
                    <a:lumMod val="75000"/>
                  </a:schemeClr>
                </a:solidFill>
              </a:rPr>
              <a:t>, </a:t>
            </a:r>
            <a:r>
              <a:rPr lang="en-US" sz="2800" b="1" u="sng" dirty="0" smtClean="0">
                <a:solidFill>
                  <a:schemeClr val="accent2">
                    <a:lumMod val="75000"/>
                  </a:schemeClr>
                </a:solidFill>
              </a:rPr>
              <a:t>or the next c</a:t>
            </a:r>
            <a:r>
              <a:rPr lang="en-US" sz="2800" b="1" dirty="0" smtClean="0">
                <a:solidFill>
                  <a:schemeClr val="accent2">
                    <a:lumMod val="75000"/>
                  </a:schemeClr>
                </a:solidFill>
              </a:rPr>
              <a:t>y</a:t>
            </a:r>
            <a:r>
              <a:rPr lang="en-US" sz="2800" b="1" u="sng" dirty="0" smtClean="0">
                <a:solidFill>
                  <a:schemeClr val="accent2">
                    <a:lumMod val="75000"/>
                  </a:schemeClr>
                </a:solidFill>
              </a:rPr>
              <a:t>cle</a:t>
            </a:r>
            <a:r>
              <a:rPr lang="en-US" sz="2800" b="1" dirty="0" smtClean="0">
                <a:solidFill>
                  <a:schemeClr val="accent2">
                    <a:lumMod val="75000"/>
                  </a:schemeClr>
                </a:solidFill>
              </a:rPr>
              <a:t>.</a:t>
            </a:r>
            <a:r>
              <a:rPr lang="en-US" sz="2800" b="1" dirty="0" smtClean="0">
                <a:solidFill>
                  <a:schemeClr val="bg1"/>
                </a:solidFill>
              </a:rPr>
              <a:t>  </a:t>
            </a:r>
            <a:br>
              <a:rPr lang="en-US" sz="2800" b="1" dirty="0" smtClean="0">
                <a:solidFill>
                  <a:schemeClr val="bg1"/>
                </a:solidFill>
              </a:rPr>
            </a:br>
            <a:r>
              <a:rPr lang="en-US" sz="2800" b="1" dirty="0" smtClean="0">
                <a:solidFill>
                  <a:srgbClr val="002060"/>
                </a:solidFill>
              </a:rPr>
              <a:t>In celebration of this wonderful deliverance, King Josiah celebrated everything according to the words of Moses. </a:t>
            </a:r>
            <a:endParaRPr lang="en-US" sz="2800" b="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63</a:t>
            </a:fld>
            <a:endParaRPr lang="en-CA"/>
          </a:p>
        </p:txBody>
      </p:sp>
    </p:spTree>
    <p:extLst>
      <p:ext uri="{BB962C8B-B14F-4D97-AF65-F5344CB8AC3E}">
        <p14:creationId xmlns:p14="http://schemas.microsoft.com/office/powerpoint/2010/main" val="10525971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Box 2"/>
          <p:cNvSpPr txBox="1"/>
          <p:nvPr/>
        </p:nvSpPr>
        <p:spPr>
          <a:xfrm>
            <a:off x="323528" y="1065649"/>
            <a:ext cx="8496944" cy="5447645"/>
          </a:xfrm>
          <a:prstGeom prst="rect">
            <a:avLst/>
          </a:prstGeom>
          <a:noFill/>
        </p:spPr>
        <p:txBody>
          <a:bodyPr wrap="square" rtlCol="0">
            <a:spAutoFit/>
            <a:scene3d>
              <a:camera prst="orthographicFront"/>
              <a:lightRig rig="threePt" dir="t"/>
            </a:scene3d>
            <a:sp3d extrusionH="57150">
              <a:bevelT w="38100" h="38100"/>
            </a:sp3d>
          </a:bodyPr>
          <a:lstStyle/>
          <a:p>
            <a:r>
              <a:rPr lang="en-US" sz="2400" b="1" u="sng" dirty="0" smtClean="0">
                <a:solidFill>
                  <a:srgbClr val="FFC000"/>
                </a:solidFill>
              </a:rPr>
              <a:t>Dayli</a:t>
            </a:r>
            <a:r>
              <a:rPr lang="en-US" sz="2400" b="1" dirty="0" smtClean="0">
                <a:solidFill>
                  <a:srgbClr val="FFC000"/>
                </a:solidFill>
              </a:rPr>
              <a:t>g</a:t>
            </a:r>
            <a:r>
              <a:rPr lang="en-US" sz="2400" b="1" u="sng" dirty="0" smtClean="0">
                <a:solidFill>
                  <a:srgbClr val="FFC000"/>
                </a:solidFill>
              </a:rPr>
              <a:t>ht Season</a:t>
            </a:r>
            <a:r>
              <a:rPr lang="en-US" sz="2400" b="1" dirty="0" smtClean="0">
                <a:solidFill>
                  <a:srgbClr val="FFC000"/>
                </a:solidFill>
              </a:rPr>
              <a:t> </a:t>
            </a:r>
            <a:r>
              <a:rPr lang="en-US" sz="2400" b="1" dirty="0" smtClean="0">
                <a:solidFill>
                  <a:schemeClr val="accent1">
                    <a:lumMod val="75000"/>
                  </a:schemeClr>
                </a:solidFill>
              </a:rPr>
              <a:t>(Abib 14 – for those not in the fields of bondage) </a:t>
            </a:r>
            <a:br>
              <a:rPr lang="en-US" sz="2400" b="1" dirty="0" smtClean="0">
                <a:solidFill>
                  <a:schemeClr val="accent1">
                    <a:lumMod val="75000"/>
                  </a:schemeClr>
                </a:solidFill>
              </a:rPr>
            </a:br>
            <a:r>
              <a:rPr lang="en-US" sz="2400" b="1" dirty="0" smtClean="0">
                <a:solidFill>
                  <a:schemeClr val="accent1">
                    <a:lumMod val="75000"/>
                  </a:schemeClr>
                </a:solidFill>
              </a:rPr>
              <a:t>1)   </a:t>
            </a:r>
            <a:r>
              <a:rPr lang="en-US" sz="2400" b="1" dirty="0" err="1" smtClean="0">
                <a:solidFill>
                  <a:schemeClr val="accent1">
                    <a:lumMod val="75000"/>
                  </a:schemeClr>
                </a:solidFill>
              </a:rPr>
              <a:t>Unleaven</a:t>
            </a:r>
            <a:r>
              <a:rPr lang="en-US" sz="2400" b="1" dirty="0" smtClean="0">
                <a:solidFill>
                  <a:schemeClr val="accent1">
                    <a:lumMod val="75000"/>
                  </a:schemeClr>
                </a:solidFill>
              </a:rPr>
              <a:t> the premises</a:t>
            </a:r>
          </a:p>
          <a:p>
            <a:pPr marL="457200" indent="-457200">
              <a:buAutoNum type="arabicParenR" startAt="2"/>
            </a:pPr>
            <a:r>
              <a:rPr lang="en-US" sz="2400" b="1" dirty="0" smtClean="0">
                <a:solidFill>
                  <a:schemeClr val="accent1">
                    <a:lumMod val="75000"/>
                  </a:schemeClr>
                </a:solidFill>
              </a:rPr>
              <a:t>Prepare unleavened bread and other items for Passover meal </a:t>
            </a:r>
          </a:p>
          <a:p>
            <a:endParaRPr lang="en-US" sz="600" b="1" dirty="0">
              <a:solidFill>
                <a:schemeClr val="accent1">
                  <a:lumMod val="75000"/>
                </a:schemeClr>
              </a:solidFill>
            </a:endParaRPr>
          </a:p>
          <a:p>
            <a:r>
              <a:rPr lang="en-US" sz="2400" b="1" dirty="0" smtClean="0">
                <a:solidFill>
                  <a:srgbClr val="FF0000"/>
                </a:solidFill>
              </a:rPr>
              <a:t>	Sunset Moment </a:t>
            </a:r>
            <a:r>
              <a:rPr lang="en-US" sz="2400" b="1" dirty="0" smtClean="0">
                <a:solidFill>
                  <a:schemeClr val="accent1">
                    <a:lumMod val="75000"/>
                  </a:schemeClr>
                </a:solidFill>
              </a:rPr>
              <a:t>(</a:t>
            </a:r>
            <a:r>
              <a:rPr lang="en-US" sz="2400" b="1" dirty="0" smtClean="0">
                <a:solidFill>
                  <a:srgbClr val="FF0000"/>
                </a:solidFill>
              </a:rPr>
              <a:t>Still</a:t>
            </a:r>
            <a:r>
              <a:rPr lang="en-US" sz="2400" b="1" dirty="0" smtClean="0">
                <a:solidFill>
                  <a:schemeClr val="accent1">
                    <a:lumMod val="75000"/>
                  </a:schemeClr>
                </a:solidFill>
              </a:rPr>
              <a:t> Abib 14) </a:t>
            </a:r>
          </a:p>
          <a:p>
            <a:endParaRPr lang="en-US" sz="600" b="1" dirty="0">
              <a:solidFill>
                <a:schemeClr val="accent1">
                  <a:lumMod val="75000"/>
                </a:schemeClr>
              </a:solidFill>
            </a:endParaRPr>
          </a:p>
          <a:p>
            <a:r>
              <a:rPr lang="en-US" sz="2400" b="1" u="sng" dirty="0" smtClean="0">
                <a:solidFill>
                  <a:srgbClr val="CC3300"/>
                </a:solidFill>
              </a:rPr>
              <a:t>Around Dusk Twili</a:t>
            </a:r>
            <a:r>
              <a:rPr lang="en-US" sz="2400" b="1" dirty="0" smtClean="0">
                <a:solidFill>
                  <a:srgbClr val="CC3300"/>
                </a:solidFill>
              </a:rPr>
              <a:t>g</a:t>
            </a:r>
            <a:r>
              <a:rPr lang="en-US" sz="2400" b="1" u="sng" dirty="0" smtClean="0">
                <a:solidFill>
                  <a:srgbClr val="CC3300"/>
                </a:solidFill>
              </a:rPr>
              <a:t>ht</a:t>
            </a:r>
            <a:r>
              <a:rPr lang="en-US" sz="2400" b="1" dirty="0" smtClean="0">
                <a:solidFill>
                  <a:srgbClr val="CC3300"/>
                </a:solidFill>
              </a:rPr>
              <a:t> </a:t>
            </a:r>
            <a:r>
              <a:rPr lang="en-US" sz="2400" b="1" dirty="0" smtClean="0">
                <a:solidFill>
                  <a:schemeClr val="accent1">
                    <a:lumMod val="75000"/>
                  </a:schemeClr>
                </a:solidFill>
              </a:rPr>
              <a:t>(</a:t>
            </a:r>
            <a:r>
              <a:rPr lang="en-US" sz="2400" b="1" dirty="0" smtClean="0">
                <a:solidFill>
                  <a:srgbClr val="CC3300"/>
                </a:solidFill>
              </a:rPr>
              <a:t>Still </a:t>
            </a:r>
            <a:r>
              <a:rPr lang="en-US" sz="2400" b="1" dirty="0" smtClean="0">
                <a:solidFill>
                  <a:schemeClr val="accent1">
                    <a:lumMod val="75000"/>
                  </a:schemeClr>
                </a:solidFill>
              </a:rPr>
              <a:t>Abib 14 – after release from bondage) </a:t>
            </a:r>
          </a:p>
          <a:p>
            <a:pPr marL="457200" indent="-457200">
              <a:buFont typeface="+mj-lt"/>
              <a:buAutoNum type="arabicParenR" startAt="3"/>
            </a:pPr>
            <a:r>
              <a:rPr lang="en-US" sz="2400" b="1" dirty="0">
                <a:solidFill>
                  <a:schemeClr val="accent1">
                    <a:lumMod val="75000"/>
                  </a:schemeClr>
                </a:solidFill>
              </a:rPr>
              <a:t>Sacrifice Passover lamb “between the evenings</a:t>
            </a:r>
            <a:r>
              <a:rPr lang="en-US" sz="2400" b="1" dirty="0" smtClean="0">
                <a:solidFill>
                  <a:schemeClr val="accent1">
                    <a:lumMod val="75000"/>
                  </a:schemeClr>
                </a:solidFill>
              </a:rPr>
              <a:t>” </a:t>
            </a:r>
            <a:r>
              <a:rPr lang="en-US" dirty="0" smtClean="0">
                <a:solidFill>
                  <a:schemeClr val="accent1">
                    <a:lumMod val="75000"/>
                  </a:schemeClr>
                </a:solidFill>
              </a:rPr>
              <a:t>[Night Season]</a:t>
            </a:r>
            <a:endParaRPr lang="en-US" sz="2400" b="1" dirty="0">
              <a:solidFill>
                <a:schemeClr val="accent1">
                  <a:lumMod val="75000"/>
                </a:schemeClr>
              </a:solidFill>
            </a:endParaRPr>
          </a:p>
          <a:p>
            <a:pPr marL="457200" indent="-457200">
              <a:buFont typeface="+mj-lt"/>
              <a:buAutoNum type="arabicParenR" startAt="3"/>
            </a:pPr>
            <a:r>
              <a:rPr lang="en-US" sz="2400" b="1" dirty="0">
                <a:solidFill>
                  <a:schemeClr val="accent1">
                    <a:lumMod val="75000"/>
                  </a:schemeClr>
                </a:solidFill>
              </a:rPr>
              <a:t>Bleed, skin &amp; roast Passover </a:t>
            </a:r>
            <a:r>
              <a:rPr lang="en-US" sz="2400" b="1" dirty="0" smtClean="0">
                <a:solidFill>
                  <a:schemeClr val="accent1">
                    <a:lumMod val="75000"/>
                  </a:schemeClr>
                </a:solidFill>
              </a:rPr>
              <a:t>lamb  </a:t>
            </a:r>
            <a:r>
              <a:rPr lang="en-US" dirty="0" smtClean="0">
                <a:solidFill>
                  <a:schemeClr val="accent1">
                    <a:lumMod val="75000"/>
                  </a:schemeClr>
                </a:solidFill>
              </a:rPr>
              <a:t>[several hours are needed]</a:t>
            </a:r>
            <a:endParaRPr lang="en-US" sz="2400" b="1" dirty="0">
              <a:solidFill>
                <a:schemeClr val="accent1">
                  <a:lumMod val="75000"/>
                </a:schemeClr>
              </a:solidFill>
            </a:endParaRPr>
          </a:p>
          <a:p>
            <a:r>
              <a:rPr lang="en-US" sz="2400" b="1" dirty="0" smtClean="0">
                <a:solidFill>
                  <a:srgbClr val="002060"/>
                </a:solidFill>
              </a:rPr>
              <a:t>	</a:t>
            </a:r>
            <a:r>
              <a:rPr lang="en-US" sz="2400" b="1" u="sng" dirty="0" smtClean="0">
                <a:solidFill>
                  <a:srgbClr val="002060"/>
                </a:solidFill>
              </a:rPr>
              <a:t>Ni</a:t>
            </a:r>
            <a:r>
              <a:rPr lang="en-US" sz="2400" b="1" dirty="0" smtClean="0">
                <a:solidFill>
                  <a:srgbClr val="002060"/>
                </a:solidFill>
              </a:rPr>
              <a:t>g</a:t>
            </a:r>
            <a:r>
              <a:rPr lang="en-US" sz="2400" b="1" u="sng" dirty="0" smtClean="0">
                <a:solidFill>
                  <a:srgbClr val="002060"/>
                </a:solidFill>
              </a:rPr>
              <a:t>ht Season</a:t>
            </a:r>
            <a:r>
              <a:rPr lang="en-US" sz="2400" b="1" dirty="0" smtClean="0">
                <a:solidFill>
                  <a:srgbClr val="002060"/>
                </a:solidFill>
              </a:rPr>
              <a:t> </a:t>
            </a:r>
            <a:r>
              <a:rPr lang="en-US" sz="2400" b="1" dirty="0" smtClean="0">
                <a:solidFill>
                  <a:schemeClr val="accent1">
                    <a:lumMod val="75000"/>
                  </a:schemeClr>
                </a:solidFill>
              </a:rPr>
              <a:t>(</a:t>
            </a:r>
            <a:r>
              <a:rPr lang="en-US" sz="2400" b="1" dirty="0" smtClean="0">
                <a:solidFill>
                  <a:srgbClr val="002060"/>
                </a:solidFill>
              </a:rPr>
              <a:t>Still</a:t>
            </a:r>
            <a:r>
              <a:rPr lang="en-US" sz="2400" b="1" dirty="0" smtClean="0">
                <a:solidFill>
                  <a:schemeClr val="accent1">
                    <a:lumMod val="75000"/>
                  </a:schemeClr>
                </a:solidFill>
              </a:rPr>
              <a:t> Abib 14)</a:t>
            </a:r>
          </a:p>
          <a:p>
            <a:pPr marL="457200" indent="-457200">
              <a:buFont typeface="+mj-lt"/>
              <a:buAutoNum type="arabicParenR" startAt="5"/>
            </a:pPr>
            <a:r>
              <a:rPr lang="en-US" sz="2400" b="1" dirty="0" smtClean="0">
                <a:solidFill>
                  <a:schemeClr val="accent1">
                    <a:lumMod val="75000"/>
                  </a:schemeClr>
                </a:solidFill>
              </a:rPr>
              <a:t>Prepare </a:t>
            </a:r>
            <a:r>
              <a:rPr lang="en-US" sz="2400" b="1" dirty="0">
                <a:solidFill>
                  <a:schemeClr val="accent1">
                    <a:lumMod val="75000"/>
                  </a:schemeClr>
                </a:solidFill>
              </a:rPr>
              <a:t>to eat Passover lamb throughout the </a:t>
            </a:r>
            <a:r>
              <a:rPr lang="en-US" sz="2400" b="1" dirty="0" smtClean="0">
                <a:solidFill>
                  <a:schemeClr val="accent1">
                    <a:lumMod val="75000"/>
                  </a:schemeClr>
                </a:solidFill>
              </a:rPr>
              <a:t>night</a:t>
            </a:r>
            <a:br>
              <a:rPr lang="en-US" sz="2400" b="1" dirty="0" smtClean="0">
                <a:solidFill>
                  <a:schemeClr val="accent1">
                    <a:lumMod val="75000"/>
                  </a:schemeClr>
                </a:solidFill>
              </a:rPr>
            </a:br>
            <a:r>
              <a:rPr lang="en-US" sz="2400" b="1" dirty="0">
                <a:solidFill>
                  <a:schemeClr val="accent1">
                    <a:lumMod val="75000"/>
                  </a:schemeClr>
                </a:solidFill>
              </a:rPr>
              <a:t>	</a:t>
            </a:r>
            <a:r>
              <a:rPr lang="en-US" sz="2400" b="1" u="sng" dirty="0"/>
              <a:t>Midni</a:t>
            </a:r>
            <a:r>
              <a:rPr lang="en-US" sz="2400" b="1" dirty="0"/>
              <a:t>g</a:t>
            </a:r>
            <a:r>
              <a:rPr lang="en-US" sz="2400" b="1" u="sng" dirty="0"/>
              <a:t>ht Moment</a:t>
            </a:r>
            <a:r>
              <a:rPr lang="en-US" sz="2400" b="1" dirty="0">
                <a:solidFill>
                  <a:schemeClr val="accent1">
                    <a:lumMod val="75000"/>
                  </a:schemeClr>
                </a:solidFill>
              </a:rPr>
              <a:t> (</a:t>
            </a:r>
            <a:r>
              <a:rPr lang="en-US" sz="2400" b="1" dirty="0"/>
              <a:t>STILL</a:t>
            </a:r>
            <a:r>
              <a:rPr lang="en-US" sz="2400" b="1" dirty="0">
                <a:solidFill>
                  <a:schemeClr val="accent1">
                    <a:lumMod val="75000"/>
                  </a:schemeClr>
                </a:solidFill>
              </a:rPr>
              <a:t> Abib 14) </a:t>
            </a:r>
            <a:endParaRPr lang="en-US" sz="1050" b="1" dirty="0">
              <a:solidFill>
                <a:schemeClr val="accent1">
                  <a:lumMod val="75000"/>
                </a:schemeClr>
              </a:solidFill>
            </a:endParaRPr>
          </a:p>
          <a:p>
            <a:pPr marL="457200" indent="-457200">
              <a:buFont typeface="+mj-lt"/>
              <a:buAutoNum type="arabicParenR" startAt="5"/>
            </a:pPr>
            <a:r>
              <a:rPr lang="en-US" sz="2400" b="1" dirty="0" smtClean="0">
                <a:solidFill>
                  <a:srgbClr val="0070C0"/>
                </a:solidFill>
              </a:rPr>
              <a:t>Passover </a:t>
            </a:r>
            <a:r>
              <a:rPr lang="en-US" sz="2400" b="1" dirty="0">
                <a:solidFill>
                  <a:srgbClr val="0070C0"/>
                </a:solidFill>
              </a:rPr>
              <a:t>Deliverance </a:t>
            </a:r>
            <a:r>
              <a:rPr lang="en-US" sz="2400" b="1" dirty="0">
                <a:solidFill>
                  <a:schemeClr val="accent1">
                    <a:lumMod val="75000"/>
                  </a:schemeClr>
                </a:solidFill>
              </a:rPr>
              <a:t>from </a:t>
            </a:r>
            <a:r>
              <a:rPr lang="en-US" sz="2400" b="1" dirty="0"/>
              <a:t>Death </a:t>
            </a:r>
            <a:r>
              <a:rPr lang="en-US" sz="2400" b="1" dirty="0" smtClean="0"/>
              <a:t>Angel</a:t>
            </a:r>
          </a:p>
          <a:p>
            <a:pPr marL="457200" indent="-457200">
              <a:buFont typeface="+mj-lt"/>
              <a:buAutoNum type="arabicParenR" startAt="5"/>
            </a:pPr>
            <a:r>
              <a:rPr lang="en-US" sz="2400" b="1" dirty="0" smtClean="0">
                <a:solidFill>
                  <a:schemeClr val="accent1">
                    <a:lumMod val="75000"/>
                  </a:schemeClr>
                </a:solidFill>
              </a:rPr>
              <a:t>Dispose of left-over lamb by fire before</a:t>
            </a:r>
            <a:br>
              <a:rPr lang="en-US" sz="2400" b="1" dirty="0" smtClean="0">
                <a:solidFill>
                  <a:schemeClr val="accent1">
                    <a:lumMod val="75000"/>
                  </a:schemeClr>
                </a:solidFill>
              </a:rPr>
            </a:br>
            <a:r>
              <a:rPr lang="en-US" sz="2400" b="1" dirty="0" smtClean="0">
                <a:solidFill>
                  <a:srgbClr val="FF0066"/>
                </a:solidFill>
              </a:rPr>
              <a:t>morning</a:t>
            </a:r>
            <a:r>
              <a:rPr lang="en-US" sz="2400" b="1" dirty="0" smtClean="0">
                <a:solidFill>
                  <a:schemeClr val="accent1">
                    <a:lumMod val="75000"/>
                  </a:schemeClr>
                </a:solidFill>
              </a:rPr>
              <a:t> </a:t>
            </a:r>
            <a:r>
              <a:rPr lang="en-US" dirty="0" smtClean="0">
                <a:solidFill>
                  <a:schemeClr val="accent1">
                    <a:lumMod val="75000"/>
                  </a:schemeClr>
                </a:solidFill>
              </a:rPr>
              <a:t>(where the 14</a:t>
            </a:r>
            <a:r>
              <a:rPr lang="en-US" baseline="30000" dirty="0" smtClean="0">
                <a:solidFill>
                  <a:schemeClr val="accent1">
                    <a:lumMod val="75000"/>
                  </a:schemeClr>
                </a:solidFill>
              </a:rPr>
              <a:t>th</a:t>
            </a:r>
            <a:r>
              <a:rPr lang="en-US" dirty="0" smtClean="0">
                <a:solidFill>
                  <a:schemeClr val="accent1">
                    <a:lumMod val="75000"/>
                  </a:schemeClr>
                </a:solidFill>
              </a:rPr>
              <a:t> transitions to the 15</a:t>
            </a:r>
            <a:r>
              <a:rPr lang="en-US" baseline="30000" dirty="0" smtClean="0">
                <a:solidFill>
                  <a:schemeClr val="accent1">
                    <a:lumMod val="75000"/>
                  </a:schemeClr>
                </a:solidFill>
              </a:rPr>
              <a:t>th</a:t>
            </a:r>
            <a:r>
              <a:rPr lang="en-US" dirty="0" smtClean="0">
                <a:solidFill>
                  <a:schemeClr val="accent1">
                    <a:lumMod val="75000"/>
                  </a:schemeClr>
                </a:solidFill>
              </a:rPr>
              <a:t>)</a:t>
            </a:r>
            <a:endParaRPr lang="en-US" b="1" dirty="0" smtClean="0">
              <a:solidFill>
                <a:schemeClr val="accent1">
                  <a:lumMod val="75000"/>
                </a:schemeClr>
              </a:solidFill>
            </a:endParaRPr>
          </a:p>
          <a:p>
            <a:pPr marL="457200" indent="-457200">
              <a:buFont typeface="+mj-lt"/>
              <a:buAutoNum type="arabicParenR" startAt="5"/>
            </a:pPr>
            <a:r>
              <a:rPr lang="en-US" sz="2400" b="1" dirty="0" smtClean="0">
                <a:solidFill>
                  <a:schemeClr val="accent1">
                    <a:lumMod val="75000"/>
                  </a:schemeClr>
                </a:solidFill>
              </a:rPr>
              <a:t>Do not leave the house till </a:t>
            </a:r>
            <a:r>
              <a:rPr lang="en-US" sz="2400" b="1" dirty="0" smtClean="0">
                <a:solidFill>
                  <a:srgbClr val="FF0066"/>
                </a:solidFill>
              </a:rPr>
              <a:t>morning</a:t>
            </a:r>
            <a:endParaRPr lang="en-CA" sz="2400" b="1" dirty="0">
              <a:solidFill>
                <a:srgbClr val="FF0066"/>
              </a:solidFill>
            </a:endParaRPr>
          </a:p>
        </p:txBody>
      </p:sp>
      <p:pic>
        <p:nvPicPr>
          <p:cNvPr id="6" name="Picture 5" descr="H:\A.  ASTLEFORD\Dawn Studies in progress\2a - Ex 12 Passover                                                Edit 1 Nov 27th\2a title page deliverance.jpg"/>
          <p:cNvPicPr/>
          <p:nvPr/>
        </p:nvPicPr>
        <p:blipFill>
          <a:blip r:embed="rId3" cstate="print"/>
          <a:srcRect/>
          <a:stretch>
            <a:fillRect/>
          </a:stretch>
        </p:blipFill>
        <p:spPr bwMode="auto">
          <a:xfrm>
            <a:off x="6012160" y="4676552"/>
            <a:ext cx="2713032" cy="1982538"/>
          </a:xfrm>
          <a:prstGeom prst="roundRect">
            <a:avLst>
              <a:gd name="adj" fmla="val 1666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Slide Number Placeholder 3"/>
          <p:cNvSpPr>
            <a:spLocks noGrp="1"/>
          </p:cNvSpPr>
          <p:nvPr>
            <p:ph type="sldNum" sz="quarter" idx="12"/>
          </p:nvPr>
        </p:nvSpPr>
        <p:spPr/>
        <p:txBody>
          <a:bodyPr/>
          <a:lstStyle/>
          <a:p>
            <a:fld id="{0D34CC77-AFBD-49B8-AB88-7B6E3FAC7633}" type="slidenum">
              <a:rPr lang="en-CA" smtClean="0"/>
              <a:t>64</a:t>
            </a:fld>
            <a:endParaRPr lang="en-CA"/>
          </a:p>
        </p:txBody>
      </p:sp>
      <p:sp>
        <p:nvSpPr>
          <p:cNvPr id="7" name="Title 1"/>
          <p:cNvSpPr txBox="1">
            <a:spLocks/>
          </p:cNvSpPr>
          <p:nvPr/>
        </p:nvSpPr>
        <p:spPr>
          <a:xfrm>
            <a:off x="0" y="-27384"/>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err="1" smtClean="0">
                <a:solidFill>
                  <a:srgbClr val="002060"/>
                </a:solidFill>
                <a:effectLst/>
              </a:rPr>
              <a:t>Exo</a:t>
            </a:r>
            <a:r>
              <a:rPr lang="en-US" cap="none" dirty="0" smtClean="0">
                <a:solidFill>
                  <a:srgbClr val="002060"/>
                </a:solidFill>
                <a:effectLst/>
              </a:rPr>
              <a:t> 12: Passover Day Festival Schedule</a:t>
            </a:r>
            <a:endParaRPr lang="en-CA" cap="none" dirty="0">
              <a:solidFill>
                <a:srgbClr val="002060"/>
              </a:solidFill>
              <a:effectLst/>
            </a:endParaRPr>
          </a:p>
        </p:txBody>
      </p:sp>
    </p:spTree>
    <p:extLst>
      <p:ext uri="{BB962C8B-B14F-4D97-AF65-F5344CB8AC3E}">
        <p14:creationId xmlns:p14="http://schemas.microsoft.com/office/powerpoint/2010/main" val="15199471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65</a:t>
            </a:fld>
            <a:endParaRPr lang="en-CA"/>
          </a:p>
        </p:txBody>
      </p:sp>
      <p:sp>
        <p:nvSpPr>
          <p:cNvPr id="6" name="Title 1"/>
          <p:cNvSpPr>
            <a:spLocks noGrp="1"/>
          </p:cNvSpPr>
          <p:nvPr>
            <p:ph type="title"/>
          </p:nvPr>
        </p:nvSpPr>
        <p:spPr>
          <a:xfrm>
            <a:off x="251520" y="-27384"/>
            <a:ext cx="8686800" cy="838200"/>
          </a:xfrm>
        </p:spPr>
        <p:txBody>
          <a:bodyPr>
            <a:normAutofit fontScale="90000"/>
            <a:scene3d>
              <a:camera prst="orthographicFront"/>
              <a:lightRig rig="threePt" dir="t"/>
            </a:scene3d>
            <a:sp3d extrusionH="57150">
              <a:bevelT w="38100" h="38100"/>
            </a:sp3d>
          </a:bodyPr>
          <a:lstStyle/>
          <a:p>
            <a:pPr algn="ctr"/>
            <a:r>
              <a:rPr lang="en-US" sz="5300" cap="none" dirty="0" smtClean="0">
                <a:solidFill>
                  <a:srgbClr val="00B0F0"/>
                </a:solidFill>
                <a:effectLst/>
              </a:rPr>
              <a:t>So, When Is Passover?</a:t>
            </a:r>
            <a:endParaRPr lang="en-CA" cap="none" dirty="0">
              <a:solidFill>
                <a:srgbClr val="00B0F0"/>
              </a:solidFill>
              <a:effectLst/>
            </a:endParaRPr>
          </a:p>
        </p:txBody>
      </p:sp>
      <p:sp>
        <p:nvSpPr>
          <p:cNvPr id="11" name="Rectangle 10"/>
          <p:cNvSpPr/>
          <p:nvPr/>
        </p:nvSpPr>
        <p:spPr>
          <a:xfrm>
            <a:off x="71499" y="5145938"/>
            <a:ext cx="385242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smtClean="0">
                <a:ln w="11430"/>
                <a:solidFill>
                  <a:srgbClr val="002060"/>
                </a:solidFill>
                <a:effectLst>
                  <a:outerShdw blurRad="50800" dist="39000" dir="5460000" algn="tl">
                    <a:srgbClr val="000000">
                      <a:alpha val="38000"/>
                    </a:srgbClr>
                  </a:outerShdw>
                </a:effectLst>
              </a:rPr>
              <a:t>When the day begins at DAWN there is no confusion about the commencement date &amp; time for Passover.</a:t>
            </a:r>
            <a:endParaRPr lang="en-US" sz="2400" b="1" cap="none" spc="0" dirty="0">
              <a:ln w="11430"/>
              <a:solidFill>
                <a:srgbClr val="002060"/>
              </a:solidFill>
              <a:effectLst>
                <a:outerShdw blurRad="50800" dist="39000" dir="5460000" algn="tl">
                  <a:srgbClr val="000000">
                    <a:alpha val="38000"/>
                  </a:srgbClr>
                </a:outerShdw>
              </a:effectLst>
            </a:endParaRPr>
          </a:p>
        </p:txBody>
      </p:sp>
      <p:pic>
        <p:nvPicPr>
          <p:cNvPr id="2050" name="Picture 2" descr="sm hand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7183" y="3768797"/>
            <a:ext cx="2145601" cy="2788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descr="s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632854"/>
            <a:ext cx="2191252" cy="35275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sm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081" y="3734212"/>
            <a:ext cx="1484352" cy="28234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4" name="TextBox 23"/>
          <p:cNvSpPr txBox="1"/>
          <p:nvPr/>
        </p:nvSpPr>
        <p:spPr>
          <a:xfrm>
            <a:off x="4915106" y="870580"/>
            <a:ext cx="2621200" cy="646331"/>
          </a:xfrm>
          <a:prstGeom prst="rect">
            <a:avLst/>
          </a:prstGeom>
          <a:solidFill>
            <a:srgbClr val="002060"/>
          </a:solidFill>
          <a:ln w="38100">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ln w="50800"/>
                <a:solidFill>
                  <a:schemeClr val="bg1">
                    <a:shade val="50000"/>
                  </a:schemeClr>
                </a:solidFill>
              </a:rPr>
              <a:t>Note:  A random date for Passover was chosen.</a:t>
            </a:r>
            <a:endParaRPr lang="en-CA" b="1" dirty="0">
              <a:ln w="50800"/>
              <a:solidFill>
                <a:schemeClr val="bg1">
                  <a:shade val="50000"/>
                </a:schemeClr>
              </a:solidFill>
            </a:endParaRPr>
          </a:p>
        </p:txBody>
      </p:sp>
      <p:sp>
        <p:nvSpPr>
          <p:cNvPr id="25" name="AutoShape 5"/>
          <p:cNvSpPr>
            <a:spLocks noChangeArrowheads="1"/>
          </p:cNvSpPr>
          <p:nvPr/>
        </p:nvSpPr>
        <p:spPr bwMode="auto">
          <a:xfrm>
            <a:off x="2224286" y="836712"/>
            <a:ext cx="1771650" cy="1113284"/>
          </a:xfrm>
          <a:prstGeom prst="wedgeRoundRectCallout">
            <a:avLst>
              <a:gd name="adj1" fmla="val -47923"/>
              <a:gd name="adj2" fmla="val 70402"/>
              <a:gd name="adj3" fmla="val 16667"/>
            </a:avLst>
          </a:prstGeom>
          <a:solidFill>
            <a:srgbClr val="FFFFCC"/>
          </a:solidFill>
          <a:ln w="38100" algn="in">
            <a:solidFill>
              <a:schemeClr val="accent6">
                <a:lumMod val="75000"/>
              </a:schemeClr>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Calibri" pitchFamily="34" charset="0"/>
                <a:cs typeface="Arial" pitchFamily="34" charset="0"/>
              </a:rPr>
              <a:t>Hey, everyone … </a:t>
            </a:r>
            <a:r>
              <a:rPr kumimoji="0" lang="en-US" sz="1500" b="1" i="0" u="none" strike="noStrike" cap="none" normalizeH="0" baseline="0" dirty="0" smtClean="0">
                <a:ln>
                  <a:noFill/>
                </a:ln>
                <a:solidFill>
                  <a:srgbClr val="CC4806"/>
                </a:solidFill>
                <a:effectLst/>
                <a:latin typeface="Calibri" pitchFamily="34" charset="0"/>
                <a:cs typeface="Arial" pitchFamily="34" charset="0"/>
              </a:rPr>
              <a:t>Passover is on </a:t>
            </a:r>
            <a:br>
              <a:rPr kumimoji="0" lang="en-US" sz="1500" b="1" i="0" u="none" strike="noStrike" cap="none" normalizeH="0" baseline="0" dirty="0" smtClean="0">
                <a:ln>
                  <a:noFill/>
                </a:ln>
                <a:solidFill>
                  <a:srgbClr val="CC4806"/>
                </a:solidFill>
                <a:effectLst/>
                <a:latin typeface="Calibri" pitchFamily="34" charset="0"/>
                <a:cs typeface="Arial" pitchFamily="34" charset="0"/>
              </a:rPr>
            </a:br>
            <a:r>
              <a:rPr kumimoji="0" lang="en-US" sz="1500" b="1" i="0" u="none" strike="noStrike" cap="none" normalizeH="0" baseline="0" dirty="0" smtClean="0">
                <a:ln>
                  <a:noFill/>
                </a:ln>
                <a:solidFill>
                  <a:srgbClr val="CC4806"/>
                </a:solidFill>
                <a:effectLst/>
                <a:latin typeface="Calibri" pitchFamily="34" charset="0"/>
                <a:cs typeface="Arial" pitchFamily="34" charset="0"/>
              </a:rPr>
              <a:t>April 3</a:t>
            </a:r>
            <a:r>
              <a:rPr kumimoji="0" lang="en-US" sz="1500" b="1" i="0" u="none" strike="noStrike" cap="none" normalizeH="0" baseline="30000" dirty="0" smtClean="0">
                <a:ln>
                  <a:noFill/>
                </a:ln>
                <a:solidFill>
                  <a:srgbClr val="CC4806"/>
                </a:solidFill>
                <a:effectLst/>
                <a:latin typeface="Calibri" pitchFamily="34" charset="0"/>
                <a:cs typeface="Arial" pitchFamily="34" charset="0"/>
              </a:rPr>
              <a:t>rd</a:t>
            </a:r>
            <a:r>
              <a:rPr kumimoji="0" lang="en-US" sz="1500" b="1" i="0" u="none" strike="noStrike" cap="none" normalizeH="0" baseline="0" dirty="0" smtClean="0">
                <a:ln>
                  <a:noFill/>
                </a:ln>
                <a:solidFill>
                  <a:srgbClr val="CC4806"/>
                </a:solidFill>
                <a:effectLst/>
                <a:latin typeface="Calibri" pitchFamily="34" charset="0"/>
                <a:cs typeface="Arial" pitchFamily="34" charset="0"/>
              </a:rPr>
              <a:t> this year.   </a:t>
            </a:r>
            <a:br>
              <a:rPr kumimoji="0" lang="en-US" sz="1500" b="1" i="0" u="none" strike="noStrike" cap="none" normalizeH="0" baseline="0" dirty="0" smtClean="0">
                <a:ln>
                  <a:noFill/>
                </a:ln>
                <a:solidFill>
                  <a:srgbClr val="CC4806"/>
                </a:solidFill>
                <a:effectLst/>
                <a:latin typeface="Calibri" pitchFamily="34" charset="0"/>
                <a:cs typeface="Arial" pitchFamily="34" charset="0"/>
              </a:rPr>
            </a:br>
            <a:r>
              <a:rPr kumimoji="0" lang="en-US" sz="1500" b="1" i="0" u="none" strike="noStrike" cap="none" normalizeH="0" baseline="0" dirty="0" smtClean="0">
                <a:ln>
                  <a:noFill/>
                </a:ln>
                <a:solidFill>
                  <a:srgbClr val="000000"/>
                </a:solidFill>
                <a:effectLst/>
                <a:latin typeface="Calibri" pitchFamily="34" charset="0"/>
                <a:cs typeface="Arial" pitchFamily="34" charset="0"/>
              </a:rPr>
              <a:t>Meet you there!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AutoShape 6"/>
          <p:cNvSpPr>
            <a:spLocks noChangeArrowheads="1"/>
          </p:cNvSpPr>
          <p:nvPr/>
        </p:nvSpPr>
        <p:spPr bwMode="auto">
          <a:xfrm>
            <a:off x="3584835" y="2379284"/>
            <a:ext cx="2469629" cy="905700"/>
          </a:xfrm>
          <a:prstGeom prst="wedgeRoundRectCallout">
            <a:avLst>
              <a:gd name="adj1" fmla="val 5924"/>
              <a:gd name="adj2" fmla="val 98440"/>
              <a:gd name="adj3" fmla="val 16667"/>
            </a:avLst>
          </a:prstGeom>
          <a:solidFill>
            <a:srgbClr val="CCFFFF"/>
          </a:solidFill>
          <a:ln w="38100" algn="in">
            <a:solidFill>
              <a:srgbClr val="0070C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lvl="0" algn="ctr" fontAlgn="base">
              <a:spcBef>
                <a:spcPct val="0"/>
              </a:spcBef>
              <a:spcAft>
                <a:spcPct val="0"/>
              </a:spcAft>
            </a:pPr>
            <a:r>
              <a:rPr lang="en-US" sz="1500" b="1" dirty="0">
                <a:solidFill>
                  <a:srgbClr val="000000"/>
                </a:solidFill>
                <a:latin typeface="Calibri" pitchFamily="34" charset="0"/>
                <a:cs typeface="Arial" pitchFamily="34" charset="0"/>
              </a:rPr>
              <a:t>That means we should start </a:t>
            </a:r>
            <a:r>
              <a:rPr lang="en-US" sz="1500" b="1" dirty="0" err="1">
                <a:solidFill>
                  <a:srgbClr val="000000"/>
                </a:solidFill>
                <a:latin typeface="Calibri" pitchFamily="34" charset="0"/>
                <a:cs typeface="Arial" pitchFamily="34" charset="0"/>
              </a:rPr>
              <a:t>unleavening</a:t>
            </a:r>
            <a:r>
              <a:rPr lang="en-US" sz="1500" b="1" dirty="0">
                <a:solidFill>
                  <a:srgbClr val="000000"/>
                </a:solidFill>
                <a:latin typeface="Calibri" pitchFamily="34" charset="0"/>
                <a:cs typeface="Arial" pitchFamily="34" charset="0"/>
              </a:rPr>
              <a:t> our homes in</a:t>
            </a:r>
            <a:br>
              <a:rPr lang="en-US" sz="1500" b="1" dirty="0">
                <a:solidFill>
                  <a:srgbClr val="000000"/>
                </a:solidFill>
                <a:latin typeface="Calibri" pitchFamily="34" charset="0"/>
                <a:cs typeface="Arial" pitchFamily="34" charset="0"/>
              </a:rPr>
            </a:br>
            <a:r>
              <a:rPr lang="en-US" sz="1500" b="1" dirty="0">
                <a:solidFill>
                  <a:srgbClr val="002060"/>
                </a:solidFill>
                <a:latin typeface="Calibri" pitchFamily="34" charset="0"/>
                <a:cs typeface="Arial" pitchFamily="34" charset="0"/>
              </a:rPr>
              <a:t> the morning of April 3</a:t>
            </a:r>
            <a:r>
              <a:rPr lang="en-US" sz="1500" b="1" baseline="30000" dirty="0">
                <a:solidFill>
                  <a:srgbClr val="002060"/>
                </a:solidFill>
                <a:latin typeface="Calibri" pitchFamily="34" charset="0"/>
                <a:cs typeface="Arial" pitchFamily="34" charset="0"/>
              </a:rPr>
              <a:t>rd</a:t>
            </a:r>
            <a:r>
              <a:rPr lang="en-US" sz="1500" b="1" dirty="0">
                <a:solidFill>
                  <a:srgbClr val="002060"/>
                </a:solidFill>
                <a:latin typeface="Calibri" pitchFamily="34" charset="0"/>
                <a:cs typeface="Arial" pitchFamily="34" charset="0"/>
              </a:rPr>
              <a:t>!</a:t>
            </a:r>
            <a:endParaRPr lang="en-US" dirty="0">
              <a:solidFill>
                <a:srgbClr val="002060"/>
              </a:solidFill>
              <a:latin typeface="Arial" pitchFamily="34" charset="0"/>
              <a:cs typeface="Arial" pitchFamily="34" charset="0"/>
            </a:endParaRPr>
          </a:p>
        </p:txBody>
      </p:sp>
      <p:sp>
        <p:nvSpPr>
          <p:cNvPr id="27" name="AutoShape 7"/>
          <p:cNvSpPr>
            <a:spLocks noChangeArrowheads="1"/>
          </p:cNvSpPr>
          <p:nvPr/>
        </p:nvSpPr>
        <p:spPr bwMode="auto">
          <a:xfrm>
            <a:off x="6466449" y="2276873"/>
            <a:ext cx="2282015" cy="1119772"/>
          </a:xfrm>
          <a:prstGeom prst="wedgeRoundRectCallout">
            <a:avLst>
              <a:gd name="adj1" fmla="val -23908"/>
              <a:gd name="adj2" fmla="val 87843"/>
              <a:gd name="adj3" fmla="val 16667"/>
            </a:avLst>
          </a:prstGeom>
          <a:solidFill>
            <a:srgbClr val="CCFFCC"/>
          </a:solidFill>
          <a:ln w="38100" algn="in">
            <a:solidFill>
              <a:srgbClr val="00B05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vert="horz" wrap="square" lIns="36576" tIns="36576" rIns="36576" bIns="36576" numCol="1" anchor="t" anchorCtr="0" compatLnSpc="1">
            <a:prstTxWarp prst="textNoShape">
              <a:avLst/>
            </a:prstTxWarp>
            <a:sp3d extrusionH="57150">
              <a:bevelT w="38100" h="38100"/>
            </a:sp3d>
          </a:bodyPr>
          <a:lstStyle/>
          <a:p>
            <a:pPr lvl="0" algn="ctr" fontAlgn="base">
              <a:spcBef>
                <a:spcPct val="0"/>
              </a:spcBef>
              <a:spcAft>
                <a:spcPct val="0"/>
              </a:spcAft>
            </a:pPr>
            <a:r>
              <a:rPr lang="en-US" sz="1500" b="1" dirty="0">
                <a:solidFill>
                  <a:srgbClr val="000000"/>
                </a:solidFill>
                <a:latin typeface="Calibri" pitchFamily="34" charset="0"/>
                <a:cs typeface="Arial" pitchFamily="34" charset="0"/>
              </a:rPr>
              <a:t>And, we’ll meet to </a:t>
            </a:r>
            <a:br>
              <a:rPr lang="en-US" sz="1500" b="1" dirty="0">
                <a:solidFill>
                  <a:srgbClr val="000000"/>
                </a:solidFill>
                <a:latin typeface="Calibri" pitchFamily="34" charset="0"/>
                <a:cs typeface="Arial" pitchFamily="34" charset="0"/>
              </a:rPr>
            </a:br>
            <a:r>
              <a:rPr lang="en-US" sz="1500" b="1" dirty="0">
                <a:solidFill>
                  <a:srgbClr val="000000"/>
                </a:solidFill>
                <a:latin typeface="Calibri" pitchFamily="34" charset="0"/>
                <a:cs typeface="Arial" pitchFamily="34" charset="0"/>
              </a:rPr>
              <a:t>celebrate the Passover meal at </a:t>
            </a:r>
            <a:r>
              <a:rPr lang="en-US" sz="1500" b="1" dirty="0">
                <a:solidFill>
                  <a:srgbClr val="006600"/>
                </a:solidFill>
                <a:latin typeface="Calibri" pitchFamily="34" charset="0"/>
                <a:cs typeface="Arial" pitchFamily="34" charset="0"/>
              </a:rPr>
              <a:t>dusk on April 3</a:t>
            </a:r>
            <a:r>
              <a:rPr lang="en-US" sz="1500" b="1" baseline="30000" dirty="0">
                <a:solidFill>
                  <a:srgbClr val="006600"/>
                </a:solidFill>
                <a:latin typeface="Calibri" pitchFamily="34" charset="0"/>
                <a:cs typeface="Arial" pitchFamily="34" charset="0"/>
              </a:rPr>
              <a:t>rd</a:t>
            </a:r>
            <a:r>
              <a:rPr lang="en-US" sz="1500" b="1" dirty="0">
                <a:solidFill>
                  <a:srgbClr val="006600"/>
                </a:solidFill>
                <a:latin typeface="Calibri" pitchFamily="34" charset="0"/>
                <a:cs typeface="Arial" pitchFamily="34" charset="0"/>
              </a:rPr>
              <a:t>!</a:t>
            </a:r>
            <a:r>
              <a:rPr lang="en-US" sz="1500" b="1" dirty="0">
                <a:solidFill>
                  <a:srgbClr val="000000"/>
                </a:solidFill>
                <a:latin typeface="Calibri" pitchFamily="34" charset="0"/>
                <a:cs typeface="Arial" pitchFamily="34" charset="0"/>
              </a:rPr>
              <a:t>  See you there!</a:t>
            </a:r>
            <a:endParaRPr lang="en-US" dirty="0">
              <a:latin typeface="Arial" pitchFamily="34" charset="0"/>
              <a:cs typeface="Arial" pitchFamily="34" charset="0"/>
            </a:endParaRPr>
          </a:p>
        </p:txBody>
      </p:sp>
    </p:spTree>
    <p:extLst>
      <p:ext uri="{BB962C8B-B14F-4D97-AF65-F5344CB8AC3E}">
        <p14:creationId xmlns:p14="http://schemas.microsoft.com/office/powerpoint/2010/main" val="941472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barn(inVertic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7">
                                            <p:txEl>
                                              <p:pRg st="0" end="0"/>
                                            </p:txEl>
                                          </p:spTgt>
                                        </p:tgtEl>
                                        <p:attrNameLst>
                                          <p:attrName>style.visibility</p:attrName>
                                        </p:attrNameLst>
                                      </p:cBhvr>
                                      <p:to>
                                        <p:strVal val="visible"/>
                                      </p:to>
                                    </p:set>
                                    <p:animEffect transition="in" filter="barn(inVertical)">
                                      <p:cBhvr>
                                        <p:cTn id="17" dur="500"/>
                                        <p:tgtEl>
                                          <p:spTgt spid="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1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66</a:t>
            </a:fld>
            <a:endParaRPr lang="en-CA"/>
          </a:p>
        </p:txBody>
      </p:sp>
      <p:sp>
        <p:nvSpPr>
          <p:cNvPr id="4" name="TextBox 3"/>
          <p:cNvSpPr txBox="1"/>
          <p:nvPr/>
        </p:nvSpPr>
        <p:spPr>
          <a:xfrm>
            <a:off x="286353" y="188640"/>
            <a:ext cx="8571943" cy="2831544"/>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Exodus 12:40, 41, 51</a:t>
            </a:r>
          </a:p>
          <a:p>
            <a:pPr algn="ctr"/>
            <a:endParaRPr lang="en-US" sz="1100" b="1" dirty="0">
              <a:ln w="50800"/>
              <a:solidFill>
                <a:schemeClr val="bg1">
                  <a:shade val="50000"/>
                </a:schemeClr>
              </a:solidFill>
            </a:endParaRPr>
          </a:p>
          <a:p>
            <a:pPr algn="ctr"/>
            <a:r>
              <a:rPr lang="en-US" sz="4000" b="1" dirty="0" smtClean="0">
                <a:ln w="50800"/>
                <a:solidFill>
                  <a:schemeClr val="bg1">
                    <a:shade val="50000"/>
                  </a:schemeClr>
                </a:solidFill>
              </a:rPr>
              <a:t>Comparison of the 430/400 Year</a:t>
            </a:r>
          </a:p>
          <a:p>
            <a:pPr algn="ctr"/>
            <a:r>
              <a:rPr lang="en-US" sz="4000" b="1" dirty="0" smtClean="0">
                <a:ln w="50800"/>
                <a:solidFill>
                  <a:schemeClr val="bg1">
                    <a:shade val="50000"/>
                  </a:schemeClr>
                </a:solidFill>
              </a:rPr>
              <a:t>Timeline Between Abram (Gen 15)</a:t>
            </a:r>
          </a:p>
          <a:p>
            <a:pPr algn="ctr"/>
            <a:r>
              <a:rPr lang="en-US" sz="4000" b="1" dirty="0">
                <a:ln w="50800"/>
                <a:solidFill>
                  <a:schemeClr val="bg1">
                    <a:shade val="50000"/>
                  </a:schemeClr>
                </a:solidFill>
              </a:rPr>
              <a:t>a</a:t>
            </a:r>
            <a:r>
              <a:rPr lang="en-US" sz="4000" b="1" dirty="0" smtClean="0">
                <a:ln w="50800"/>
                <a:solidFill>
                  <a:schemeClr val="bg1">
                    <a:shade val="50000"/>
                  </a:schemeClr>
                </a:solidFill>
              </a:rPr>
              <a:t>nd the Exodus (</a:t>
            </a:r>
            <a:r>
              <a:rPr lang="en-US" sz="4000" b="1" dirty="0" err="1" smtClean="0">
                <a:ln w="50800"/>
                <a:solidFill>
                  <a:schemeClr val="bg1">
                    <a:shade val="50000"/>
                  </a:schemeClr>
                </a:solidFill>
              </a:rPr>
              <a:t>Exo</a:t>
            </a:r>
            <a:r>
              <a:rPr lang="en-US" sz="4000" b="1" dirty="0" smtClean="0">
                <a:ln w="50800"/>
                <a:solidFill>
                  <a:schemeClr val="bg1">
                    <a:shade val="50000"/>
                  </a:schemeClr>
                </a:solidFill>
              </a:rPr>
              <a:t> 12)</a:t>
            </a:r>
            <a:endParaRPr lang="en-US" sz="4000" b="1" dirty="0">
              <a:ln w="50800"/>
              <a:solidFill>
                <a:schemeClr val="bg1">
                  <a:shade val="50000"/>
                </a:schemeClr>
              </a:solidFill>
            </a:endParaRPr>
          </a:p>
        </p:txBody>
      </p:sp>
      <p:pic>
        <p:nvPicPr>
          <p:cNvPr id="19459" name="Picture 3" descr="C:\Documents and Settings\Demo\Desktop\hourgla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3501008"/>
            <a:ext cx="3558847" cy="26875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artDeco"/>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3429000"/>
            <a:ext cx="4968552" cy="3046988"/>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smtClean="0">
                <a:solidFill>
                  <a:schemeClr val="accent2">
                    <a:lumMod val="50000"/>
                  </a:schemeClr>
                </a:solidFill>
              </a:rPr>
              <a:t>Timelines are important for Yahuah’s people to understand just “where </a:t>
            </a:r>
            <a:br>
              <a:rPr lang="en-US" sz="2400" b="1" dirty="0" smtClean="0">
                <a:solidFill>
                  <a:schemeClr val="accent2">
                    <a:lumMod val="50000"/>
                  </a:schemeClr>
                </a:solidFill>
              </a:rPr>
            </a:br>
            <a:r>
              <a:rPr lang="en-US" sz="2400" b="1" dirty="0" smtClean="0">
                <a:solidFill>
                  <a:schemeClr val="accent2">
                    <a:lumMod val="50000"/>
                  </a:schemeClr>
                </a:solidFill>
              </a:rPr>
              <a:t>they are in the stream of time.”  </a:t>
            </a:r>
            <a:br>
              <a:rPr lang="en-US" sz="2400" b="1" dirty="0" smtClean="0">
                <a:solidFill>
                  <a:schemeClr val="accent2">
                    <a:lumMod val="50000"/>
                  </a:schemeClr>
                </a:solidFill>
              </a:rPr>
            </a:br>
            <a:r>
              <a:rPr lang="en-US" sz="2400" b="1" dirty="0" smtClean="0">
                <a:solidFill>
                  <a:srgbClr val="C00000"/>
                </a:solidFill>
              </a:rPr>
              <a:t>Like the sand in an hourglass, </a:t>
            </a:r>
            <a:br>
              <a:rPr lang="en-US" sz="2400" b="1" dirty="0" smtClean="0">
                <a:solidFill>
                  <a:srgbClr val="C00000"/>
                </a:solidFill>
              </a:rPr>
            </a:br>
            <a:r>
              <a:rPr lang="en-US" sz="2400" b="1" dirty="0" smtClean="0">
                <a:solidFill>
                  <a:srgbClr val="C00000"/>
                </a:solidFill>
              </a:rPr>
              <a:t>the 400/430 year timeline gave</a:t>
            </a:r>
            <a:br>
              <a:rPr lang="en-US" sz="2400" b="1" dirty="0" smtClean="0">
                <a:solidFill>
                  <a:srgbClr val="C00000"/>
                </a:solidFill>
              </a:rPr>
            </a:br>
            <a:r>
              <a:rPr lang="en-US" sz="2400" b="1" dirty="0" smtClean="0">
                <a:solidFill>
                  <a:srgbClr val="C00000"/>
                </a:solidFill>
              </a:rPr>
              <a:t> an indication as to when Yahuah’s people would be free of </a:t>
            </a:r>
            <a:br>
              <a:rPr lang="en-US" sz="2400" b="1" dirty="0" smtClean="0">
                <a:solidFill>
                  <a:srgbClr val="C00000"/>
                </a:solidFill>
              </a:rPr>
            </a:br>
            <a:r>
              <a:rPr lang="en-US" sz="2400" b="1" dirty="0" smtClean="0">
                <a:solidFill>
                  <a:srgbClr val="C00000"/>
                </a:solidFill>
              </a:rPr>
              <a:t>the Egyptian bondage.</a:t>
            </a:r>
            <a:endParaRPr lang="en-CA" sz="2400" b="1" dirty="0">
              <a:solidFill>
                <a:srgbClr val="C00000"/>
              </a:solidFill>
            </a:endParaRPr>
          </a:p>
        </p:txBody>
      </p:sp>
    </p:spTree>
    <p:extLst>
      <p:ext uri="{BB962C8B-B14F-4D97-AF65-F5344CB8AC3E}">
        <p14:creationId xmlns:p14="http://schemas.microsoft.com/office/powerpoint/2010/main" val="11647271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357376" y="1196752"/>
            <a:ext cx="4214624" cy="5816977"/>
          </a:xfrm>
          <a:prstGeom prst="rect">
            <a:avLst/>
          </a:prstGeom>
          <a:noFill/>
        </p:spPr>
        <p:txBody>
          <a:bodyPr wrap="square" rtlCol="0">
            <a:spAutoFit/>
            <a:scene3d>
              <a:camera prst="orthographicFront"/>
              <a:lightRig rig="threePt" dir="t"/>
            </a:scene3d>
            <a:sp3d extrusionH="57150">
              <a:bevelT w="38100" h="38100"/>
            </a:sp3d>
          </a:bodyPr>
          <a:lstStyle/>
          <a:p>
            <a:r>
              <a:rPr lang="en-US" sz="2400" b="1" u="sng" dirty="0" smtClean="0">
                <a:solidFill>
                  <a:srgbClr val="002060"/>
                </a:solidFill>
              </a:rPr>
              <a:t>Promise Given</a:t>
            </a:r>
            <a:r>
              <a:rPr lang="en-US" sz="2400" b="1" dirty="0" smtClean="0">
                <a:solidFill>
                  <a:srgbClr val="002060"/>
                </a:solidFill>
              </a:rPr>
              <a:t>:  </a:t>
            </a:r>
            <a:r>
              <a:rPr lang="en-US" sz="2400" b="1" dirty="0" smtClean="0">
                <a:solidFill>
                  <a:schemeClr val="accent1">
                    <a:lumMod val="75000"/>
                  </a:schemeClr>
                </a:solidFill>
              </a:rPr>
              <a:t>In Gen 15:13 Abram was told his seed would be in bondage in a strange land for 400 years.  </a:t>
            </a:r>
          </a:p>
          <a:p>
            <a:r>
              <a:rPr lang="en-US" sz="2400" dirty="0" smtClean="0">
                <a:solidFill>
                  <a:srgbClr val="002060"/>
                </a:solidFill>
              </a:rPr>
              <a:t>And he said unto Abram, Know of a surety that thy seed shall be a stranger in a land that is not theirs, and shall serve them and they shall afflict them </a:t>
            </a:r>
            <a:r>
              <a:rPr lang="en-US" sz="2400" b="1" u="sng" dirty="0" smtClean="0">
                <a:solidFill>
                  <a:srgbClr val="002060"/>
                </a:solidFill>
              </a:rPr>
              <a:t>four hundred </a:t>
            </a:r>
            <a:r>
              <a:rPr lang="en-US" sz="2400" b="1" dirty="0" smtClean="0">
                <a:solidFill>
                  <a:srgbClr val="002060"/>
                </a:solidFill>
              </a:rPr>
              <a:t>y</a:t>
            </a:r>
            <a:r>
              <a:rPr lang="en-US" sz="2400" b="1" u="sng" dirty="0" smtClean="0">
                <a:solidFill>
                  <a:srgbClr val="002060"/>
                </a:solidFill>
              </a:rPr>
              <a:t>ears</a:t>
            </a:r>
            <a:r>
              <a:rPr lang="en-US" sz="2400" dirty="0" smtClean="0">
                <a:solidFill>
                  <a:srgbClr val="002060"/>
                </a:solidFill>
              </a:rPr>
              <a:t>.</a:t>
            </a:r>
            <a:endParaRPr lang="en-US" sz="2400" dirty="0">
              <a:solidFill>
                <a:srgbClr val="002060"/>
              </a:solidFill>
            </a:endParaRPr>
          </a:p>
          <a:p>
            <a:r>
              <a:rPr lang="en-US" sz="2400" b="1" dirty="0" smtClean="0">
                <a:solidFill>
                  <a:schemeClr val="accent1">
                    <a:lumMod val="75000"/>
                  </a:schemeClr>
                </a:solidFill>
              </a:rPr>
              <a:t>This Divine promise was sealed </a:t>
            </a:r>
            <a:r>
              <a:rPr lang="en-US" dirty="0" smtClean="0">
                <a:solidFill>
                  <a:schemeClr val="accent1">
                    <a:lumMod val="75000"/>
                  </a:schemeClr>
                </a:solidFill>
              </a:rPr>
              <a:t>[</a:t>
            </a:r>
            <a:r>
              <a:rPr lang="en-US" dirty="0" err="1" smtClean="0">
                <a:solidFill>
                  <a:schemeClr val="accent1">
                    <a:lumMod val="75000"/>
                  </a:schemeClr>
                </a:solidFill>
              </a:rPr>
              <a:t>vs</a:t>
            </a:r>
            <a:r>
              <a:rPr lang="en-US" dirty="0" smtClean="0">
                <a:solidFill>
                  <a:schemeClr val="accent1">
                    <a:lumMod val="75000"/>
                  </a:schemeClr>
                </a:solidFill>
              </a:rPr>
              <a:t> 17]</a:t>
            </a:r>
            <a:r>
              <a:rPr lang="en-US" b="1" dirty="0" smtClean="0">
                <a:solidFill>
                  <a:schemeClr val="accent1">
                    <a:lumMod val="75000"/>
                  </a:schemeClr>
                </a:solidFill>
              </a:rPr>
              <a:t> </a:t>
            </a:r>
            <a:r>
              <a:rPr lang="en-US" sz="2400" b="1" dirty="0" smtClean="0">
                <a:solidFill>
                  <a:schemeClr val="accent1">
                    <a:lumMod val="75000"/>
                  </a:schemeClr>
                </a:solidFill>
              </a:rPr>
              <a:t>as Abram’s sacrifices were consumed by the smoking furnace and burning lamp when it was dark.</a:t>
            </a:r>
          </a:p>
          <a:p>
            <a:endParaRPr lang="en-US" sz="1200" b="1" dirty="0" smtClean="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67</a:t>
            </a:fld>
            <a:endParaRPr lang="en-CA"/>
          </a:p>
        </p:txBody>
      </p:sp>
      <p:pic>
        <p:nvPicPr>
          <p:cNvPr id="9" name="Picture 8" descr="C:\Documents and Settings\Demo\Desktop\A.  ASTLEFORD\Dawn Studies\1c - Gen 15 - Yahuah's Covenant to Abram                 Reformat Dec 4 2013  13 pgs\Art New Gen 15\gen 15 fire and lamp.jpg"/>
          <p:cNvPicPr/>
          <p:nvPr/>
        </p:nvPicPr>
        <p:blipFill>
          <a:blip r:embed="rId2">
            <a:extLst>
              <a:ext uri="{28A0092B-C50C-407E-A947-70E740481C1C}">
                <a14:useLocalDpi xmlns:a14="http://schemas.microsoft.com/office/drawing/2010/main" val="0"/>
              </a:ext>
            </a:extLst>
          </a:blip>
          <a:srcRect/>
          <a:stretch>
            <a:fillRect/>
          </a:stretch>
        </p:blipFill>
        <p:spPr bwMode="auto">
          <a:xfrm>
            <a:off x="4666160" y="1433508"/>
            <a:ext cx="4140572" cy="246450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p:spPr>
      </p:pic>
      <p:sp>
        <p:nvSpPr>
          <p:cNvPr id="2" name="Content Placeholder 1"/>
          <p:cNvSpPr>
            <a:spLocks noGrp="1"/>
          </p:cNvSpPr>
          <p:nvPr>
            <p:ph idx="1"/>
          </p:nvPr>
        </p:nvSpPr>
        <p:spPr>
          <a:xfrm>
            <a:off x="4664308" y="4149081"/>
            <a:ext cx="4247470" cy="2448272"/>
          </a:xfrm>
        </p:spPr>
        <p:txBody>
          <a:bodyPr>
            <a:normAutofit/>
            <a:scene3d>
              <a:camera prst="orthographicFront"/>
              <a:lightRig rig="threePt" dir="t"/>
            </a:scene3d>
            <a:sp3d extrusionH="57150">
              <a:bevelT w="38100" h="38100"/>
            </a:sp3d>
          </a:bodyPr>
          <a:lstStyle/>
          <a:p>
            <a:pPr marL="0" indent="0">
              <a:buNone/>
            </a:pPr>
            <a:r>
              <a:rPr lang="en-US" sz="2400" b="1" dirty="0" smtClean="0">
                <a:solidFill>
                  <a:schemeClr val="accent2">
                    <a:lumMod val="50000"/>
                  </a:schemeClr>
                </a:solidFill>
              </a:rPr>
              <a:t>Acts 7:6  </a:t>
            </a:r>
            <a:r>
              <a:rPr lang="en-US" sz="2400" dirty="0" smtClean="0">
                <a:solidFill>
                  <a:srgbClr val="002060"/>
                </a:solidFill>
              </a:rPr>
              <a:t>And Yahuah </a:t>
            </a:r>
            <a:r>
              <a:rPr lang="en-US" sz="2400" dirty="0" err="1" smtClean="0">
                <a:solidFill>
                  <a:srgbClr val="002060"/>
                </a:solidFill>
              </a:rPr>
              <a:t>spake</a:t>
            </a:r>
            <a:r>
              <a:rPr lang="en-US" sz="2400" dirty="0" smtClean="0">
                <a:solidFill>
                  <a:srgbClr val="002060"/>
                </a:solidFill>
              </a:rPr>
              <a:t> on this wise, That his seed should sojourn in a strange land; and that they should bring them into bondage, and entreat them evil </a:t>
            </a:r>
            <a:r>
              <a:rPr lang="en-US" sz="2400" b="1" u="sng" dirty="0" smtClean="0">
                <a:solidFill>
                  <a:srgbClr val="002060"/>
                </a:solidFill>
              </a:rPr>
              <a:t>four hundred </a:t>
            </a:r>
            <a:r>
              <a:rPr lang="en-US" sz="2400" b="1" dirty="0" smtClean="0">
                <a:solidFill>
                  <a:srgbClr val="002060"/>
                </a:solidFill>
              </a:rPr>
              <a:t>y</a:t>
            </a:r>
            <a:r>
              <a:rPr lang="en-US" sz="2400" b="1" u="sng" dirty="0" smtClean="0">
                <a:solidFill>
                  <a:srgbClr val="002060"/>
                </a:solidFill>
              </a:rPr>
              <a:t>ears</a:t>
            </a:r>
            <a:r>
              <a:rPr lang="en-US" sz="2400" dirty="0" smtClean="0">
                <a:solidFill>
                  <a:srgbClr val="002060"/>
                </a:solidFill>
              </a:rPr>
              <a:t>.  </a:t>
            </a:r>
            <a:endParaRPr lang="en-CA" sz="2400" u="sng" dirty="0">
              <a:solidFill>
                <a:srgbClr val="002060"/>
              </a:solidFill>
            </a:endParaRPr>
          </a:p>
        </p:txBody>
      </p:sp>
      <p:sp>
        <p:nvSpPr>
          <p:cNvPr id="10" name="Title 1"/>
          <p:cNvSpPr txBox="1">
            <a:spLocks/>
          </p:cNvSpPr>
          <p:nvPr/>
        </p:nvSpPr>
        <p:spPr>
          <a:xfrm>
            <a:off x="414834"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smtClean="0">
                <a:solidFill>
                  <a:schemeClr val="accent2">
                    <a:lumMod val="75000"/>
                  </a:schemeClr>
                </a:solidFill>
                <a:effectLst/>
              </a:rPr>
              <a:t>Gen 15 &amp; Acts 7 Speak of 400 Years</a:t>
            </a:r>
            <a:endParaRPr lang="en-CA" cap="none" dirty="0">
              <a:solidFill>
                <a:schemeClr val="accent2">
                  <a:lumMod val="75000"/>
                </a:schemeClr>
              </a:solidFill>
              <a:effectLst/>
            </a:endParaRPr>
          </a:p>
        </p:txBody>
      </p:sp>
    </p:spTree>
    <p:extLst>
      <p:ext uri="{BB962C8B-B14F-4D97-AF65-F5344CB8AC3E}">
        <p14:creationId xmlns:p14="http://schemas.microsoft.com/office/powerpoint/2010/main" val="773333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251520" y="1268760"/>
            <a:ext cx="4464496" cy="3046988"/>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err="1" smtClean="0">
                <a:solidFill>
                  <a:schemeClr val="accent1">
                    <a:lumMod val="75000"/>
                  </a:schemeClr>
                </a:solidFill>
              </a:rPr>
              <a:t>Exo</a:t>
            </a:r>
            <a:r>
              <a:rPr lang="en-US" sz="2400" b="1" dirty="0" smtClean="0">
                <a:solidFill>
                  <a:schemeClr val="accent1">
                    <a:lumMod val="75000"/>
                  </a:schemeClr>
                </a:solidFill>
              </a:rPr>
              <a:t> 12 has the rest of the story.  However, it uses the 430 year timeline, rather than 400 years.  </a:t>
            </a:r>
          </a:p>
          <a:p>
            <a:endParaRPr lang="en-US" sz="2400" b="1" dirty="0" smtClean="0">
              <a:solidFill>
                <a:schemeClr val="accent1">
                  <a:lumMod val="75000"/>
                </a:schemeClr>
              </a:solidFill>
            </a:endParaRPr>
          </a:p>
          <a:p>
            <a:r>
              <a:rPr lang="en-US" sz="2400" b="1" dirty="0" smtClean="0">
                <a:solidFill>
                  <a:schemeClr val="accent2">
                    <a:lumMod val="50000"/>
                  </a:schemeClr>
                </a:solidFill>
              </a:rPr>
              <a:t>Ex 12:40  </a:t>
            </a:r>
            <a:r>
              <a:rPr lang="en-US" sz="2400" dirty="0" smtClean="0">
                <a:solidFill>
                  <a:srgbClr val="002060"/>
                </a:solidFill>
              </a:rPr>
              <a:t>Now the sojourning of the children of Israel, who dwelt in Egypt, was </a:t>
            </a:r>
            <a:r>
              <a:rPr lang="en-US" sz="2400" b="1" u="sng" dirty="0" smtClean="0">
                <a:solidFill>
                  <a:srgbClr val="002060"/>
                </a:solidFill>
              </a:rPr>
              <a:t>four hundred and thirt</a:t>
            </a:r>
            <a:r>
              <a:rPr lang="en-US" sz="2400" b="1" dirty="0" smtClean="0">
                <a:solidFill>
                  <a:srgbClr val="002060"/>
                </a:solidFill>
              </a:rPr>
              <a:t>y y</a:t>
            </a:r>
            <a:r>
              <a:rPr lang="en-US" sz="2400" b="1" u="sng" dirty="0" smtClean="0">
                <a:solidFill>
                  <a:srgbClr val="002060"/>
                </a:solidFill>
              </a:rPr>
              <a:t>ears</a:t>
            </a:r>
            <a:r>
              <a:rPr lang="en-US" sz="2400" dirty="0" smtClean="0">
                <a:solidFill>
                  <a:srgbClr val="002060"/>
                </a:solidFill>
              </a:rPr>
              <a:t>.  </a:t>
            </a:r>
            <a:endParaRPr lang="en-US"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68</a:t>
            </a:fld>
            <a:endParaRPr lang="en-CA"/>
          </a:p>
        </p:txBody>
      </p:sp>
      <p:sp>
        <p:nvSpPr>
          <p:cNvPr id="7" name="Title 1"/>
          <p:cNvSpPr txBox="1">
            <a:spLocks/>
          </p:cNvSpPr>
          <p:nvPr/>
        </p:nvSpPr>
        <p:spPr>
          <a:xfrm>
            <a:off x="414834"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err="1" smtClean="0">
                <a:solidFill>
                  <a:schemeClr val="accent2">
                    <a:lumMod val="75000"/>
                  </a:schemeClr>
                </a:solidFill>
                <a:effectLst/>
              </a:rPr>
              <a:t>Exo</a:t>
            </a:r>
            <a:r>
              <a:rPr lang="en-US" cap="none" dirty="0" smtClean="0">
                <a:solidFill>
                  <a:schemeClr val="accent2">
                    <a:lumMod val="75000"/>
                  </a:schemeClr>
                </a:solidFill>
                <a:effectLst/>
              </a:rPr>
              <a:t> 12 &amp; Gal 3 Speak of 430 Years</a:t>
            </a:r>
            <a:endParaRPr lang="en-CA" cap="none" dirty="0">
              <a:solidFill>
                <a:schemeClr val="accent2">
                  <a:lumMod val="75000"/>
                </a:schemeClr>
              </a:solidFill>
              <a:effectLst/>
            </a:endParaRPr>
          </a:p>
        </p:txBody>
      </p:sp>
      <p:pic>
        <p:nvPicPr>
          <p:cNvPr id="8" name="Picture 2" descr="H:\A.  ASTLEFORD\++Dawn Studies in Progress\2a - Ex 12 Passover Patterns Prevail  (Egypt)                        Done Jan 24 2014  25 pgs  50 hrs\ART\Passover death angel.jpg"/>
          <p:cNvPicPr>
            <a:picLocks noChangeAspect="1" noChangeArrowheads="1"/>
          </p:cNvPicPr>
          <p:nvPr/>
        </p:nvPicPr>
        <p:blipFill>
          <a:blip r:embed="rId2" cstate="print"/>
          <a:srcRect/>
          <a:stretch>
            <a:fillRect/>
          </a:stretch>
        </p:blipFill>
        <p:spPr bwMode="auto">
          <a:xfrm>
            <a:off x="4788024" y="1280555"/>
            <a:ext cx="3993931" cy="2670445"/>
          </a:xfrm>
          <a:prstGeom prst="rect">
            <a:avLst/>
          </a:prstGeom>
          <a:ln>
            <a:noFill/>
          </a:ln>
          <a:effectLst>
            <a:outerShdw blurRad="190500" algn="tl" rotWithShape="0">
              <a:srgbClr val="000000">
                <a:alpha val="70000"/>
              </a:srgbClr>
            </a:outerShdw>
          </a:effectLst>
          <a:scene3d>
            <a:camera prst="orthographicFront"/>
            <a:lightRig rig="threePt" dir="t"/>
          </a:scene3d>
          <a:sp3d>
            <a:bevelT w="114300" prst="artDeco"/>
          </a:sp3d>
        </p:spPr>
      </p:pic>
      <p:sp>
        <p:nvSpPr>
          <p:cNvPr id="10" name="Content Placeholder 1"/>
          <p:cNvSpPr txBox="1">
            <a:spLocks/>
          </p:cNvSpPr>
          <p:nvPr/>
        </p:nvSpPr>
        <p:spPr>
          <a:xfrm>
            <a:off x="4717018" y="4149081"/>
            <a:ext cx="4247470" cy="2448272"/>
          </a:xfrm>
          <a:prstGeom prst="rect">
            <a:avLst/>
          </a:prstGeom>
        </p:spPr>
        <p:txBody>
          <a:bodyPr vert="horz">
            <a:normAutofit fontScale="92500" lnSpcReduction="20000"/>
            <a:scene3d>
              <a:camera prst="orthographicFront"/>
              <a:lightRig rig="threePt" dir="t"/>
            </a:scene3d>
            <a:sp3d extrusionH="57150">
              <a:bevelT w="38100" h="38100"/>
            </a:sp3d>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en-US" sz="2400" b="1" dirty="0" smtClean="0">
                <a:solidFill>
                  <a:schemeClr val="accent2">
                    <a:lumMod val="50000"/>
                  </a:schemeClr>
                </a:solidFill>
              </a:rPr>
              <a:t>Gal 3:16-17  </a:t>
            </a:r>
            <a:r>
              <a:rPr lang="en-US" sz="2400" dirty="0" smtClean="0">
                <a:solidFill>
                  <a:srgbClr val="002060"/>
                </a:solidFill>
              </a:rPr>
              <a:t>Now to Abraham and his seed were the promises made … And this I say, that the covenant, that was confirmed … which was </a:t>
            </a:r>
            <a:r>
              <a:rPr lang="en-US" sz="2400" b="1" u="sng" dirty="0" smtClean="0">
                <a:solidFill>
                  <a:srgbClr val="002060"/>
                </a:solidFill>
              </a:rPr>
              <a:t>four hundred and thirt</a:t>
            </a:r>
            <a:r>
              <a:rPr lang="en-US" sz="2400" b="1" dirty="0" smtClean="0">
                <a:solidFill>
                  <a:srgbClr val="002060"/>
                </a:solidFill>
              </a:rPr>
              <a:t>y y</a:t>
            </a:r>
            <a:r>
              <a:rPr lang="en-US" sz="2400" b="1" u="sng" dirty="0" smtClean="0">
                <a:solidFill>
                  <a:srgbClr val="002060"/>
                </a:solidFill>
              </a:rPr>
              <a:t>ears</a:t>
            </a:r>
            <a:r>
              <a:rPr lang="en-US" sz="2400" dirty="0" smtClean="0">
                <a:solidFill>
                  <a:srgbClr val="002060"/>
                </a:solidFill>
              </a:rPr>
              <a:t> after, cannot disannul, that it should make the promise of </a:t>
            </a:r>
            <a:br>
              <a:rPr lang="en-US" sz="2400" dirty="0" smtClean="0">
                <a:solidFill>
                  <a:srgbClr val="002060"/>
                </a:solidFill>
              </a:rPr>
            </a:br>
            <a:r>
              <a:rPr lang="en-US" sz="2400" dirty="0" smtClean="0">
                <a:solidFill>
                  <a:srgbClr val="002060"/>
                </a:solidFill>
              </a:rPr>
              <a:t>none effect.</a:t>
            </a:r>
            <a:endParaRPr lang="en-CA" sz="2400" u="sng" dirty="0">
              <a:solidFill>
                <a:srgbClr val="002060"/>
              </a:solidFill>
            </a:endParaRPr>
          </a:p>
        </p:txBody>
      </p:sp>
      <p:sp>
        <p:nvSpPr>
          <p:cNvPr id="11" name="TextBox 10"/>
          <p:cNvSpPr txBox="1"/>
          <p:nvPr/>
        </p:nvSpPr>
        <p:spPr>
          <a:xfrm>
            <a:off x="755576" y="4797152"/>
            <a:ext cx="3384376" cy="132343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solidFill>
                  <a:schemeClr val="bg2"/>
                </a:solidFill>
              </a:rPr>
              <a:t>Timelines Are Exact!</a:t>
            </a:r>
            <a:endParaRPr lang="en-US" sz="4000" b="1" dirty="0">
              <a:solidFill>
                <a:schemeClr val="bg2"/>
              </a:solidFill>
            </a:endParaRPr>
          </a:p>
        </p:txBody>
      </p:sp>
    </p:spTree>
    <p:extLst>
      <p:ext uri="{BB962C8B-B14F-4D97-AF65-F5344CB8AC3E}">
        <p14:creationId xmlns:p14="http://schemas.microsoft.com/office/powerpoint/2010/main" val="721764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p:cNvSpPr txBox="1"/>
          <p:nvPr/>
        </p:nvSpPr>
        <p:spPr>
          <a:xfrm>
            <a:off x="251520" y="1268760"/>
            <a:ext cx="4464496" cy="5055230"/>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Wingdings" pitchFamily="2" charset="2"/>
              <a:buChar char="Ø"/>
            </a:pPr>
            <a:r>
              <a:rPr lang="en-US" sz="2400" b="1" dirty="0" smtClean="0">
                <a:solidFill>
                  <a:srgbClr val="002060"/>
                </a:solidFill>
              </a:rPr>
              <a:t>Gen 15:13 and Acts 7:6 </a:t>
            </a:r>
            <a:br>
              <a:rPr lang="en-US" sz="2400" b="1" dirty="0" smtClean="0">
                <a:solidFill>
                  <a:srgbClr val="002060"/>
                </a:solidFill>
              </a:rPr>
            </a:br>
            <a:r>
              <a:rPr lang="en-US" sz="2400" b="1" dirty="0" smtClean="0">
                <a:solidFill>
                  <a:srgbClr val="002060"/>
                </a:solidFill>
              </a:rPr>
              <a:t>speak of 400 years.</a:t>
            </a:r>
          </a:p>
          <a:p>
            <a:pPr marL="342900" indent="-342900">
              <a:buFont typeface="Wingdings" pitchFamily="2" charset="2"/>
              <a:buChar char="Ø"/>
            </a:pPr>
            <a:r>
              <a:rPr lang="en-US" sz="2400" b="1" dirty="0" smtClean="0">
                <a:solidFill>
                  <a:srgbClr val="FF0000"/>
                </a:solidFill>
              </a:rPr>
              <a:t>Ex 12:40 and Gal 3:16-17 </a:t>
            </a:r>
            <a:br>
              <a:rPr lang="en-US" sz="2400" b="1" dirty="0" smtClean="0">
                <a:solidFill>
                  <a:srgbClr val="FF0000"/>
                </a:solidFill>
              </a:rPr>
            </a:br>
            <a:r>
              <a:rPr lang="en-US" sz="2400" b="1" dirty="0" smtClean="0">
                <a:solidFill>
                  <a:srgbClr val="FF0000"/>
                </a:solidFill>
              </a:rPr>
              <a:t>speak of 430 years. </a:t>
            </a:r>
          </a:p>
          <a:p>
            <a:r>
              <a:rPr lang="en-US" sz="2400" b="1" dirty="0" smtClean="0">
                <a:solidFill>
                  <a:schemeClr val="accent1">
                    <a:lumMod val="75000"/>
                  </a:schemeClr>
                </a:solidFill>
              </a:rPr>
              <a:t>The period of 400 years, and </a:t>
            </a:r>
            <a:br>
              <a:rPr lang="en-US" sz="2400" b="1" dirty="0" smtClean="0">
                <a:solidFill>
                  <a:schemeClr val="accent1">
                    <a:lumMod val="75000"/>
                  </a:schemeClr>
                </a:solidFill>
              </a:rPr>
            </a:br>
            <a:r>
              <a:rPr lang="en-US" sz="2400" b="1" dirty="0" smtClean="0">
                <a:solidFill>
                  <a:schemeClr val="accent1">
                    <a:lumMod val="75000"/>
                  </a:schemeClr>
                </a:solidFill>
              </a:rPr>
              <a:t>430 years can be harmonized </a:t>
            </a:r>
            <a:br>
              <a:rPr lang="en-US" sz="2400" b="1" dirty="0" smtClean="0">
                <a:solidFill>
                  <a:schemeClr val="accent1">
                    <a:lumMod val="75000"/>
                  </a:schemeClr>
                </a:solidFill>
              </a:rPr>
            </a:br>
            <a:r>
              <a:rPr lang="en-US" sz="2400" b="1" dirty="0" smtClean="0">
                <a:solidFill>
                  <a:schemeClr val="accent1">
                    <a:lumMod val="75000"/>
                  </a:schemeClr>
                </a:solidFill>
              </a:rPr>
              <a:t>by acknowledging the different starting dates. </a:t>
            </a:r>
            <a:br>
              <a:rPr lang="en-US" sz="2400" b="1" dirty="0" smtClean="0">
                <a:solidFill>
                  <a:schemeClr val="accent1">
                    <a:lumMod val="75000"/>
                  </a:schemeClr>
                </a:solidFill>
              </a:rPr>
            </a:br>
            <a:endParaRPr lang="en-US" sz="1050" b="1" dirty="0" smtClean="0">
              <a:solidFill>
                <a:schemeClr val="accent1">
                  <a:lumMod val="75000"/>
                </a:schemeClr>
              </a:solidFill>
            </a:endParaRPr>
          </a:p>
          <a:p>
            <a:r>
              <a:rPr lang="en-US" sz="2400" b="1" dirty="0" smtClean="0">
                <a:solidFill>
                  <a:srgbClr val="FF0000"/>
                </a:solidFill>
              </a:rPr>
              <a:t>The 430 years begins with Abram’s call to leave Haran. </a:t>
            </a:r>
          </a:p>
          <a:p>
            <a:r>
              <a:rPr lang="en-US" sz="2400" b="1" dirty="0" smtClean="0">
                <a:solidFill>
                  <a:srgbClr val="002060"/>
                </a:solidFill>
              </a:rPr>
              <a:t>The 400 years begins 30 years later when Ishmael started to afflict </a:t>
            </a:r>
            <a:r>
              <a:rPr lang="en-US" sz="2400" dirty="0" smtClean="0">
                <a:solidFill>
                  <a:srgbClr val="002060"/>
                </a:solidFill>
              </a:rPr>
              <a:t>[or taunt]</a:t>
            </a:r>
            <a:r>
              <a:rPr lang="en-US" sz="2400" b="1" dirty="0" smtClean="0">
                <a:solidFill>
                  <a:srgbClr val="002060"/>
                </a:solidFill>
              </a:rPr>
              <a:t> Isaac.   </a:t>
            </a:r>
            <a:endParaRPr lang="en-US" b="1" dirty="0">
              <a:solidFill>
                <a:srgbClr val="002060"/>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69</a:t>
            </a:fld>
            <a:endParaRPr lang="en-CA"/>
          </a:p>
        </p:txBody>
      </p:sp>
      <p:sp>
        <p:nvSpPr>
          <p:cNvPr id="6" name="TextBox 5"/>
          <p:cNvSpPr txBox="1"/>
          <p:nvPr/>
        </p:nvSpPr>
        <p:spPr>
          <a:xfrm>
            <a:off x="4499992" y="1245888"/>
            <a:ext cx="4057263" cy="5447645"/>
          </a:xfrm>
          <a:prstGeom prst="rect">
            <a:avLst/>
          </a:prstGeom>
          <a:noFill/>
        </p:spPr>
        <p:txBody>
          <a:bodyPr wrap="square" rtlCol="0">
            <a:spAutoFit/>
            <a:scene3d>
              <a:camera prst="orthographicFront"/>
              <a:lightRig rig="threePt" dir="t"/>
            </a:scene3d>
            <a:sp3d extrusionH="57150">
              <a:bevelT w="38100" h="38100"/>
            </a:sp3d>
          </a:bodyPr>
          <a:lstStyle/>
          <a:p>
            <a:r>
              <a:rPr lang="en-US" sz="2400" b="1" u="sng" dirty="0" smtClean="0">
                <a:solidFill>
                  <a:schemeClr val="accent1">
                    <a:lumMod val="75000"/>
                  </a:schemeClr>
                </a:solidFill>
              </a:rPr>
              <a:t>Two 215 Year Timelines</a:t>
            </a:r>
            <a:r>
              <a:rPr lang="en-US" sz="2400" b="1" dirty="0" smtClean="0">
                <a:solidFill>
                  <a:schemeClr val="accent1">
                    <a:lumMod val="75000"/>
                  </a:schemeClr>
                </a:solidFill>
              </a:rPr>
              <a:t>:</a:t>
            </a:r>
          </a:p>
          <a:p>
            <a:endParaRPr lang="en-US" sz="600" b="1" u="sng" dirty="0" smtClean="0">
              <a:solidFill>
                <a:schemeClr val="accent1">
                  <a:lumMod val="75000"/>
                </a:schemeClr>
              </a:solidFill>
            </a:endParaRPr>
          </a:p>
          <a:p>
            <a:r>
              <a:rPr lang="en-US" sz="2400" b="1" dirty="0" smtClean="0">
                <a:solidFill>
                  <a:srgbClr val="002060"/>
                </a:solidFill>
              </a:rPr>
              <a:t>#1  Abram leaves </a:t>
            </a:r>
            <a:br>
              <a:rPr lang="en-US" sz="2400" b="1" dirty="0" smtClean="0">
                <a:solidFill>
                  <a:srgbClr val="002060"/>
                </a:solidFill>
              </a:rPr>
            </a:br>
            <a:r>
              <a:rPr lang="en-US" sz="2400" b="1" dirty="0" smtClean="0">
                <a:solidFill>
                  <a:srgbClr val="002060"/>
                </a:solidFill>
              </a:rPr>
              <a:t>Haran at age 75 … </a:t>
            </a:r>
            <a:br>
              <a:rPr lang="en-US" sz="2400" b="1" dirty="0" smtClean="0">
                <a:solidFill>
                  <a:srgbClr val="002060"/>
                </a:solidFill>
              </a:rPr>
            </a:br>
            <a:r>
              <a:rPr lang="en-US" sz="2400" b="1" dirty="0" smtClean="0">
                <a:solidFill>
                  <a:srgbClr val="002060"/>
                </a:solidFill>
              </a:rPr>
              <a:t>to Jacob’s entry into</a:t>
            </a:r>
            <a:br>
              <a:rPr lang="en-US" sz="2400" b="1" dirty="0" smtClean="0">
                <a:solidFill>
                  <a:srgbClr val="002060"/>
                </a:solidFill>
              </a:rPr>
            </a:br>
            <a:r>
              <a:rPr lang="en-US" sz="2400" b="1" dirty="0" smtClean="0">
                <a:solidFill>
                  <a:srgbClr val="002060"/>
                </a:solidFill>
              </a:rPr>
              <a:t>Egypt = 215 years.</a:t>
            </a:r>
          </a:p>
          <a:p>
            <a:pPr algn="ctr"/>
            <a:endParaRPr lang="en-US" sz="900" b="1" dirty="0" smtClean="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a:solidFill>
                <a:srgbClr val="FF0000"/>
              </a:solidFill>
            </a:endParaRPr>
          </a:p>
          <a:p>
            <a:pPr algn="ctr"/>
            <a:endParaRPr lang="en-US" sz="900" b="1" dirty="0" smtClean="0">
              <a:solidFill>
                <a:srgbClr val="FF0000"/>
              </a:solidFill>
            </a:endParaRPr>
          </a:p>
          <a:p>
            <a:pPr algn="ctr"/>
            <a:endParaRPr lang="en-US" sz="900" b="1" dirty="0" smtClean="0">
              <a:solidFill>
                <a:srgbClr val="FF0000"/>
              </a:solidFill>
            </a:endParaRPr>
          </a:p>
          <a:p>
            <a:pPr algn="ctr"/>
            <a:r>
              <a:rPr lang="en-US" sz="2400" b="1" dirty="0" smtClean="0">
                <a:solidFill>
                  <a:srgbClr val="FF0000"/>
                </a:solidFill>
              </a:rPr>
              <a:t>#2  Jacob’s entry into Egypt … to the exodus = 215 years.</a:t>
            </a:r>
            <a:endParaRPr lang="en-CA" sz="2400" b="1" dirty="0">
              <a:solidFill>
                <a:srgbClr val="FF0000"/>
              </a:solidFill>
            </a:endParaRPr>
          </a:p>
        </p:txBody>
      </p:sp>
      <p:sp>
        <p:nvSpPr>
          <p:cNvPr id="7" name="Title 1"/>
          <p:cNvSpPr txBox="1">
            <a:spLocks/>
          </p:cNvSpPr>
          <p:nvPr/>
        </p:nvSpPr>
        <p:spPr>
          <a:xfrm>
            <a:off x="414834"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3200" cap="none" dirty="0" smtClean="0">
                <a:solidFill>
                  <a:schemeClr val="accent2">
                    <a:lumMod val="75000"/>
                  </a:schemeClr>
                </a:solidFill>
                <a:effectLst/>
              </a:rPr>
              <a:t>Harmonizing the Two Timelines of </a:t>
            </a:r>
            <a:br>
              <a:rPr lang="en-US" sz="3200" cap="none" dirty="0" smtClean="0">
                <a:solidFill>
                  <a:schemeClr val="accent2">
                    <a:lumMod val="75000"/>
                  </a:schemeClr>
                </a:solidFill>
                <a:effectLst/>
              </a:rPr>
            </a:br>
            <a:r>
              <a:rPr lang="en-US" sz="3200" cap="none" dirty="0" smtClean="0">
                <a:solidFill>
                  <a:schemeClr val="accent2">
                    <a:lumMod val="75000"/>
                  </a:schemeClr>
                </a:solidFill>
                <a:effectLst/>
              </a:rPr>
              <a:t>400 Years and/or 430 Years</a:t>
            </a:r>
            <a:endParaRPr lang="en-CA" sz="3200" cap="none" dirty="0">
              <a:solidFill>
                <a:schemeClr val="accent2">
                  <a:lumMod val="75000"/>
                </a:schemeClr>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038" y="1124744"/>
            <a:ext cx="1878458" cy="246888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292080" y="3735776"/>
            <a:ext cx="3029415" cy="1980479"/>
          </a:xfrm>
          <a:prstGeom prst="rect">
            <a:avLst/>
          </a:prstGeom>
          <a:scene3d>
            <a:camera prst="orthographicFront"/>
            <a:lightRig rig="threePt" dir="t"/>
          </a:scene3d>
          <a:sp3d>
            <a:bevelT w="114300" prst="artDeco"/>
          </a:sp3d>
        </p:spPr>
      </p:pic>
    </p:spTree>
    <p:extLst>
      <p:ext uri="{BB962C8B-B14F-4D97-AF65-F5344CB8AC3E}">
        <p14:creationId xmlns:p14="http://schemas.microsoft.com/office/powerpoint/2010/main" val="232591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2" end="22"/>
                                            </p:txEl>
                                          </p:spTgt>
                                        </p:tgtEl>
                                        <p:attrNameLst>
                                          <p:attrName>style.visibility</p:attrName>
                                        </p:attrNameLst>
                                      </p:cBhvr>
                                      <p:to>
                                        <p:strVal val="visible"/>
                                      </p:to>
                                    </p:set>
                                    <p:animEffect transition="in" filter="fade">
                                      <p:cBhvr>
                                        <p:cTn id="14" dur="1000"/>
                                        <p:tgtEl>
                                          <p:spTgt spid="6">
                                            <p:txEl>
                                              <p:pRg st="22" end="22"/>
                                            </p:txEl>
                                          </p:spTgt>
                                        </p:tgtEl>
                                      </p:cBhvr>
                                    </p:animEffect>
                                    <p:anim calcmode="lin" valueType="num">
                                      <p:cBhvr>
                                        <p:cTn id="15" dur="1000" fill="hold"/>
                                        <p:tgtEl>
                                          <p:spTgt spid="6">
                                            <p:txEl>
                                              <p:pRg st="22" end="2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2" end="2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7</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A Typical Home of </a:t>
            </a:r>
            <a:r>
              <a:rPr lang="en-US" sz="4000" cap="none" dirty="0">
                <a:solidFill>
                  <a:schemeClr val="accent2">
                    <a:lumMod val="75000"/>
                  </a:schemeClr>
                </a:solidFill>
                <a:effectLst/>
              </a:rPr>
              <a:t>t</a:t>
            </a:r>
            <a:r>
              <a:rPr lang="en-US" sz="4000" cap="none" dirty="0" smtClean="0">
                <a:solidFill>
                  <a:schemeClr val="accent2">
                    <a:lumMod val="75000"/>
                  </a:schemeClr>
                </a:solidFill>
                <a:effectLst/>
              </a:rPr>
              <a:t>he Israelites  </a:t>
            </a:r>
            <a:endParaRPr lang="en-CA" sz="4000" cap="none" dirty="0">
              <a:solidFill>
                <a:schemeClr val="accent2">
                  <a:lumMod val="75000"/>
                </a:schemeClr>
              </a:solidFill>
              <a:effectLst/>
            </a:endParaRPr>
          </a:p>
        </p:txBody>
      </p:sp>
      <p:pic>
        <p:nvPicPr>
          <p:cNvPr id="9" name="Picture 4" descr="C:\Documents and Settings\Demo\Desktop\Garrick DAWN jpegs\po hom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196752"/>
            <a:ext cx="3744416" cy="2955929"/>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10" name="Rectangle 9"/>
          <p:cNvSpPr/>
          <p:nvPr/>
        </p:nvSpPr>
        <p:spPr>
          <a:xfrm>
            <a:off x="268683" y="1239918"/>
            <a:ext cx="8479781" cy="5262979"/>
          </a:xfrm>
          <a:prstGeom prst="rect">
            <a:avLst/>
          </a:prstGeom>
        </p:spPr>
        <p:txBody>
          <a:bodyPr wrap="square">
            <a:spAutoFit/>
            <a:scene3d>
              <a:camera prst="orthographicFront"/>
              <a:lightRig rig="threePt" dir="t"/>
            </a:scene3d>
            <a:sp3d extrusionH="57150">
              <a:bevelT w="38100" h="38100"/>
            </a:sp3d>
          </a:bodyPr>
          <a:lstStyle/>
          <a:p>
            <a:r>
              <a:rPr lang="en-US" sz="2400" u="sng" dirty="0">
                <a:solidFill>
                  <a:schemeClr val="accent1">
                    <a:lumMod val="75000"/>
                  </a:schemeClr>
                </a:solidFill>
              </a:rPr>
              <a:t>The homes</a:t>
            </a:r>
            <a:r>
              <a:rPr lang="en-US" sz="2400" dirty="0">
                <a:solidFill>
                  <a:schemeClr val="accent1">
                    <a:lumMod val="75000"/>
                  </a:schemeClr>
                </a:solidFill>
              </a:rPr>
              <a:t> of the poor were small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and </a:t>
            </a:r>
            <a:r>
              <a:rPr lang="en-US" sz="2400" dirty="0">
                <a:solidFill>
                  <a:schemeClr val="accent1">
                    <a:lumMod val="75000"/>
                  </a:schemeClr>
                </a:solidFill>
              </a:rPr>
              <a:t>modest, consisting of </a:t>
            </a:r>
            <a:r>
              <a:rPr lang="en-US" sz="2400" dirty="0" smtClean="0">
                <a:solidFill>
                  <a:schemeClr val="accent1">
                    <a:lumMod val="75000"/>
                  </a:schemeClr>
                </a:solidFill>
              </a:rPr>
              <a:t>usually </a:t>
            </a:r>
            <a:br>
              <a:rPr lang="en-US" sz="2400" dirty="0" smtClean="0">
                <a:solidFill>
                  <a:schemeClr val="accent1">
                    <a:lumMod val="75000"/>
                  </a:schemeClr>
                </a:solidFill>
              </a:rPr>
            </a:br>
            <a:r>
              <a:rPr lang="en-US" sz="2400" dirty="0" smtClean="0">
                <a:solidFill>
                  <a:schemeClr val="accent1">
                    <a:lumMod val="75000"/>
                  </a:schemeClr>
                </a:solidFill>
              </a:rPr>
              <a:t>one </a:t>
            </a:r>
            <a:r>
              <a:rPr lang="en-US" sz="2400" dirty="0">
                <a:solidFill>
                  <a:schemeClr val="accent1">
                    <a:lumMod val="75000"/>
                  </a:schemeClr>
                </a:solidFill>
              </a:rPr>
              <a:t>to </a:t>
            </a:r>
            <a:r>
              <a:rPr lang="en-US" sz="2400" dirty="0" smtClean="0">
                <a:solidFill>
                  <a:schemeClr val="accent1">
                    <a:lumMod val="75000"/>
                  </a:schemeClr>
                </a:solidFill>
              </a:rPr>
              <a:t>four </a:t>
            </a:r>
            <a:r>
              <a:rPr lang="en-US" sz="2400" dirty="0">
                <a:solidFill>
                  <a:schemeClr val="accent1">
                    <a:lumMod val="75000"/>
                  </a:schemeClr>
                </a:solidFill>
              </a:rPr>
              <a:t>rooms, </a:t>
            </a:r>
            <a:r>
              <a:rPr lang="en-US" sz="2400" dirty="0" smtClean="0">
                <a:solidFill>
                  <a:schemeClr val="accent1">
                    <a:lumMod val="75000"/>
                  </a:schemeClr>
                </a:solidFill>
              </a:rPr>
              <a:t>and </a:t>
            </a:r>
            <a:r>
              <a:rPr lang="en-US" sz="2400" dirty="0">
                <a:solidFill>
                  <a:schemeClr val="accent1">
                    <a:lumMod val="75000"/>
                  </a:schemeClr>
                </a:solidFill>
              </a:rPr>
              <a:t>almost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always </a:t>
            </a:r>
            <a:r>
              <a:rPr lang="en-US" sz="2400" u="sng" dirty="0">
                <a:solidFill>
                  <a:schemeClr val="accent1">
                    <a:lumMod val="75000"/>
                  </a:schemeClr>
                </a:solidFill>
              </a:rPr>
              <a:t>including a courtyard</a:t>
            </a:r>
            <a:r>
              <a:rPr lang="en-US" sz="2400" dirty="0">
                <a:solidFill>
                  <a:schemeClr val="accent1">
                    <a:lumMod val="75000"/>
                  </a:schemeClr>
                </a:solidFill>
              </a:rPr>
              <a:t> on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the </a:t>
            </a:r>
            <a:r>
              <a:rPr lang="en-US" sz="2400" u="sng" dirty="0" smtClean="0">
                <a:solidFill>
                  <a:schemeClr val="accent1">
                    <a:lumMod val="75000"/>
                  </a:schemeClr>
                </a:solidFill>
              </a:rPr>
              <a:t>east</a:t>
            </a:r>
            <a:r>
              <a:rPr lang="en-US" sz="2400" dirty="0" smtClean="0">
                <a:solidFill>
                  <a:schemeClr val="accent1">
                    <a:lumMod val="75000"/>
                  </a:schemeClr>
                </a:solidFill>
              </a:rPr>
              <a:t> </a:t>
            </a:r>
            <a:r>
              <a:rPr lang="en-US" sz="2400" dirty="0">
                <a:solidFill>
                  <a:schemeClr val="accent1">
                    <a:lumMod val="75000"/>
                  </a:schemeClr>
                </a:solidFill>
              </a:rPr>
              <a:t>of the house so that the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prevailing </a:t>
            </a:r>
            <a:r>
              <a:rPr lang="en-US" sz="2400" u="sng" dirty="0">
                <a:solidFill>
                  <a:schemeClr val="accent1">
                    <a:lumMod val="75000"/>
                  </a:schemeClr>
                </a:solidFill>
              </a:rPr>
              <a:t>westerly winds would </a:t>
            </a:r>
            <a:r>
              <a:rPr lang="en-US" sz="2400" u="sng" dirty="0" smtClean="0">
                <a:solidFill>
                  <a:schemeClr val="accent1">
                    <a:lumMod val="75000"/>
                  </a:schemeClr>
                </a:solidFill>
              </a:rPr>
              <a:t>blow</a:t>
            </a:r>
            <a:br>
              <a:rPr lang="en-US" sz="2400" u="sng" dirty="0" smtClean="0">
                <a:solidFill>
                  <a:schemeClr val="accent1">
                    <a:lumMod val="75000"/>
                  </a:schemeClr>
                </a:solidFill>
              </a:rPr>
            </a:br>
            <a:r>
              <a:rPr lang="en-US" sz="2400" u="sng" dirty="0" smtClean="0">
                <a:solidFill>
                  <a:schemeClr val="accent1">
                    <a:lumMod val="75000"/>
                  </a:schemeClr>
                </a:solidFill>
              </a:rPr>
              <a:t>the </a:t>
            </a:r>
            <a:r>
              <a:rPr lang="en-US" sz="2400" u="sng" dirty="0">
                <a:solidFill>
                  <a:schemeClr val="accent1">
                    <a:lumMod val="75000"/>
                  </a:schemeClr>
                </a:solidFill>
              </a:rPr>
              <a:t>smoke away from the house</a:t>
            </a:r>
            <a:r>
              <a:rPr lang="en-US" sz="2400" dirty="0">
                <a:solidFill>
                  <a:schemeClr val="accent1">
                    <a:lumMod val="75000"/>
                  </a:schemeClr>
                </a:solidFill>
              </a:rPr>
              <a:t>. </a:t>
            </a:r>
            <a:r>
              <a:rPr lang="en-US" sz="2400" dirty="0" smtClean="0">
                <a:solidFill>
                  <a:schemeClr val="accent1">
                    <a:lumMod val="75000"/>
                  </a:schemeClr>
                </a:solidFill>
              </a:rPr>
              <a:t/>
            </a:r>
            <a:br>
              <a:rPr lang="en-US" sz="2400" dirty="0" smtClean="0">
                <a:solidFill>
                  <a:schemeClr val="accent1">
                    <a:lumMod val="75000"/>
                  </a:schemeClr>
                </a:solidFill>
              </a:rPr>
            </a:br>
            <a:endParaRPr lang="en-US" sz="2400" dirty="0" smtClean="0">
              <a:solidFill>
                <a:schemeClr val="accent1">
                  <a:lumMod val="75000"/>
                </a:schemeClr>
              </a:solidFill>
            </a:endParaRPr>
          </a:p>
          <a:p>
            <a:r>
              <a:rPr lang="en-US" sz="2400" u="sng" dirty="0">
                <a:solidFill>
                  <a:schemeClr val="accent1">
                    <a:lumMod val="75000"/>
                  </a:schemeClr>
                </a:solidFill>
              </a:rPr>
              <a:t>T</a:t>
            </a:r>
            <a:r>
              <a:rPr lang="en-US" sz="2400" u="sng" dirty="0" smtClean="0">
                <a:solidFill>
                  <a:schemeClr val="accent1">
                    <a:lumMod val="75000"/>
                  </a:schemeClr>
                </a:solidFill>
              </a:rPr>
              <a:t>he </a:t>
            </a:r>
            <a:r>
              <a:rPr lang="en-US" sz="2400" u="sng" dirty="0">
                <a:solidFill>
                  <a:schemeClr val="accent1">
                    <a:lumMod val="75000"/>
                  </a:schemeClr>
                </a:solidFill>
              </a:rPr>
              <a:t>family carried on most of its </a:t>
            </a:r>
            <a:r>
              <a:rPr lang="en-US" sz="2400" u="sng" dirty="0" smtClean="0">
                <a:solidFill>
                  <a:schemeClr val="accent1">
                    <a:lumMod val="75000"/>
                  </a:schemeClr>
                </a:solidFill>
              </a:rPr>
              <a:t>activity in the courtyard</a:t>
            </a:r>
            <a:r>
              <a:rPr lang="en-US" sz="2400" dirty="0" smtClean="0">
                <a:solidFill>
                  <a:schemeClr val="accent1">
                    <a:lumMod val="75000"/>
                  </a:schemeClr>
                </a:solidFill>
              </a:rPr>
              <a:t>.  </a:t>
            </a:r>
            <a:br>
              <a:rPr lang="en-US" sz="2400" dirty="0" smtClean="0">
                <a:solidFill>
                  <a:schemeClr val="accent1">
                    <a:lumMod val="75000"/>
                  </a:schemeClr>
                </a:solidFill>
              </a:rPr>
            </a:br>
            <a:r>
              <a:rPr lang="en-US" sz="2400" b="1" dirty="0" smtClean="0">
                <a:solidFill>
                  <a:schemeClr val="accent1">
                    <a:lumMod val="75000"/>
                  </a:schemeClr>
                </a:solidFill>
              </a:rPr>
              <a:t>Food </a:t>
            </a:r>
            <a:r>
              <a:rPr lang="en-US" sz="2400" b="1" dirty="0">
                <a:solidFill>
                  <a:schemeClr val="accent1">
                    <a:lumMod val="75000"/>
                  </a:schemeClr>
                </a:solidFill>
              </a:rPr>
              <a:t>was prepared here</a:t>
            </a:r>
            <a:r>
              <a:rPr lang="en-US" sz="2400" dirty="0">
                <a:solidFill>
                  <a:schemeClr val="accent1">
                    <a:lumMod val="75000"/>
                  </a:schemeClr>
                </a:solidFill>
              </a:rPr>
              <a:t> in an oven built of clay. </a:t>
            </a:r>
            <a:r>
              <a:rPr lang="en-US" sz="2400" dirty="0" smtClean="0">
                <a:solidFill>
                  <a:schemeClr val="accent1">
                    <a:lumMod val="75000"/>
                  </a:schemeClr>
                </a:solidFill>
              </a:rPr>
              <a:t> </a:t>
            </a:r>
            <a:br>
              <a:rPr lang="en-US" sz="2400" dirty="0" smtClean="0">
                <a:solidFill>
                  <a:schemeClr val="accent1">
                    <a:lumMod val="75000"/>
                  </a:schemeClr>
                </a:solidFill>
              </a:rPr>
            </a:br>
            <a:r>
              <a:rPr lang="en-US" sz="2400" dirty="0" smtClean="0">
                <a:solidFill>
                  <a:schemeClr val="accent1">
                    <a:lumMod val="75000"/>
                  </a:schemeClr>
                </a:solidFill>
              </a:rPr>
              <a:t>Storage </a:t>
            </a:r>
            <a:r>
              <a:rPr lang="en-US" sz="2400" dirty="0">
                <a:solidFill>
                  <a:schemeClr val="accent1">
                    <a:lumMod val="75000"/>
                  </a:schemeClr>
                </a:solidFill>
              </a:rPr>
              <a:t>jars were kept here, and </a:t>
            </a:r>
            <a:r>
              <a:rPr lang="en-US" sz="2400" b="1" dirty="0">
                <a:solidFill>
                  <a:srgbClr val="CC3300"/>
                </a:solidFill>
              </a:rPr>
              <a:t>animals were often housed here</a:t>
            </a:r>
            <a:r>
              <a:rPr lang="en-US" sz="2400" b="1" dirty="0" smtClean="0">
                <a:solidFill>
                  <a:srgbClr val="CC3300"/>
                </a:solidFill>
              </a:rPr>
              <a:t>.  </a:t>
            </a:r>
            <a:r>
              <a:rPr lang="en-US" sz="2400" dirty="0">
                <a:solidFill>
                  <a:schemeClr val="accent1">
                    <a:lumMod val="75000"/>
                  </a:schemeClr>
                </a:solidFill>
              </a:rPr>
              <a:t>However, the house only met the essential needs of family life such as shelter, a place to prepare food, make clothing and pottery, care for animals, </a:t>
            </a:r>
            <a:r>
              <a:rPr lang="en-US" sz="2400" dirty="0" smtClean="0">
                <a:solidFill>
                  <a:schemeClr val="accent1">
                    <a:lumMod val="75000"/>
                  </a:schemeClr>
                </a:solidFill>
              </a:rPr>
              <a:t>etc. </a:t>
            </a:r>
            <a:endParaRPr lang="en-CA" sz="2400" dirty="0">
              <a:solidFill>
                <a:schemeClr val="accent1">
                  <a:lumMod val="75000"/>
                </a:schemeClr>
              </a:solidFill>
            </a:endParaRPr>
          </a:p>
        </p:txBody>
      </p:sp>
    </p:spTree>
    <p:extLst>
      <p:ext uri="{BB962C8B-B14F-4D97-AF65-F5344CB8AC3E}">
        <p14:creationId xmlns:p14="http://schemas.microsoft.com/office/powerpoint/2010/main" val="1821428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70</a:t>
            </a:fld>
            <a:endParaRPr lang="en-CA"/>
          </a:p>
        </p:txBody>
      </p:sp>
      <p:sp>
        <p:nvSpPr>
          <p:cNvPr id="7" name="Title 1"/>
          <p:cNvSpPr txBox="1">
            <a:spLocks/>
          </p:cNvSpPr>
          <p:nvPr/>
        </p:nvSpPr>
        <p:spPr>
          <a:xfrm>
            <a:off x="414834"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smtClean="0">
                <a:solidFill>
                  <a:schemeClr val="accent2">
                    <a:lumMod val="75000"/>
                  </a:schemeClr>
                </a:solidFill>
                <a:effectLst/>
              </a:rPr>
              <a:t>The “GEM” of Gen 15 &amp; </a:t>
            </a:r>
            <a:r>
              <a:rPr lang="en-US" cap="none" dirty="0" err="1" smtClean="0">
                <a:solidFill>
                  <a:schemeClr val="accent2">
                    <a:lumMod val="75000"/>
                  </a:schemeClr>
                </a:solidFill>
                <a:effectLst/>
              </a:rPr>
              <a:t>Exo</a:t>
            </a:r>
            <a:r>
              <a:rPr lang="en-US" cap="none" dirty="0" smtClean="0">
                <a:solidFill>
                  <a:schemeClr val="accent2">
                    <a:lumMod val="75000"/>
                  </a:schemeClr>
                </a:solidFill>
                <a:effectLst/>
              </a:rPr>
              <a:t> 12</a:t>
            </a:r>
            <a:endParaRPr lang="en-CA" cap="none" dirty="0">
              <a:solidFill>
                <a:schemeClr val="accent2">
                  <a:lumMod val="75000"/>
                </a:schemeClr>
              </a:solidFill>
              <a:effectLst/>
            </a:endParaRPr>
          </a:p>
        </p:txBody>
      </p:sp>
      <p:pic>
        <p:nvPicPr>
          <p:cNvPr id="8" name="Picture 2" descr="H:\A.  ASTLEFORD\++Dawn Studies in Progress\2a - Ex 12 Passover Patterns Prevail  (Egypt)                        Done Jan 24 2014  25 pgs  50 hrs\ART\Passover death angel.jpg"/>
          <p:cNvPicPr>
            <a:picLocks noChangeAspect="1" noChangeArrowheads="1"/>
          </p:cNvPicPr>
          <p:nvPr/>
        </p:nvPicPr>
        <p:blipFill>
          <a:blip r:embed="rId3" cstate="print"/>
          <a:srcRect/>
          <a:stretch>
            <a:fillRect/>
          </a:stretch>
        </p:blipFill>
        <p:spPr bwMode="auto">
          <a:xfrm>
            <a:off x="4942800" y="2420888"/>
            <a:ext cx="3661648" cy="2448272"/>
          </a:xfrm>
          <a:prstGeom prst="rect">
            <a:avLst/>
          </a:prstGeom>
          <a:ln>
            <a:noFill/>
          </a:ln>
          <a:effectLst>
            <a:outerShdw blurRad="190500" algn="tl" rotWithShape="0">
              <a:srgbClr val="000000">
                <a:alpha val="70000"/>
              </a:srgbClr>
            </a:outerShdw>
          </a:effectLst>
          <a:scene3d>
            <a:camera prst="orthographicFront"/>
            <a:lightRig rig="threePt" dir="t"/>
          </a:scene3d>
          <a:sp3d>
            <a:bevelT w="114300" prst="artDeco"/>
          </a:sp3d>
        </p:spPr>
      </p:pic>
      <p:sp>
        <p:nvSpPr>
          <p:cNvPr id="10" name="Content Placeholder 1"/>
          <p:cNvSpPr txBox="1">
            <a:spLocks/>
          </p:cNvSpPr>
          <p:nvPr/>
        </p:nvSpPr>
        <p:spPr>
          <a:xfrm>
            <a:off x="4717018" y="7317432"/>
            <a:ext cx="4247470" cy="244827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CA" sz="2400" u="sng" dirty="0">
              <a:solidFill>
                <a:srgbClr val="002060"/>
              </a:solidFill>
            </a:endParaRPr>
          </a:p>
        </p:txBody>
      </p:sp>
      <p:sp>
        <p:nvSpPr>
          <p:cNvPr id="11" name="TextBox 10"/>
          <p:cNvSpPr txBox="1"/>
          <p:nvPr/>
        </p:nvSpPr>
        <p:spPr>
          <a:xfrm>
            <a:off x="4644008" y="1052736"/>
            <a:ext cx="4246742" cy="1323439"/>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err="1" smtClean="0">
                <a:solidFill>
                  <a:schemeClr val="accent1">
                    <a:lumMod val="75000"/>
                  </a:schemeClr>
                </a:solidFill>
              </a:rPr>
              <a:t>Exo</a:t>
            </a:r>
            <a:r>
              <a:rPr lang="en-US" sz="2000" b="1" dirty="0" smtClean="0">
                <a:solidFill>
                  <a:schemeClr val="accent1">
                    <a:lumMod val="75000"/>
                  </a:schemeClr>
                </a:solidFill>
              </a:rPr>
              <a:t> 12:40 has the rest of the story. </a:t>
            </a:r>
            <a:r>
              <a:rPr lang="en-US" sz="2000" dirty="0" smtClean="0">
                <a:solidFill>
                  <a:schemeClr val="accent1">
                    <a:lumMod val="75000"/>
                  </a:schemeClr>
                </a:solidFill>
              </a:rPr>
              <a:t>  </a:t>
            </a:r>
            <a:r>
              <a:rPr lang="en-US" sz="2000" dirty="0" smtClean="0">
                <a:solidFill>
                  <a:srgbClr val="002060"/>
                </a:solidFill>
              </a:rPr>
              <a:t>Now the sojourning of the children of Israel, who dwelt in Egypt, was four hundred and thirty years.</a:t>
            </a:r>
            <a:r>
              <a:rPr lang="en-US" sz="2000" dirty="0" smtClean="0">
                <a:solidFill>
                  <a:schemeClr val="accent1">
                    <a:lumMod val="75000"/>
                  </a:schemeClr>
                </a:solidFill>
              </a:rPr>
              <a:t>  </a:t>
            </a:r>
            <a:endParaRPr lang="en-US" sz="1600" b="1" dirty="0">
              <a:solidFill>
                <a:schemeClr val="accent1">
                  <a:lumMod val="75000"/>
                </a:schemeClr>
              </a:solidFill>
            </a:endParaRPr>
          </a:p>
        </p:txBody>
      </p:sp>
      <p:pic>
        <p:nvPicPr>
          <p:cNvPr id="12" name="Picture 11" descr="C:\Documents and Settings\Demo\Desktop\A.  ASTLEFORD\Dawn Studies\1c - Gen 15 - Yahuah's Covenant to Abram                 Reformat Dec 4 2013  13 pgs\Art New Gen 15\gen 15 fire and lamp.jpg"/>
          <p:cNvPicPr/>
          <p:nvPr/>
        </p:nvPicPr>
        <p:blipFill>
          <a:blip r:embed="rId4">
            <a:extLst>
              <a:ext uri="{28A0092B-C50C-407E-A947-70E740481C1C}">
                <a14:useLocalDpi xmlns:a14="http://schemas.microsoft.com/office/drawing/2010/main" val="0"/>
              </a:ext>
            </a:extLst>
          </a:blip>
          <a:srcRect/>
          <a:stretch>
            <a:fillRect/>
          </a:stretch>
        </p:blipFill>
        <p:spPr bwMode="auto">
          <a:xfrm>
            <a:off x="395536" y="2428273"/>
            <a:ext cx="3999973" cy="244088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p:spPr>
      </p:pic>
      <p:sp>
        <p:nvSpPr>
          <p:cNvPr id="2" name="TextBox 1"/>
          <p:cNvSpPr txBox="1"/>
          <p:nvPr/>
        </p:nvSpPr>
        <p:spPr>
          <a:xfrm>
            <a:off x="395536" y="1124744"/>
            <a:ext cx="3999973" cy="1323439"/>
          </a:xfrm>
          <a:prstGeom prst="rect">
            <a:avLst/>
          </a:prstGeom>
          <a:noFill/>
        </p:spPr>
        <p:txBody>
          <a:bodyPr wrap="square" rtlCol="0">
            <a:spAutoFit/>
            <a:scene3d>
              <a:camera prst="orthographicFront"/>
              <a:lightRig rig="threePt" dir="t"/>
            </a:scene3d>
            <a:sp3d extrusionH="57150">
              <a:bevelT w="38100" h="38100"/>
            </a:sp3d>
          </a:bodyPr>
          <a:lstStyle/>
          <a:p>
            <a:r>
              <a:rPr lang="en-US" sz="2000" b="1" dirty="0" smtClean="0">
                <a:solidFill>
                  <a:schemeClr val="accent1">
                    <a:lumMod val="75000"/>
                  </a:schemeClr>
                </a:solidFill>
              </a:rPr>
              <a:t>Gen 15:18  </a:t>
            </a:r>
            <a:r>
              <a:rPr lang="en-US" sz="2000" dirty="0" smtClean="0">
                <a:solidFill>
                  <a:srgbClr val="002060"/>
                </a:solidFill>
              </a:rPr>
              <a:t>In the same day [when it was dark], Yahuah made a covenant with Abram, saying, Unto thy seed have I given this land …</a:t>
            </a:r>
            <a:endParaRPr lang="en-CA" sz="2000" dirty="0">
              <a:solidFill>
                <a:srgbClr val="002060"/>
              </a:solidFill>
            </a:endParaRPr>
          </a:p>
        </p:txBody>
      </p:sp>
      <p:sp>
        <p:nvSpPr>
          <p:cNvPr id="13" name="TextBox 12"/>
          <p:cNvSpPr txBox="1"/>
          <p:nvPr/>
        </p:nvSpPr>
        <p:spPr>
          <a:xfrm>
            <a:off x="395536" y="5191452"/>
            <a:ext cx="8253164" cy="1261884"/>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en-US" sz="2800" b="1" dirty="0" err="1" smtClean="0">
                <a:solidFill>
                  <a:srgbClr val="FFFF00"/>
                </a:solidFill>
              </a:rPr>
              <a:t>Exo</a:t>
            </a:r>
            <a:r>
              <a:rPr lang="en-US" sz="2800" b="1" dirty="0" smtClean="0">
                <a:solidFill>
                  <a:srgbClr val="FFFF00"/>
                </a:solidFill>
              </a:rPr>
              <a:t> </a:t>
            </a:r>
            <a:r>
              <a:rPr lang="en-US" sz="2800" b="1" dirty="0">
                <a:solidFill>
                  <a:srgbClr val="FFFF00"/>
                </a:solidFill>
              </a:rPr>
              <a:t>12:41  </a:t>
            </a:r>
            <a:r>
              <a:rPr lang="en-US" sz="2400" dirty="0">
                <a:solidFill>
                  <a:schemeClr val="bg2"/>
                </a:solidFill>
              </a:rPr>
              <a:t>And it came to pass at the end of the four hundred and thirty years, </a:t>
            </a:r>
            <a:r>
              <a:rPr lang="en-US" sz="2400" b="1" u="sng" dirty="0">
                <a:solidFill>
                  <a:schemeClr val="bg2"/>
                </a:solidFill>
              </a:rPr>
              <a:t>even </a:t>
            </a:r>
            <a:r>
              <a:rPr lang="en-US" sz="2400" b="1" u="sng" dirty="0">
                <a:solidFill>
                  <a:srgbClr val="FFFF00"/>
                </a:solidFill>
              </a:rPr>
              <a:t>the SELF SAME DAY it came to </a:t>
            </a:r>
            <a:r>
              <a:rPr lang="en-US" sz="2400" b="1" dirty="0">
                <a:solidFill>
                  <a:srgbClr val="FFFF00"/>
                </a:solidFill>
              </a:rPr>
              <a:t>p</a:t>
            </a:r>
            <a:r>
              <a:rPr lang="en-US" sz="2400" b="1" u="sng" dirty="0">
                <a:solidFill>
                  <a:srgbClr val="FFFF00"/>
                </a:solidFill>
              </a:rPr>
              <a:t>ass</a:t>
            </a:r>
            <a:r>
              <a:rPr lang="en-US" sz="2400" b="1" dirty="0">
                <a:solidFill>
                  <a:srgbClr val="FFFF00"/>
                </a:solidFill>
              </a:rPr>
              <a:t>, </a:t>
            </a:r>
            <a:r>
              <a:rPr lang="en-US" sz="2400" b="1" dirty="0">
                <a:solidFill>
                  <a:schemeClr val="bg2"/>
                </a:solidFill>
              </a:rPr>
              <a:t>that </a:t>
            </a:r>
            <a:r>
              <a:rPr lang="en-US" sz="2400" b="1" u="sng" dirty="0">
                <a:solidFill>
                  <a:srgbClr val="FFFF00"/>
                </a:solidFill>
              </a:rPr>
              <a:t>all the hosts</a:t>
            </a:r>
            <a:r>
              <a:rPr lang="en-US" sz="2400" b="1" dirty="0">
                <a:solidFill>
                  <a:srgbClr val="FFFF00"/>
                </a:solidFill>
              </a:rPr>
              <a:t> </a:t>
            </a:r>
            <a:r>
              <a:rPr lang="en-US" sz="2400" b="1" dirty="0">
                <a:solidFill>
                  <a:schemeClr val="bg2"/>
                </a:solidFill>
              </a:rPr>
              <a:t>of </a:t>
            </a:r>
            <a:r>
              <a:rPr lang="en-US" sz="2400" b="1" dirty="0" smtClean="0">
                <a:solidFill>
                  <a:schemeClr val="bg2"/>
                </a:solidFill>
              </a:rPr>
              <a:t>Yahuah </a:t>
            </a:r>
            <a:r>
              <a:rPr lang="en-US" sz="2400" b="1" u="sng" dirty="0" smtClean="0">
                <a:solidFill>
                  <a:srgbClr val="FFFF00"/>
                </a:solidFill>
              </a:rPr>
              <a:t>went </a:t>
            </a:r>
            <a:r>
              <a:rPr lang="en-US" sz="2400" b="1" u="sng" dirty="0">
                <a:solidFill>
                  <a:srgbClr val="FFFF00"/>
                </a:solidFill>
              </a:rPr>
              <a:t>out</a:t>
            </a:r>
            <a:r>
              <a:rPr lang="en-US" sz="2400" b="1" u="sng" dirty="0">
                <a:solidFill>
                  <a:schemeClr val="bg2"/>
                </a:solidFill>
              </a:rPr>
              <a:t> from the land of </a:t>
            </a:r>
            <a:r>
              <a:rPr lang="en-US" sz="2400" b="1" u="sng" dirty="0" smtClean="0">
                <a:solidFill>
                  <a:schemeClr val="bg2"/>
                </a:solidFill>
              </a:rPr>
              <a:t>E</a:t>
            </a:r>
            <a:r>
              <a:rPr lang="en-US" sz="2000" b="1" u="sng" dirty="0" smtClean="0">
                <a:solidFill>
                  <a:schemeClr val="bg2"/>
                </a:solidFill>
              </a:rPr>
              <a:t>GYPT</a:t>
            </a:r>
            <a:r>
              <a:rPr lang="en-US" sz="2400" b="1" dirty="0" smtClean="0">
                <a:solidFill>
                  <a:schemeClr val="bg2"/>
                </a:solidFill>
              </a:rPr>
              <a:t>.</a:t>
            </a:r>
            <a:endParaRPr lang="en-US" b="1" dirty="0">
              <a:solidFill>
                <a:schemeClr val="bg2"/>
              </a:solidFill>
            </a:endParaRPr>
          </a:p>
        </p:txBody>
      </p:sp>
    </p:spTree>
    <p:extLst>
      <p:ext uri="{BB962C8B-B14F-4D97-AF65-F5344CB8AC3E}">
        <p14:creationId xmlns:p14="http://schemas.microsoft.com/office/powerpoint/2010/main" val="29989752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71</a:t>
            </a:fld>
            <a:endParaRPr lang="en-CA"/>
          </a:p>
        </p:txBody>
      </p:sp>
      <p:sp>
        <p:nvSpPr>
          <p:cNvPr id="7" name="Title 1"/>
          <p:cNvSpPr txBox="1">
            <a:spLocks/>
          </p:cNvSpPr>
          <p:nvPr/>
        </p:nvSpPr>
        <p:spPr>
          <a:xfrm>
            <a:off x="323528"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smtClean="0">
                <a:solidFill>
                  <a:schemeClr val="accent2">
                    <a:lumMod val="75000"/>
                  </a:schemeClr>
                </a:solidFill>
                <a:effectLst/>
              </a:rPr>
              <a:t>The First 30 Years of the 430 Years</a:t>
            </a:r>
            <a:endParaRPr lang="en-CA" cap="none" dirty="0">
              <a:solidFill>
                <a:schemeClr val="accent2">
                  <a:lumMod val="75000"/>
                </a:schemeClr>
              </a:solidFill>
              <a:effectLst/>
            </a:endParaRPr>
          </a:p>
        </p:txBody>
      </p:sp>
      <p:sp>
        <p:nvSpPr>
          <p:cNvPr id="10" name="Content Placeholder 1"/>
          <p:cNvSpPr txBox="1">
            <a:spLocks/>
          </p:cNvSpPr>
          <p:nvPr/>
        </p:nvSpPr>
        <p:spPr>
          <a:xfrm>
            <a:off x="4717018" y="7317432"/>
            <a:ext cx="4247470" cy="244827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CA" sz="2400" u="sng" dirty="0">
              <a:solidFill>
                <a:srgbClr val="002060"/>
              </a:solidFill>
            </a:endParaRPr>
          </a:p>
        </p:txBody>
      </p:sp>
      <p:pic>
        <p:nvPicPr>
          <p:cNvPr id="2050" name="Picture 2" descr="C:\Documents and Settings\Demo\Desktop\3i Ex 12 Timeline - 30 of 430 yrs slide 66 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899" y="1134070"/>
            <a:ext cx="8507942" cy="5723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087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72</a:t>
            </a:fld>
            <a:endParaRPr lang="en-CA"/>
          </a:p>
        </p:txBody>
      </p:sp>
      <p:sp>
        <p:nvSpPr>
          <p:cNvPr id="10" name="Content Placeholder 1"/>
          <p:cNvSpPr txBox="1">
            <a:spLocks/>
          </p:cNvSpPr>
          <p:nvPr/>
        </p:nvSpPr>
        <p:spPr>
          <a:xfrm>
            <a:off x="4717018" y="7317432"/>
            <a:ext cx="4247470" cy="244827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CA" sz="2400" u="sng" dirty="0">
              <a:solidFill>
                <a:srgbClr val="002060"/>
              </a:solidFill>
            </a:endParaRPr>
          </a:p>
        </p:txBody>
      </p:sp>
      <p:sp>
        <p:nvSpPr>
          <p:cNvPr id="8" name="Title 1"/>
          <p:cNvSpPr txBox="1">
            <a:spLocks/>
          </p:cNvSpPr>
          <p:nvPr/>
        </p:nvSpPr>
        <p:spPr>
          <a:xfrm>
            <a:off x="323528"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smtClean="0">
                <a:solidFill>
                  <a:schemeClr val="accent2">
                    <a:lumMod val="75000"/>
                  </a:schemeClr>
                </a:solidFill>
                <a:effectLst/>
              </a:rPr>
              <a:t>The First 215 Years of the 430 Years</a:t>
            </a:r>
            <a:endParaRPr lang="en-CA" cap="none" dirty="0">
              <a:solidFill>
                <a:schemeClr val="accent2">
                  <a:lumMod val="75000"/>
                </a:schemeClr>
              </a:solidFill>
              <a:effectLst/>
            </a:endParaRPr>
          </a:p>
        </p:txBody>
      </p:sp>
      <p:pic>
        <p:nvPicPr>
          <p:cNvPr id="3074" name="Picture 2" descr="C:\Documents and Settings\Demo\Desktop\Garrick DAWN jpegs\Charts Inserted to PPT\3j Ex 12 Timeline - 1st 215 of 430 yrs slide 67 PP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245641"/>
            <a:ext cx="8445516" cy="542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0767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3" name="Picture 3" descr="C:\Documents and Settings\Demo\Desktop\Garrick DAWN jpegs\Charts Inserted to PPT\3k Ex 12 Timeline Second 215 of 430 slide 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61" y="1124744"/>
            <a:ext cx="8780226" cy="482453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D34CC77-AFBD-49B8-AB88-7B6E3FAC7633}" type="slidenum">
              <a:rPr lang="en-CA" smtClean="0"/>
              <a:t>73</a:t>
            </a:fld>
            <a:endParaRPr lang="en-CA"/>
          </a:p>
        </p:txBody>
      </p:sp>
      <p:sp>
        <p:nvSpPr>
          <p:cNvPr id="10" name="Content Placeholder 1"/>
          <p:cNvSpPr txBox="1">
            <a:spLocks/>
          </p:cNvSpPr>
          <p:nvPr/>
        </p:nvSpPr>
        <p:spPr>
          <a:xfrm>
            <a:off x="4717018" y="7317432"/>
            <a:ext cx="4247470" cy="244827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endParaRPr lang="en-CA" sz="2400" u="sng" dirty="0">
              <a:solidFill>
                <a:srgbClr val="002060"/>
              </a:solidFill>
            </a:endParaRPr>
          </a:p>
        </p:txBody>
      </p:sp>
      <p:sp>
        <p:nvSpPr>
          <p:cNvPr id="8"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cap="none" dirty="0" smtClean="0">
                <a:solidFill>
                  <a:schemeClr val="accent2">
                    <a:lumMod val="75000"/>
                  </a:schemeClr>
                </a:solidFill>
                <a:effectLst/>
              </a:rPr>
              <a:t>The Second 215 Years of the 430 Years</a:t>
            </a:r>
            <a:endParaRPr lang="en-CA" cap="none" dirty="0">
              <a:solidFill>
                <a:schemeClr val="accent2">
                  <a:lumMod val="75000"/>
                </a:schemeClr>
              </a:solidFill>
              <a:effectLst/>
            </a:endParaRPr>
          </a:p>
        </p:txBody>
      </p:sp>
      <p:sp>
        <p:nvSpPr>
          <p:cNvPr id="2" name="TextBox 1"/>
          <p:cNvSpPr txBox="1"/>
          <p:nvPr/>
        </p:nvSpPr>
        <p:spPr>
          <a:xfrm>
            <a:off x="3203848" y="1124744"/>
            <a:ext cx="576064" cy="369332"/>
          </a:xfrm>
          <a:prstGeom prst="rect">
            <a:avLst/>
          </a:prstGeom>
          <a:solidFill>
            <a:schemeClr val="bg1"/>
          </a:solidFill>
        </p:spPr>
        <p:txBody>
          <a:bodyPr wrap="square" rtlCol="0">
            <a:spAutoFit/>
          </a:bodyPr>
          <a:lstStyle/>
          <a:p>
            <a:endParaRPr lang="en-CA" dirty="0"/>
          </a:p>
        </p:txBody>
      </p:sp>
      <p:sp>
        <p:nvSpPr>
          <p:cNvPr id="6" name="TextBox 5"/>
          <p:cNvSpPr txBox="1"/>
          <p:nvPr/>
        </p:nvSpPr>
        <p:spPr>
          <a:xfrm>
            <a:off x="1835696" y="1170618"/>
            <a:ext cx="5616624" cy="1661993"/>
          </a:xfrm>
          <a:prstGeom prst="rect">
            <a:avLst/>
          </a:prstGeom>
          <a:noFill/>
        </p:spPr>
        <p:txBody>
          <a:bodyPr wrap="square" rtlCol="0">
            <a:spAutoFit/>
          </a:bodyPr>
          <a:lstStyle/>
          <a:p>
            <a:pPr algn="ctr"/>
            <a:r>
              <a:rPr lang="en-US" sz="1700" b="1" dirty="0" smtClean="0">
                <a:solidFill>
                  <a:srgbClr val="CC3300"/>
                </a:solidFill>
              </a:rPr>
              <a:t>Ex 12:29  And </a:t>
            </a:r>
            <a:r>
              <a:rPr lang="en-US" sz="1700" b="1" dirty="0">
                <a:solidFill>
                  <a:srgbClr val="CC3300"/>
                </a:solidFill>
              </a:rPr>
              <a:t>it came to pass, that </a:t>
            </a:r>
            <a:r>
              <a:rPr lang="en-US" sz="1700" b="1" u="sng" dirty="0">
                <a:solidFill>
                  <a:srgbClr val="00B0F0"/>
                </a:solidFill>
              </a:rPr>
              <a:t>at midnight</a:t>
            </a:r>
            <a:r>
              <a:rPr lang="en-US" sz="1700" b="1" dirty="0">
                <a:solidFill>
                  <a:srgbClr val="00B0F0"/>
                </a:solidFill>
              </a:rPr>
              <a:t> </a:t>
            </a:r>
            <a:r>
              <a:rPr lang="en-US" sz="1700" dirty="0">
                <a:solidFill>
                  <a:srgbClr val="00B0F0"/>
                </a:solidFill>
              </a:rPr>
              <a:t>[Abib 14] </a:t>
            </a:r>
            <a:r>
              <a:rPr lang="en-US" sz="1700" dirty="0" smtClean="0">
                <a:solidFill>
                  <a:srgbClr val="00B0F0"/>
                </a:solidFill>
              </a:rPr>
              <a:t/>
            </a:r>
            <a:br>
              <a:rPr lang="en-US" sz="1700" dirty="0" smtClean="0">
                <a:solidFill>
                  <a:srgbClr val="00B0F0"/>
                </a:solidFill>
              </a:rPr>
            </a:br>
            <a:r>
              <a:rPr lang="en-US" sz="1700" b="1" dirty="0" smtClean="0">
                <a:solidFill>
                  <a:srgbClr val="CC3300"/>
                </a:solidFill>
              </a:rPr>
              <a:t>Yahuah smote </a:t>
            </a:r>
            <a:r>
              <a:rPr lang="en-US" sz="1700" b="1" dirty="0">
                <a:solidFill>
                  <a:srgbClr val="CC3300"/>
                </a:solidFill>
              </a:rPr>
              <a:t>all the firstborn in the land of Egypt </a:t>
            </a:r>
            <a:r>
              <a:rPr lang="en-US" sz="1700" b="1" dirty="0" smtClean="0">
                <a:solidFill>
                  <a:srgbClr val="CC3300"/>
                </a:solidFill>
              </a:rPr>
              <a:t>…</a:t>
            </a:r>
          </a:p>
          <a:p>
            <a:pPr algn="ctr"/>
            <a:r>
              <a:rPr lang="en-US" sz="1700" b="1" u="sng" dirty="0">
                <a:solidFill>
                  <a:srgbClr val="002060"/>
                </a:solidFill>
              </a:rPr>
              <a:t>Promise </a:t>
            </a:r>
            <a:r>
              <a:rPr lang="en-US" sz="1700" b="1" u="sng" dirty="0" smtClean="0">
                <a:solidFill>
                  <a:srgbClr val="002060"/>
                </a:solidFill>
              </a:rPr>
              <a:t>Honored</a:t>
            </a:r>
            <a:r>
              <a:rPr lang="en-US" sz="1700" b="1" dirty="0" smtClean="0">
                <a:solidFill>
                  <a:srgbClr val="002060"/>
                </a:solidFill>
              </a:rPr>
              <a:t>:</a:t>
            </a:r>
            <a:r>
              <a:rPr lang="en-US" sz="1700" b="1" dirty="0" smtClean="0">
                <a:solidFill>
                  <a:schemeClr val="accent1">
                    <a:lumMod val="75000"/>
                  </a:schemeClr>
                </a:solidFill>
              </a:rPr>
              <a:t>  </a:t>
            </a:r>
            <a:r>
              <a:rPr lang="en-US" sz="1700" b="1" dirty="0">
                <a:solidFill>
                  <a:schemeClr val="accent1">
                    <a:lumMod val="75000"/>
                  </a:schemeClr>
                </a:solidFill>
              </a:rPr>
              <a:t>Moses, </a:t>
            </a:r>
            <a:r>
              <a:rPr lang="en-US" sz="1700" b="1" dirty="0" smtClean="0">
                <a:solidFill>
                  <a:schemeClr val="accent1">
                    <a:lumMod val="75000"/>
                  </a:schemeClr>
                </a:solidFill>
              </a:rPr>
              <a:t>who led Yahuah’s </a:t>
            </a:r>
            <a:r>
              <a:rPr lang="en-US" sz="1700" b="1" dirty="0">
                <a:solidFill>
                  <a:schemeClr val="accent1">
                    <a:lumMod val="75000"/>
                  </a:schemeClr>
                </a:solidFill>
              </a:rPr>
              <a:t>people out of Egypt, was the fourth generation of Levi.  </a:t>
            </a:r>
            <a:r>
              <a:rPr lang="en-US" sz="1400" b="1" dirty="0">
                <a:solidFill>
                  <a:schemeClr val="accent1">
                    <a:lumMod val="75000"/>
                  </a:schemeClr>
                </a:solidFill>
              </a:rPr>
              <a:t>(Ex 6:16-20</a:t>
            </a:r>
            <a:r>
              <a:rPr lang="en-US" sz="1400" b="1" dirty="0" smtClean="0">
                <a:solidFill>
                  <a:schemeClr val="accent1">
                    <a:lumMod val="75000"/>
                  </a:schemeClr>
                </a:solidFill>
              </a:rPr>
              <a:t>)</a:t>
            </a:r>
          </a:p>
          <a:p>
            <a:pPr algn="ctr"/>
            <a:r>
              <a:rPr lang="en-US" sz="1700" b="1" dirty="0">
                <a:solidFill>
                  <a:schemeClr val="accent1">
                    <a:lumMod val="75000"/>
                  </a:schemeClr>
                </a:solidFill>
              </a:rPr>
              <a:t>Once that timeline was completed, his seed </a:t>
            </a:r>
            <a:r>
              <a:rPr lang="en-US" sz="1700" b="1" dirty="0" smtClean="0">
                <a:solidFill>
                  <a:schemeClr val="accent1">
                    <a:lumMod val="75000"/>
                  </a:schemeClr>
                </a:solidFill>
              </a:rPr>
              <a:t>was delivered</a:t>
            </a:r>
            <a:br>
              <a:rPr lang="en-US" sz="1700" b="1" dirty="0" smtClean="0">
                <a:solidFill>
                  <a:schemeClr val="accent1">
                    <a:lumMod val="75000"/>
                  </a:schemeClr>
                </a:solidFill>
              </a:rPr>
            </a:br>
            <a:r>
              <a:rPr lang="en-US" sz="1700" b="1" dirty="0" smtClean="0">
                <a:solidFill>
                  <a:schemeClr val="accent1">
                    <a:lumMod val="75000"/>
                  </a:schemeClr>
                </a:solidFill>
              </a:rPr>
              <a:t>from bondage on the </a:t>
            </a:r>
            <a:r>
              <a:rPr lang="en-US" sz="1700" b="1" u="sng" dirty="0" smtClean="0">
                <a:solidFill>
                  <a:schemeClr val="accent1">
                    <a:lumMod val="75000"/>
                  </a:schemeClr>
                </a:solidFill>
              </a:rPr>
              <a:t>SELF SAME DAY</a:t>
            </a:r>
            <a:r>
              <a:rPr lang="en-US" sz="1700" b="1" dirty="0">
                <a:solidFill>
                  <a:schemeClr val="accent1">
                    <a:lumMod val="75000"/>
                  </a:schemeClr>
                </a:solidFill>
              </a:rPr>
              <a:t> </a:t>
            </a:r>
            <a:r>
              <a:rPr lang="en-US" sz="1700" b="1" dirty="0" smtClean="0">
                <a:solidFill>
                  <a:schemeClr val="accent1">
                    <a:lumMod val="75000"/>
                  </a:schemeClr>
                </a:solidFill>
              </a:rPr>
              <a:t>– Passover / </a:t>
            </a:r>
            <a:r>
              <a:rPr lang="en-US" sz="1700" b="1" dirty="0" err="1" smtClean="0">
                <a:solidFill>
                  <a:schemeClr val="accent1">
                    <a:lumMod val="75000"/>
                  </a:schemeClr>
                </a:solidFill>
              </a:rPr>
              <a:t>Abib</a:t>
            </a:r>
            <a:r>
              <a:rPr lang="en-US" sz="1700" b="1" dirty="0" smtClean="0">
                <a:solidFill>
                  <a:schemeClr val="accent1">
                    <a:lumMod val="75000"/>
                  </a:schemeClr>
                </a:solidFill>
              </a:rPr>
              <a:t> 14.  </a:t>
            </a:r>
            <a:endParaRPr lang="en-US" sz="1700" b="1" dirty="0">
              <a:solidFill>
                <a:srgbClr val="CC3300"/>
              </a:solidFill>
            </a:endParaRPr>
          </a:p>
        </p:txBody>
      </p:sp>
      <p:sp>
        <p:nvSpPr>
          <p:cNvPr id="11" name="TextBox 10"/>
          <p:cNvSpPr txBox="1"/>
          <p:nvPr/>
        </p:nvSpPr>
        <p:spPr>
          <a:xfrm>
            <a:off x="445418" y="6135614"/>
            <a:ext cx="8253164" cy="369332"/>
          </a:xfrm>
          <a:prstGeom prst="rect">
            <a:avLst/>
          </a:prstGeom>
          <a:solidFill>
            <a:schemeClr val="accent2">
              <a:lumMod val="50000"/>
            </a:schemeClr>
          </a:solidFill>
          <a:ln>
            <a:solidFill>
              <a:srgbClr val="C00000"/>
            </a:solidFill>
          </a:ln>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b="1" dirty="0" smtClean="0">
                <a:solidFill>
                  <a:schemeClr val="bg2"/>
                </a:solidFill>
              </a:rPr>
              <a:t>What day was the promise made to Abraham 400/430 years before?   Passover?</a:t>
            </a:r>
            <a:endParaRPr lang="en-US" b="1" dirty="0">
              <a:solidFill>
                <a:schemeClr val="bg2"/>
              </a:solidFill>
            </a:endParaRPr>
          </a:p>
        </p:txBody>
      </p:sp>
    </p:spTree>
    <p:extLst>
      <p:ext uri="{BB962C8B-B14F-4D97-AF65-F5344CB8AC3E}">
        <p14:creationId xmlns:p14="http://schemas.microsoft.com/office/powerpoint/2010/main" val="526561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74</a:t>
            </a:fld>
            <a:endParaRPr lang="en-CA"/>
          </a:p>
        </p:txBody>
      </p:sp>
      <p:sp>
        <p:nvSpPr>
          <p:cNvPr id="8" name="TextBox 7"/>
          <p:cNvSpPr txBox="1"/>
          <p:nvPr/>
        </p:nvSpPr>
        <p:spPr>
          <a:xfrm>
            <a:off x="533400" y="330909"/>
            <a:ext cx="8153400" cy="1938992"/>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smtClean="0">
                <a:ln w="50800"/>
                <a:solidFill>
                  <a:schemeClr val="bg1">
                    <a:shade val="50000"/>
                  </a:schemeClr>
                </a:solidFill>
              </a:rPr>
              <a:t>Exodus 12:35-36</a:t>
            </a:r>
          </a:p>
          <a:p>
            <a:pPr algn="ctr"/>
            <a:r>
              <a:rPr lang="en-US" sz="4000" b="1" dirty="0" smtClean="0">
                <a:ln w="50800"/>
                <a:solidFill>
                  <a:schemeClr val="bg1">
                    <a:shade val="50000"/>
                  </a:schemeClr>
                </a:solidFill>
              </a:rPr>
              <a:t>Spoiling the Egyptians! </a:t>
            </a:r>
            <a:br>
              <a:rPr lang="en-US" sz="4000" b="1" dirty="0" smtClean="0">
                <a:ln w="50800"/>
                <a:solidFill>
                  <a:schemeClr val="bg1">
                    <a:shade val="50000"/>
                  </a:schemeClr>
                </a:solidFill>
              </a:rPr>
            </a:br>
            <a:r>
              <a:rPr lang="en-US" sz="4000" b="1" dirty="0" smtClean="0">
                <a:ln w="50800"/>
                <a:solidFill>
                  <a:schemeClr val="bg1">
                    <a:shade val="50000"/>
                  </a:schemeClr>
                </a:solidFill>
              </a:rPr>
              <a:t>When did it happen?</a:t>
            </a:r>
            <a:endParaRPr lang="en-US" sz="4000" b="1" dirty="0">
              <a:ln w="50800"/>
              <a:solidFill>
                <a:schemeClr val="bg1">
                  <a:shade val="50000"/>
                </a:schemeClr>
              </a:solidFill>
            </a:endParaRPr>
          </a:p>
        </p:txBody>
      </p:sp>
      <p:pic>
        <p:nvPicPr>
          <p:cNvPr id="17410" name="Picture 2" descr="C:\Documents and Settings\Demo\Desktop\gold-and-sil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448" y="3429000"/>
            <a:ext cx="6223000" cy="2984500"/>
          </a:xfrm>
          <a:prstGeom prst="rect">
            <a:avLst/>
          </a:prstGeom>
          <a:noFill/>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2453987"/>
            <a:ext cx="815340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a:solidFill>
                  <a:schemeClr val="accent1">
                    <a:lumMod val="75000"/>
                  </a:schemeClr>
                </a:solidFill>
              </a:rPr>
              <a:t>Ex </a:t>
            </a:r>
            <a:r>
              <a:rPr lang="en-US" sz="2400" b="1" dirty="0" smtClean="0">
                <a:solidFill>
                  <a:schemeClr val="accent1">
                    <a:lumMod val="75000"/>
                  </a:schemeClr>
                </a:solidFill>
              </a:rPr>
              <a:t>12:35  </a:t>
            </a:r>
            <a:r>
              <a:rPr lang="en-US" sz="2400" b="1" dirty="0" smtClean="0">
                <a:solidFill>
                  <a:srgbClr val="002060"/>
                </a:solidFill>
              </a:rPr>
              <a:t>And </a:t>
            </a:r>
            <a:r>
              <a:rPr lang="en-US" sz="2400" b="1" dirty="0">
                <a:solidFill>
                  <a:srgbClr val="002060"/>
                </a:solidFill>
              </a:rPr>
              <a:t>the children of </a:t>
            </a:r>
            <a:r>
              <a:rPr lang="en-US" sz="2400" b="1" dirty="0" smtClean="0">
                <a:solidFill>
                  <a:srgbClr val="002060"/>
                </a:solidFill>
              </a:rPr>
              <a:t>Israel … borrowed </a:t>
            </a:r>
            <a:r>
              <a:rPr lang="en-US" sz="2400" b="1" dirty="0">
                <a:solidFill>
                  <a:srgbClr val="002060"/>
                </a:solidFill>
              </a:rPr>
              <a:t>of the Egyptians jewels of silver, and jewels of gold, and </a:t>
            </a:r>
            <a:r>
              <a:rPr lang="en-US" sz="2400" b="1" dirty="0" smtClean="0">
                <a:solidFill>
                  <a:srgbClr val="002060"/>
                </a:solidFill>
              </a:rPr>
              <a:t>raiment</a:t>
            </a:r>
            <a:r>
              <a:rPr lang="en-US" sz="2400" b="1" dirty="0">
                <a:solidFill>
                  <a:srgbClr val="002060"/>
                </a:solidFill>
              </a:rPr>
              <a:t>.</a:t>
            </a:r>
            <a:endParaRPr lang="en-CA" sz="2400" b="1" dirty="0">
              <a:solidFill>
                <a:srgbClr val="002060"/>
              </a:solidFill>
            </a:endParaRPr>
          </a:p>
        </p:txBody>
      </p:sp>
    </p:spTree>
    <p:extLst>
      <p:ext uri="{BB962C8B-B14F-4D97-AF65-F5344CB8AC3E}">
        <p14:creationId xmlns:p14="http://schemas.microsoft.com/office/powerpoint/2010/main" val="2959924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906" y="1294696"/>
            <a:ext cx="8686800" cy="5563304"/>
          </a:xfrm>
        </p:spPr>
        <p:txBody>
          <a:bodyPr>
            <a:normAutofit fontScale="85000" lnSpcReduction="20000"/>
            <a:scene3d>
              <a:camera prst="orthographicFront"/>
              <a:lightRig rig="threePt" dir="t"/>
            </a:scene3d>
            <a:sp3d extrusionH="57150">
              <a:bevelT w="38100" h="38100"/>
            </a:sp3d>
          </a:bodyPr>
          <a:lstStyle/>
          <a:p>
            <a:pPr marL="0" indent="0">
              <a:buNone/>
            </a:pPr>
            <a:r>
              <a:rPr lang="en-US" dirty="0" smtClean="0"/>
              <a:t>The Passover meal was not eaten until the Night Season.  </a:t>
            </a:r>
            <a:br>
              <a:rPr lang="en-US" dirty="0" smtClean="0"/>
            </a:br>
            <a:r>
              <a:rPr lang="en-US" dirty="0" smtClean="0"/>
              <a:t>All were commanded to stay within their dwellings  </a:t>
            </a:r>
            <a:r>
              <a:rPr lang="en-US" sz="2600" dirty="0" smtClean="0"/>
              <a:t>[</a:t>
            </a:r>
            <a:r>
              <a:rPr lang="en-US" sz="2600" dirty="0" err="1" smtClean="0"/>
              <a:t>vs</a:t>
            </a:r>
            <a:r>
              <a:rPr lang="en-US" sz="2600" dirty="0" smtClean="0"/>
              <a:t> 22] </a:t>
            </a:r>
            <a:r>
              <a:rPr lang="en-US" dirty="0" smtClean="0">
                <a:solidFill>
                  <a:srgbClr val="002060"/>
                </a:solidFill>
              </a:rPr>
              <a:t>“and none of you shall go out of the door of his house until morning.”  </a:t>
            </a:r>
            <a:r>
              <a:rPr lang="en-US" b="1" dirty="0" smtClean="0">
                <a:solidFill>
                  <a:srgbClr val="002060"/>
                </a:solidFill>
              </a:rPr>
              <a:t>BUT …</a:t>
            </a:r>
            <a:endParaRPr lang="en-US" dirty="0" smtClean="0">
              <a:solidFill>
                <a:srgbClr val="002060"/>
              </a:solidFill>
            </a:endParaRPr>
          </a:p>
          <a:p>
            <a:pPr marL="0" indent="0">
              <a:buNone/>
            </a:pPr>
            <a:r>
              <a:rPr lang="en-US" b="1" dirty="0" err="1" smtClean="0">
                <a:solidFill>
                  <a:schemeClr val="accent1">
                    <a:lumMod val="75000"/>
                  </a:schemeClr>
                </a:solidFill>
              </a:rPr>
              <a:t>Vs</a:t>
            </a:r>
            <a:r>
              <a:rPr lang="en-US" b="1" dirty="0" smtClean="0">
                <a:solidFill>
                  <a:schemeClr val="accent1">
                    <a:lumMod val="75000"/>
                  </a:schemeClr>
                </a:solidFill>
              </a:rPr>
              <a:t> 10:  </a:t>
            </a:r>
            <a:r>
              <a:rPr lang="en-US" dirty="0" smtClean="0"/>
              <a:t>The left-over lamb had to be burned before morning which would not be done inside a closed structure. </a:t>
            </a:r>
            <a:endParaRPr lang="en-US" sz="3000" dirty="0" smtClean="0"/>
          </a:p>
          <a:p>
            <a:pPr marL="0" indent="0">
              <a:buNone/>
            </a:pPr>
            <a:r>
              <a:rPr lang="en-US" b="1" u="sng" dirty="0" smtClean="0">
                <a:solidFill>
                  <a:srgbClr val="002060"/>
                </a:solidFill>
              </a:rPr>
              <a:t>However</a:t>
            </a:r>
            <a:r>
              <a:rPr lang="en-US" dirty="0" smtClean="0">
                <a:solidFill>
                  <a:srgbClr val="002060"/>
                </a:solidFill>
              </a:rPr>
              <a:t>:  </a:t>
            </a:r>
            <a:r>
              <a:rPr lang="en-US" dirty="0" smtClean="0"/>
              <a:t>We now understand that the courtyard of </a:t>
            </a:r>
            <a:br>
              <a:rPr lang="en-US" dirty="0" smtClean="0"/>
            </a:br>
            <a:r>
              <a:rPr lang="en-US" dirty="0" smtClean="0"/>
              <a:t>their dwelling places were considered part of their home.  </a:t>
            </a:r>
            <a:br>
              <a:rPr lang="en-US" dirty="0" smtClean="0"/>
            </a:br>
            <a:r>
              <a:rPr lang="en-US" dirty="0" smtClean="0"/>
              <a:t>To burn the left over lamb in the courtyard, was not a violation of the Divine command.  </a:t>
            </a:r>
            <a:br>
              <a:rPr lang="en-US" dirty="0" smtClean="0"/>
            </a:br>
            <a:r>
              <a:rPr lang="en-US" dirty="0" smtClean="0"/>
              <a:t>So, there was no disobedience! </a:t>
            </a:r>
            <a:endParaRPr lang="en-US" b="1" u="sng" dirty="0" smtClean="0"/>
          </a:p>
          <a:p>
            <a:pPr marL="0" indent="0">
              <a:buNone/>
            </a:pPr>
            <a:r>
              <a:rPr lang="en-US" b="1" dirty="0" smtClean="0">
                <a:solidFill>
                  <a:schemeClr val="accent1">
                    <a:lumMod val="75000"/>
                  </a:schemeClr>
                </a:solidFill>
              </a:rPr>
              <a:t>Then, verses 34-35 tell us about the Egyptians being spoiled by the Israelites after the verses of the midnight plague. </a:t>
            </a:r>
          </a:p>
          <a:p>
            <a:pPr marL="0" indent="0">
              <a:buNone/>
            </a:pPr>
            <a:r>
              <a:rPr lang="en-US" dirty="0" smtClean="0"/>
              <a:t>It </a:t>
            </a:r>
            <a:r>
              <a:rPr lang="en-US" b="1" u="sng" dirty="0" smtClean="0">
                <a:solidFill>
                  <a:srgbClr val="FF0000"/>
                </a:solidFill>
              </a:rPr>
              <a:t>sounds like</a:t>
            </a:r>
            <a:r>
              <a:rPr lang="en-US" dirty="0" smtClean="0">
                <a:solidFill>
                  <a:srgbClr val="FF0000"/>
                </a:solidFill>
              </a:rPr>
              <a:t> </a:t>
            </a:r>
            <a:r>
              <a:rPr lang="en-US" dirty="0" smtClean="0"/>
              <a:t>the Israelites left their dwelling places after all.  </a:t>
            </a:r>
            <a:r>
              <a:rPr lang="en-US" b="1" dirty="0" smtClean="0">
                <a:solidFill>
                  <a:srgbClr val="006600"/>
                </a:solidFill>
              </a:rPr>
              <a:t>Did they, or did they not?</a:t>
            </a:r>
            <a:endParaRPr lang="en-CA" b="1" dirty="0">
              <a:solidFill>
                <a:srgbClr val="006600"/>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75</a:t>
            </a:fld>
            <a:endParaRPr lang="en-CA"/>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7" name="Title 1"/>
          <p:cNvSpPr txBox="1">
            <a:spLocks/>
          </p:cNvSpPr>
          <p:nvPr/>
        </p:nvSpPr>
        <p:spPr>
          <a:xfrm>
            <a:off x="107504" y="116632"/>
            <a:ext cx="895667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3200" cap="none" dirty="0" smtClean="0">
                <a:solidFill>
                  <a:schemeClr val="accent2">
                    <a:lumMod val="75000"/>
                  </a:schemeClr>
                </a:solidFill>
                <a:effectLst/>
              </a:rPr>
              <a:t>When Did the Israelites Spoil </a:t>
            </a:r>
            <a:r>
              <a:rPr lang="en-US" sz="3200" cap="none" dirty="0">
                <a:solidFill>
                  <a:schemeClr val="accent2">
                    <a:lumMod val="75000"/>
                  </a:schemeClr>
                </a:solidFill>
                <a:effectLst/>
              </a:rPr>
              <a:t>t</a:t>
            </a:r>
            <a:r>
              <a:rPr lang="en-US" sz="3200" cap="none" dirty="0" smtClean="0">
                <a:solidFill>
                  <a:schemeClr val="accent2">
                    <a:lumMod val="75000"/>
                  </a:schemeClr>
                </a:solidFill>
                <a:effectLst/>
              </a:rPr>
              <a:t>he Egyptians?</a:t>
            </a:r>
            <a:endParaRPr lang="en-CA" sz="3200" cap="none" dirty="0">
              <a:solidFill>
                <a:schemeClr val="accent2">
                  <a:lumMod val="75000"/>
                </a:schemeClr>
              </a:solidFill>
              <a:effectLst/>
            </a:endParaRPr>
          </a:p>
        </p:txBody>
      </p:sp>
    </p:spTree>
    <p:extLst>
      <p:ext uri="{BB962C8B-B14F-4D97-AF65-F5344CB8AC3E}">
        <p14:creationId xmlns:p14="http://schemas.microsoft.com/office/powerpoint/2010/main" val="1469692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88640"/>
            <a:ext cx="8686800" cy="4525963"/>
          </a:xfrm>
        </p:spPr>
        <p:txBody>
          <a:bodyPr>
            <a:normAutofit fontScale="92500"/>
            <a:scene3d>
              <a:camera prst="orthographicFront"/>
              <a:lightRig rig="threePt" dir="t"/>
            </a:scene3d>
            <a:sp3d extrusionH="57150">
              <a:bevelT w="38100" h="38100"/>
            </a:sp3d>
          </a:bodyPr>
          <a:lstStyle/>
          <a:p>
            <a:pPr marL="0" indent="0">
              <a:buNone/>
            </a:pPr>
            <a:r>
              <a:rPr lang="en-US" b="1" dirty="0">
                <a:solidFill>
                  <a:schemeClr val="accent1">
                    <a:lumMod val="20000"/>
                    <a:lumOff val="80000"/>
                  </a:schemeClr>
                </a:solidFill>
              </a:rPr>
              <a:t>Ex </a:t>
            </a:r>
            <a:r>
              <a:rPr lang="en-US" b="1" dirty="0" smtClean="0">
                <a:solidFill>
                  <a:schemeClr val="accent1">
                    <a:lumMod val="20000"/>
                    <a:lumOff val="80000"/>
                  </a:schemeClr>
                </a:solidFill>
              </a:rPr>
              <a:t>12:31-33  </a:t>
            </a:r>
            <a:r>
              <a:rPr lang="en-US" sz="2400" b="1" dirty="0">
                <a:solidFill>
                  <a:srgbClr val="FFFF00"/>
                </a:solidFill>
              </a:rPr>
              <a:t>(Context is </a:t>
            </a:r>
            <a:r>
              <a:rPr lang="en-US" sz="2400" b="1" u="sng" dirty="0">
                <a:solidFill>
                  <a:srgbClr val="FFFF00"/>
                </a:solidFill>
              </a:rPr>
              <a:t>still</a:t>
            </a:r>
            <a:r>
              <a:rPr lang="en-US" sz="2400" b="1" dirty="0">
                <a:solidFill>
                  <a:srgbClr val="FFFF00"/>
                </a:solidFill>
              </a:rPr>
              <a:t>:  1</a:t>
            </a:r>
            <a:r>
              <a:rPr lang="en-US" sz="2400" b="1" baseline="30000" dirty="0">
                <a:solidFill>
                  <a:srgbClr val="FFFF00"/>
                </a:solidFill>
              </a:rPr>
              <a:t>st</a:t>
            </a:r>
            <a:r>
              <a:rPr lang="en-US" sz="2400" b="1" dirty="0">
                <a:solidFill>
                  <a:srgbClr val="FFFF00"/>
                </a:solidFill>
              </a:rPr>
              <a:t> Month &amp; 14</a:t>
            </a:r>
            <a:r>
              <a:rPr lang="en-US" sz="2400" b="1" baseline="30000" dirty="0">
                <a:solidFill>
                  <a:srgbClr val="FFFF00"/>
                </a:solidFill>
              </a:rPr>
              <a:t>th</a:t>
            </a:r>
            <a:r>
              <a:rPr lang="en-US" sz="2400" b="1" dirty="0">
                <a:solidFill>
                  <a:srgbClr val="FFFF00"/>
                </a:solidFill>
              </a:rPr>
              <a:t> </a:t>
            </a:r>
            <a:r>
              <a:rPr lang="en-US" sz="2400" b="1" dirty="0" smtClean="0">
                <a:solidFill>
                  <a:srgbClr val="FFFF00"/>
                </a:solidFill>
              </a:rPr>
              <a:t>Cycle after Midnight)</a:t>
            </a:r>
            <a:endParaRPr lang="en-US" sz="2400" b="1" dirty="0">
              <a:solidFill>
                <a:schemeClr val="accent6">
                  <a:lumMod val="40000"/>
                  <a:lumOff val="60000"/>
                </a:schemeClr>
              </a:solidFill>
            </a:endParaRPr>
          </a:p>
          <a:p>
            <a:pPr marL="0" indent="0">
              <a:buNone/>
            </a:pPr>
            <a:endParaRPr lang="en-US" sz="800" b="1" dirty="0">
              <a:solidFill>
                <a:schemeClr val="accent6">
                  <a:lumMod val="40000"/>
                  <a:lumOff val="60000"/>
                </a:schemeClr>
              </a:solidFill>
            </a:endParaRPr>
          </a:p>
          <a:p>
            <a:pPr marL="0" indent="0">
              <a:buNone/>
            </a:pPr>
            <a:r>
              <a:rPr lang="en-US" sz="2700" b="1" dirty="0" smtClean="0">
                <a:solidFill>
                  <a:schemeClr val="accent1">
                    <a:lumMod val="20000"/>
                    <a:lumOff val="80000"/>
                  </a:schemeClr>
                </a:solidFill>
              </a:rPr>
              <a:t>31</a:t>
            </a:r>
            <a:r>
              <a:rPr lang="en-US" sz="2700" dirty="0" smtClean="0">
                <a:solidFill>
                  <a:schemeClr val="accent1">
                    <a:lumMod val="20000"/>
                    <a:lumOff val="80000"/>
                  </a:schemeClr>
                </a:solidFill>
              </a:rPr>
              <a:t>  And </a:t>
            </a:r>
            <a:r>
              <a:rPr lang="en-US" sz="2700" dirty="0">
                <a:solidFill>
                  <a:schemeClr val="accent1">
                    <a:lumMod val="20000"/>
                    <a:lumOff val="80000"/>
                  </a:schemeClr>
                </a:solidFill>
              </a:rPr>
              <a:t>he </a:t>
            </a:r>
            <a:r>
              <a:rPr lang="en-US" sz="2700" dirty="0" smtClean="0">
                <a:solidFill>
                  <a:schemeClr val="accent1">
                    <a:lumMod val="20000"/>
                    <a:lumOff val="80000"/>
                  </a:schemeClr>
                </a:solidFill>
              </a:rPr>
              <a:t>[Pharaoh] called </a:t>
            </a:r>
            <a:r>
              <a:rPr lang="en-US" sz="2700" dirty="0">
                <a:solidFill>
                  <a:schemeClr val="accent1">
                    <a:lumMod val="20000"/>
                    <a:lumOff val="80000"/>
                  </a:schemeClr>
                </a:solidFill>
              </a:rPr>
              <a:t>for Moses and Aaron by night, and said, Rise up, and get you forth from among my people, both ye and the children of Israel; and go, serve </a:t>
            </a:r>
            <a:r>
              <a:rPr lang="en-US" sz="2700" b="1" dirty="0" smtClean="0">
                <a:solidFill>
                  <a:schemeClr val="accent1">
                    <a:lumMod val="20000"/>
                    <a:lumOff val="80000"/>
                  </a:schemeClr>
                </a:solidFill>
              </a:rPr>
              <a:t>Yahuah</a:t>
            </a:r>
            <a:r>
              <a:rPr lang="en-US" sz="2700" dirty="0" smtClean="0">
                <a:solidFill>
                  <a:schemeClr val="accent1">
                    <a:lumMod val="20000"/>
                    <a:lumOff val="80000"/>
                  </a:schemeClr>
                </a:solidFill>
              </a:rPr>
              <a:t>, </a:t>
            </a:r>
            <a:r>
              <a:rPr lang="en-US" sz="2700" dirty="0">
                <a:solidFill>
                  <a:schemeClr val="accent1">
                    <a:lumMod val="20000"/>
                    <a:lumOff val="80000"/>
                  </a:schemeClr>
                </a:solidFill>
              </a:rPr>
              <a:t>as ye have said</a:t>
            </a:r>
            <a:r>
              <a:rPr lang="en-US" sz="2700" dirty="0" smtClean="0">
                <a:solidFill>
                  <a:schemeClr val="accent1">
                    <a:lumMod val="20000"/>
                    <a:lumOff val="80000"/>
                  </a:schemeClr>
                </a:solidFill>
              </a:rPr>
              <a:t>.</a:t>
            </a:r>
          </a:p>
          <a:p>
            <a:pPr marL="0" indent="0">
              <a:buNone/>
            </a:pPr>
            <a:endParaRPr lang="en-US" sz="900" dirty="0">
              <a:solidFill>
                <a:schemeClr val="accent1">
                  <a:lumMod val="20000"/>
                  <a:lumOff val="80000"/>
                </a:schemeClr>
              </a:solidFill>
            </a:endParaRPr>
          </a:p>
          <a:p>
            <a:pPr marL="0" indent="0">
              <a:buNone/>
            </a:pPr>
            <a:r>
              <a:rPr lang="en-US" sz="2700" b="1" dirty="0" smtClean="0">
                <a:solidFill>
                  <a:schemeClr val="accent1">
                    <a:lumMod val="20000"/>
                    <a:lumOff val="80000"/>
                  </a:schemeClr>
                </a:solidFill>
              </a:rPr>
              <a:t>32</a:t>
            </a:r>
            <a:r>
              <a:rPr lang="en-US" sz="2700" dirty="0" smtClean="0">
                <a:solidFill>
                  <a:schemeClr val="accent1">
                    <a:lumMod val="20000"/>
                    <a:lumOff val="80000"/>
                  </a:schemeClr>
                </a:solidFill>
              </a:rPr>
              <a:t>  </a:t>
            </a:r>
            <a:r>
              <a:rPr lang="en-US" sz="2700" dirty="0">
                <a:solidFill>
                  <a:schemeClr val="accent1">
                    <a:lumMod val="20000"/>
                    <a:lumOff val="80000"/>
                  </a:schemeClr>
                </a:solidFill>
              </a:rPr>
              <a:t>Also take your flocks and your herds, as ye have said, and be gone; and bless me also.</a:t>
            </a:r>
          </a:p>
          <a:p>
            <a:pPr marL="0" indent="0">
              <a:buNone/>
            </a:pPr>
            <a:endParaRPr lang="en-US" sz="800" dirty="0">
              <a:solidFill>
                <a:schemeClr val="accent1">
                  <a:lumMod val="20000"/>
                  <a:lumOff val="80000"/>
                </a:schemeClr>
              </a:solidFill>
            </a:endParaRPr>
          </a:p>
          <a:p>
            <a:pPr marL="0" indent="0">
              <a:buNone/>
            </a:pPr>
            <a:r>
              <a:rPr lang="en-US" sz="2700" b="1" dirty="0" smtClean="0">
                <a:solidFill>
                  <a:schemeClr val="accent1">
                    <a:lumMod val="20000"/>
                    <a:lumOff val="80000"/>
                  </a:schemeClr>
                </a:solidFill>
              </a:rPr>
              <a:t>33</a:t>
            </a:r>
            <a:r>
              <a:rPr lang="en-US" sz="2700" dirty="0" smtClean="0">
                <a:solidFill>
                  <a:schemeClr val="accent1">
                    <a:lumMod val="20000"/>
                    <a:lumOff val="80000"/>
                  </a:schemeClr>
                </a:solidFill>
              </a:rPr>
              <a:t>  </a:t>
            </a:r>
            <a:r>
              <a:rPr lang="en-US" sz="2700" dirty="0">
                <a:solidFill>
                  <a:schemeClr val="accent1">
                    <a:lumMod val="20000"/>
                    <a:lumOff val="80000"/>
                  </a:schemeClr>
                </a:solidFill>
              </a:rPr>
              <a:t>And the Egyptians were urgent upon the people, that they might send them out of the land in haste; for they said, We be all dead men.</a:t>
            </a:r>
          </a:p>
          <a:p>
            <a:pPr marL="0" indent="0">
              <a:buNone/>
            </a:pPr>
            <a:endParaRPr lang="en-US" dirty="0"/>
          </a:p>
          <a:p>
            <a:pPr marL="0" indent="0">
              <a:buNone/>
            </a:pPr>
            <a:endParaRPr lang="en-CA" dirty="0"/>
          </a:p>
        </p:txBody>
      </p:sp>
      <p:sp>
        <p:nvSpPr>
          <p:cNvPr id="2" name="Slide Number Placeholder 1"/>
          <p:cNvSpPr>
            <a:spLocks noGrp="1"/>
          </p:cNvSpPr>
          <p:nvPr>
            <p:ph type="sldNum" sz="quarter" idx="12"/>
          </p:nvPr>
        </p:nvSpPr>
        <p:spPr>
          <a:xfrm>
            <a:off x="8277544" y="6566488"/>
            <a:ext cx="758952" cy="246888"/>
          </a:xfrm>
        </p:spPr>
        <p:txBody>
          <a:bodyPr/>
          <a:lstStyle/>
          <a:p>
            <a:fld id="{0D34CC77-AFBD-49B8-AB88-7B6E3FAC7633}" type="slidenum">
              <a:rPr lang="en-CA" smtClean="0">
                <a:solidFill>
                  <a:schemeClr val="bg1"/>
                </a:solidFill>
              </a:rPr>
              <a:t>76</a:t>
            </a:fld>
            <a:endParaRPr lang="en-CA" dirty="0">
              <a:solidFill>
                <a:schemeClr val="bg1"/>
              </a:solidFill>
            </a:endParaRPr>
          </a:p>
        </p:txBody>
      </p:sp>
      <p:sp>
        <p:nvSpPr>
          <p:cNvPr id="5" name="TextBox 4"/>
          <p:cNvSpPr txBox="1"/>
          <p:nvPr/>
        </p:nvSpPr>
        <p:spPr>
          <a:xfrm>
            <a:off x="395536" y="6074132"/>
            <a:ext cx="8352928" cy="461665"/>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smtClean="0">
                <a:ln w="50800"/>
                <a:solidFill>
                  <a:schemeClr val="bg1">
                    <a:shade val="50000"/>
                  </a:schemeClr>
                </a:solidFill>
              </a:rPr>
              <a:t>Does it sound like Moses and Aaron left their dwelling place?</a:t>
            </a:r>
            <a:endParaRPr lang="en-US" sz="2400" b="1" dirty="0">
              <a:ln w="50800"/>
              <a:solidFill>
                <a:schemeClr val="bg1">
                  <a:shade val="50000"/>
                </a:schemeClr>
              </a:solidFill>
            </a:endParaRPr>
          </a:p>
        </p:txBody>
      </p:sp>
    </p:spTree>
    <p:extLst>
      <p:ext uri="{BB962C8B-B14F-4D97-AF65-F5344CB8AC3E}">
        <p14:creationId xmlns:p14="http://schemas.microsoft.com/office/powerpoint/2010/main" val="41486348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16632"/>
            <a:ext cx="8686800" cy="4525963"/>
          </a:xfrm>
        </p:spPr>
        <p:txBody>
          <a:bodyPr>
            <a:normAutofit fontScale="92500" lnSpcReduction="10000"/>
            <a:scene3d>
              <a:camera prst="orthographicFront"/>
              <a:lightRig rig="threePt" dir="t"/>
            </a:scene3d>
            <a:sp3d extrusionH="57150">
              <a:bevelT w="38100" h="38100"/>
            </a:sp3d>
          </a:bodyPr>
          <a:lstStyle/>
          <a:p>
            <a:pPr marL="0" indent="0">
              <a:buNone/>
            </a:pPr>
            <a:r>
              <a:rPr lang="en-US" b="1" dirty="0">
                <a:solidFill>
                  <a:schemeClr val="accent1">
                    <a:lumMod val="20000"/>
                    <a:lumOff val="80000"/>
                  </a:schemeClr>
                </a:solidFill>
              </a:rPr>
              <a:t>Ex </a:t>
            </a:r>
            <a:r>
              <a:rPr lang="en-US" b="1" dirty="0" smtClean="0">
                <a:solidFill>
                  <a:schemeClr val="accent1">
                    <a:lumMod val="20000"/>
                    <a:lumOff val="80000"/>
                  </a:schemeClr>
                </a:solidFill>
              </a:rPr>
              <a:t>12:34-36  </a:t>
            </a:r>
            <a:r>
              <a:rPr lang="en-US" sz="2400" b="1" dirty="0">
                <a:solidFill>
                  <a:srgbClr val="FFFF00"/>
                </a:solidFill>
              </a:rPr>
              <a:t>(Context is </a:t>
            </a:r>
            <a:r>
              <a:rPr lang="en-US" sz="2400" b="1" u="sng" dirty="0">
                <a:solidFill>
                  <a:srgbClr val="FFFF00"/>
                </a:solidFill>
              </a:rPr>
              <a:t>still</a:t>
            </a:r>
            <a:r>
              <a:rPr lang="en-US" sz="2400" b="1" dirty="0">
                <a:solidFill>
                  <a:srgbClr val="FFFF00"/>
                </a:solidFill>
              </a:rPr>
              <a:t>:  1</a:t>
            </a:r>
            <a:r>
              <a:rPr lang="en-US" sz="2400" b="1" baseline="30000" dirty="0">
                <a:solidFill>
                  <a:srgbClr val="FFFF00"/>
                </a:solidFill>
              </a:rPr>
              <a:t>st</a:t>
            </a:r>
            <a:r>
              <a:rPr lang="en-US" sz="2400" b="1" dirty="0">
                <a:solidFill>
                  <a:srgbClr val="FFFF00"/>
                </a:solidFill>
              </a:rPr>
              <a:t> Month &amp; 14</a:t>
            </a:r>
            <a:r>
              <a:rPr lang="en-US" sz="2400" b="1" baseline="30000" dirty="0">
                <a:solidFill>
                  <a:srgbClr val="FFFF00"/>
                </a:solidFill>
              </a:rPr>
              <a:t>th</a:t>
            </a:r>
            <a:r>
              <a:rPr lang="en-US" sz="2400" b="1" dirty="0">
                <a:solidFill>
                  <a:srgbClr val="FFFF00"/>
                </a:solidFill>
              </a:rPr>
              <a:t> </a:t>
            </a:r>
            <a:r>
              <a:rPr lang="en-US" sz="2400" b="1" dirty="0" smtClean="0">
                <a:solidFill>
                  <a:srgbClr val="FFFF00"/>
                </a:solidFill>
              </a:rPr>
              <a:t>Cycle after Midnight)</a:t>
            </a:r>
            <a:endParaRPr lang="en-US" sz="2400" b="1" dirty="0">
              <a:solidFill>
                <a:schemeClr val="accent6">
                  <a:lumMod val="40000"/>
                  <a:lumOff val="60000"/>
                </a:schemeClr>
              </a:solidFill>
            </a:endParaRPr>
          </a:p>
          <a:p>
            <a:pPr marL="0" indent="0">
              <a:buNone/>
            </a:pPr>
            <a:endParaRPr lang="en-US" sz="800" b="1" dirty="0">
              <a:solidFill>
                <a:schemeClr val="accent6">
                  <a:lumMod val="40000"/>
                  <a:lumOff val="60000"/>
                </a:schemeClr>
              </a:solidFill>
            </a:endParaRPr>
          </a:p>
          <a:p>
            <a:pPr marL="0" indent="0">
              <a:buNone/>
            </a:pPr>
            <a:r>
              <a:rPr lang="en-US" sz="2700" b="1" dirty="0" smtClean="0">
                <a:solidFill>
                  <a:schemeClr val="accent1">
                    <a:lumMod val="20000"/>
                    <a:lumOff val="80000"/>
                  </a:schemeClr>
                </a:solidFill>
              </a:rPr>
              <a:t>34</a:t>
            </a:r>
            <a:r>
              <a:rPr lang="en-US" sz="2700" dirty="0" smtClean="0">
                <a:solidFill>
                  <a:schemeClr val="accent1">
                    <a:lumMod val="20000"/>
                    <a:lumOff val="80000"/>
                  </a:schemeClr>
                </a:solidFill>
              </a:rPr>
              <a:t>  </a:t>
            </a:r>
            <a:r>
              <a:rPr lang="en-US" sz="2700" dirty="0">
                <a:solidFill>
                  <a:schemeClr val="accent1">
                    <a:lumMod val="20000"/>
                    <a:lumOff val="80000"/>
                  </a:schemeClr>
                </a:solidFill>
              </a:rPr>
              <a:t>And the people took their dough before it was leavened, </a:t>
            </a:r>
            <a:r>
              <a:rPr lang="en-US" sz="2700" dirty="0" smtClean="0">
                <a:solidFill>
                  <a:schemeClr val="accent1">
                    <a:lumMod val="20000"/>
                    <a:lumOff val="80000"/>
                  </a:schemeClr>
                </a:solidFill>
              </a:rPr>
              <a:t/>
            </a:r>
            <a:br>
              <a:rPr lang="en-US" sz="2700" dirty="0" smtClean="0">
                <a:solidFill>
                  <a:schemeClr val="accent1">
                    <a:lumMod val="20000"/>
                    <a:lumOff val="80000"/>
                  </a:schemeClr>
                </a:solidFill>
              </a:rPr>
            </a:br>
            <a:r>
              <a:rPr lang="en-US" sz="2700" dirty="0" smtClean="0">
                <a:solidFill>
                  <a:schemeClr val="accent1">
                    <a:lumMod val="20000"/>
                    <a:lumOff val="80000"/>
                  </a:schemeClr>
                </a:solidFill>
              </a:rPr>
              <a:t>their </a:t>
            </a:r>
            <a:r>
              <a:rPr lang="en-US" sz="2700" dirty="0" err="1">
                <a:solidFill>
                  <a:schemeClr val="accent1">
                    <a:lumMod val="20000"/>
                    <a:lumOff val="80000"/>
                  </a:schemeClr>
                </a:solidFill>
              </a:rPr>
              <a:t>kneadingtroughs</a:t>
            </a:r>
            <a:r>
              <a:rPr lang="en-US" sz="2700" dirty="0">
                <a:solidFill>
                  <a:schemeClr val="accent1">
                    <a:lumMod val="20000"/>
                    <a:lumOff val="80000"/>
                  </a:schemeClr>
                </a:solidFill>
              </a:rPr>
              <a:t> being bound up in their clothes upon </a:t>
            </a:r>
            <a:r>
              <a:rPr lang="en-US" sz="2700" dirty="0" smtClean="0">
                <a:solidFill>
                  <a:schemeClr val="accent1">
                    <a:lumMod val="20000"/>
                    <a:lumOff val="80000"/>
                  </a:schemeClr>
                </a:solidFill>
              </a:rPr>
              <a:t/>
            </a:r>
            <a:br>
              <a:rPr lang="en-US" sz="2700" dirty="0" smtClean="0">
                <a:solidFill>
                  <a:schemeClr val="accent1">
                    <a:lumMod val="20000"/>
                    <a:lumOff val="80000"/>
                  </a:schemeClr>
                </a:solidFill>
              </a:rPr>
            </a:br>
            <a:r>
              <a:rPr lang="en-US" sz="2700" dirty="0" smtClean="0">
                <a:solidFill>
                  <a:schemeClr val="accent1">
                    <a:lumMod val="20000"/>
                    <a:lumOff val="80000"/>
                  </a:schemeClr>
                </a:solidFill>
              </a:rPr>
              <a:t>their </a:t>
            </a:r>
            <a:r>
              <a:rPr lang="en-US" sz="2700" dirty="0">
                <a:solidFill>
                  <a:schemeClr val="accent1">
                    <a:lumMod val="20000"/>
                    <a:lumOff val="80000"/>
                  </a:schemeClr>
                </a:solidFill>
              </a:rPr>
              <a:t>shoulders.</a:t>
            </a:r>
          </a:p>
          <a:p>
            <a:pPr marL="0" indent="0">
              <a:buNone/>
            </a:pPr>
            <a:endParaRPr lang="en-US" sz="600" dirty="0">
              <a:solidFill>
                <a:schemeClr val="accent1">
                  <a:lumMod val="20000"/>
                  <a:lumOff val="80000"/>
                </a:schemeClr>
              </a:solidFill>
            </a:endParaRPr>
          </a:p>
          <a:p>
            <a:pPr marL="0" indent="0">
              <a:buNone/>
            </a:pPr>
            <a:r>
              <a:rPr lang="en-US" sz="2700" b="1" dirty="0" smtClean="0">
                <a:solidFill>
                  <a:schemeClr val="accent1">
                    <a:lumMod val="20000"/>
                    <a:lumOff val="80000"/>
                  </a:schemeClr>
                </a:solidFill>
              </a:rPr>
              <a:t>35</a:t>
            </a:r>
            <a:r>
              <a:rPr lang="en-US" sz="2700" dirty="0" smtClean="0">
                <a:solidFill>
                  <a:schemeClr val="accent1">
                    <a:lumMod val="20000"/>
                    <a:lumOff val="80000"/>
                  </a:schemeClr>
                </a:solidFill>
              </a:rPr>
              <a:t>  </a:t>
            </a:r>
            <a:r>
              <a:rPr lang="en-US" sz="2700" dirty="0">
                <a:solidFill>
                  <a:schemeClr val="accent1">
                    <a:lumMod val="20000"/>
                    <a:lumOff val="80000"/>
                  </a:schemeClr>
                </a:solidFill>
              </a:rPr>
              <a:t>And the children of Israel did according to the word of Moses; and they borrowed of the Egyptians jewels of silver, and jewels of gold, and raiment:</a:t>
            </a:r>
          </a:p>
          <a:p>
            <a:pPr marL="0" indent="0">
              <a:buNone/>
            </a:pPr>
            <a:endParaRPr lang="en-US" sz="700" dirty="0">
              <a:solidFill>
                <a:schemeClr val="accent1">
                  <a:lumMod val="20000"/>
                  <a:lumOff val="80000"/>
                </a:schemeClr>
              </a:solidFill>
            </a:endParaRPr>
          </a:p>
          <a:p>
            <a:pPr marL="0" indent="0">
              <a:buNone/>
            </a:pPr>
            <a:r>
              <a:rPr lang="en-US" sz="2700" b="1" dirty="0" smtClean="0">
                <a:solidFill>
                  <a:schemeClr val="accent1">
                    <a:lumMod val="20000"/>
                    <a:lumOff val="80000"/>
                  </a:schemeClr>
                </a:solidFill>
              </a:rPr>
              <a:t>36</a:t>
            </a:r>
            <a:r>
              <a:rPr lang="en-US" sz="2700" dirty="0" smtClean="0">
                <a:solidFill>
                  <a:schemeClr val="accent1">
                    <a:lumMod val="20000"/>
                    <a:lumOff val="80000"/>
                  </a:schemeClr>
                </a:solidFill>
              </a:rPr>
              <a:t>  </a:t>
            </a:r>
            <a:r>
              <a:rPr lang="en-US" sz="2700" dirty="0">
                <a:solidFill>
                  <a:schemeClr val="accent1">
                    <a:lumMod val="20000"/>
                    <a:lumOff val="80000"/>
                  </a:schemeClr>
                </a:solidFill>
              </a:rPr>
              <a:t>And </a:t>
            </a:r>
            <a:r>
              <a:rPr lang="en-US" sz="2700" b="1" dirty="0" smtClean="0">
                <a:solidFill>
                  <a:schemeClr val="accent1">
                    <a:lumMod val="20000"/>
                    <a:lumOff val="80000"/>
                  </a:schemeClr>
                </a:solidFill>
              </a:rPr>
              <a:t>Yahuah</a:t>
            </a:r>
            <a:r>
              <a:rPr lang="en-US" sz="2700" dirty="0" smtClean="0">
                <a:solidFill>
                  <a:schemeClr val="accent1">
                    <a:lumMod val="20000"/>
                    <a:lumOff val="80000"/>
                  </a:schemeClr>
                </a:solidFill>
              </a:rPr>
              <a:t> gave </a:t>
            </a:r>
            <a:r>
              <a:rPr lang="en-US" sz="2700" dirty="0">
                <a:solidFill>
                  <a:schemeClr val="accent1">
                    <a:lumMod val="20000"/>
                    <a:lumOff val="80000"/>
                  </a:schemeClr>
                </a:solidFill>
              </a:rPr>
              <a:t>the people </a:t>
            </a:r>
            <a:r>
              <a:rPr lang="en-US" sz="2700" dirty="0" err="1">
                <a:solidFill>
                  <a:schemeClr val="accent1">
                    <a:lumMod val="20000"/>
                    <a:lumOff val="80000"/>
                  </a:schemeClr>
                </a:solidFill>
              </a:rPr>
              <a:t>favour</a:t>
            </a:r>
            <a:r>
              <a:rPr lang="en-US" sz="2700" dirty="0">
                <a:solidFill>
                  <a:schemeClr val="accent1">
                    <a:lumMod val="20000"/>
                    <a:lumOff val="80000"/>
                  </a:schemeClr>
                </a:solidFill>
              </a:rPr>
              <a:t> in the sight of the Egyptians, so that they lent unto them such things as they required. </a:t>
            </a:r>
            <a:r>
              <a:rPr lang="en-US" sz="2700" dirty="0" smtClean="0">
                <a:solidFill>
                  <a:schemeClr val="accent1">
                    <a:lumMod val="20000"/>
                    <a:lumOff val="80000"/>
                  </a:schemeClr>
                </a:solidFill>
              </a:rPr>
              <a:t> And </a:t>
            </a:r>
            <a:r>
              <a:rPr lang="en-US" sz="2700" dirty="0">
                <a:solidFill>
                  <a:schemeClr val="accent1">
                    <a:lumMod val="20000"/>
                    <a:lumOff val="80000"/>
                  </a:schemeClr>
                </a:solidFill>
              </a:rPr>
              <a:t>they spoiled the Egyptians</a:t>
            </a:r>
            <a:r>
              <a:rPr lang="en-US" sz="2700" dirty="0" smtClean="0">
                <a:solidFill>
                  <a:schemeClr val="accent1">
                    <a:lumMod val="20000"/>
                    <a:lumOff val="80000"/>
                  </a:schemeClr>
                </a:solidFill>
              </a:rPr>
              <a:t>.  </a:t>
            </a:r>
            <a:r>
              <a:rPr lang="en-US" sz="2200" i="1" dirty="0" smtClean="0">
                <a:solidFill>
                  <a:schemeClr val="accent1">
                    <a:lumMod val="20000"/>
                    <a:lumOff val="80000"/>
                  </a:schemeClr>
                </a:solidFill>
              </a:rPr>
              <a:t>KJV</a:t>
            </a:r>
            <a:endParaRPr lang="en-US" sz="2700" i="1" dirty="0">
              <a:solidFill>
                <a:schemeClr val="accent1">
                  <a:lumMod val="20000"/>
                  <a:lumOff val="80000"/>
                </a:schemeClr>
              </a:solidFill>
            </a:endParaRPr>
          </a:p>
          <a:p>
            <a:pPr marL="0" indent="0">
              <a:buNone/>
            </a:pPr>
            <a:endParaRPr lang="en-US" dirty="0"/>
          </a:p>
          <a:p>
            <a:pPr marL="0" indent="0">
              <a:buNone/>
            </a:pPr>
            <a:endParaRPr lang="en-US" dirty="0"/>
          </a:p>
          <a:p>
            <a:pPr marL="0" indent="0">
              <a:buNone/>
            </a:pPr>
            <a:endParaRPr lang="en-CA" dirty="0"/>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77</a:t>
            </a:fld>
            <a:endParaRPr lang="en-CA" dirty="0">
              <a:solidFill>
                <a:schemeClr val="bg1"/>
              </a:solidFill>
            </a:endParaRPr>
          </a:p>
        </p:txBody>
      </p:sp>
      <p:sp>
        <p:nvSpPr>
          <p:cNvPr id="5" name="TextBox 4"/>
          <p:cNvSpPr txBox="1"/>
          <p:nvPr/>
        </p:nvSpPr>
        <p:spPr>
          <a:xfrm>
            <a:off x="1331640" y="6074132"/>
            <a:ext cx="6480720" cy="523220"/>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800" b="1" dirty="0" smtClean="0">
                <a:ln w="50800"/>
                <a:solidFill>
                  <a:schemeClr val="bg1">
                    <a:shade val="50000"/>
                  </a:schemeClr>
                </a:solidFill>
              </a:rPr>
              <a:t>Does it sound like they left their houses?</a:t>
            </a:r>
            <a:endParaRPr lang="en-US" sz="2800" b="1" dirty="0">
              <a:ln w="50800"/>
              <a:solidFill>
                <a:schemeClr val="bg1">
                  <a:shade val="50000"/>
                </a:schemeClr>
              </a:solidFill>
            </a:endParaRPr>
          </a:p>
        </p:txBody>
      </p:sp>
    </p:spTree>
    <p:extLst>
      <p:ext uri="{BB962C8B-B14F-4D97-AF65-F5344CB8AC3E}">
        <p14:creationId xmlns:p14="http://schemas.microsoft.com/office/powerpoint/2010/main" val="1146476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906" y="1294696"/>
            <a:ext cx="8686800" cy="5302656"/>
          </a:xfrm>
        </p:spPr>
        <p:txBody>
          <a:bodyPr>
            <a:normAutofit/>
            <a:scene3d>
              <a:camera prst="orthographicFront"/>
              <a:lightRig rig="threePt" dir="t"/>
            </a:scene3d>
            <a:sp3d extrusionH="57150">
              <a:bevelT w="38100" h="38100"/>
            </a:sp3d>
          </a:bodyPr>
          <a:lstStyle/>
          <a:p>
            <a:pPr marL="0" indent="0">
              <a:buNone/>
            </a:pPr>
            <a:r>
              <a:rPr lang="en-US" dirty="0" smtClean="0"/>
              <a:t>In verses 35 and 36 we find phrases such as this: </a:t>
            </a:r>
          </a:p>
          <a:p>
            <a:pPr>
              <a:buFont typeface="Wingdings" pitchFamily="2" charset="2"/>
              <a:buChar char="Ø"/>
            </a:pPr>
            <a:r>
              <a:rPr lang="en-US" dirty="0" smtClean="0"/>
              <a:t>… the children of Israel </a:t>
            </a:r>
            <a:r>
              <a:rPr lang="en-US" u="sng" dirty="0" smtClean="0"/>
              <a:t>did</a:t>
            </a:r>
            <a:r>
              <a:rPr lang="en-US" dirty="0" smtClean="0"/>
              <a:t> …</a:t>
            </a:r>
          </a:p>
          <a:p>
            <a:pPr>
              <a:buFont typeface="Wingdings" pitchFamily="2" charset="2"/>
              <a:buChar char="Ø"/>
            </a:pPr>
            <a:r>
              <a:rPr lang="en-US" dirty="0" smtClean="0"/>
              <a:t>… they </a:t>
            </a:r>
            <a:r>
              <a:rPr lang="en-US" u="sng" dirty="0" smtClean="0"/>
              <a:t>borrowed</a:t>
            </a:r>
            <a:r>
              <a:rPr lang="en-US" dirty="0" smtClean="0"/>
              <a:t> … </a:t>
            </a:r>
          </a:p>
          <a:p>
            <a:pPr>
              <a:buFont typeface="Wingdings" pitchFamily="2" charset="2"/>
              <a:buChar char="Ø"/>
            </a:pPr>
            <a:r>
              <a:rPr lang="en-US" dirty="0" smtClean="0"/>
              <a:t>… they </a:t>
            </a:r>
            <a:r>
              <a:rPr lang="en-US" sz="2400" dirty="0" smtClean="0"/>
              <a:t>[Egyptians]</a:t>
            </a:r>
            <a:r>
              <a:rPr lang="en-US" dirty="0" smtClean="0"/>
              <a:t> </a:t>
            </a:r>
            <a:r>
              <a:rPr lang="en-US" u="sng" dirty="0" smtClean="0"/>
              <a:t>lent</a:t>
            </a:r>
            <a:r>
              <a:rPr lang="en-US" dirty="0"/>
              <a:t> </a:t>
            </a:r>
            <a:r>
              <a:rPr lang="en-US" dirty="0" smtClean="0"/>
              <a:t>…</a:t>
            </a:r>
          </a:p>
          <a:p>
            <a:pPr>
              <a:buFont typeface="Wingdings" pitchFamily="2" charset="2"/>
              <a:buChar char="Ø"/>
            </a:pPr>
            <a:r>
              <a:rPr lang="en-US" dirty="0" smtClean="0"/>
              <a:t>… they </a:t>
            </a:r>
            <a:r>
              <a:rPr lang="en-US" sz="2400" dirty="0" smtClean="0"/>
              <a:t>[Israelites]</a:t>
            </a:r>
            <a:r>
              <a:rPr lang="en-US" dirty="0" smtClean="0"/>
              <a:t> </a:t>
            </a:r>
            <a:r>
              <a:rPr lang="en-US" u="sng" dirty="0" smtClean="0"/>
              <a:t>s</a:t>
            </a:r>
            <a:r>
              <a:rPr lang="en-US" dirty="0" smtClean="0"/>
              <a:t>p</a:t>
            </a:r>
            <a:r>
              <a:rPr lang="en-US" u="sng" dirty="0" smtClean="0"/>
              <a:t>oiled the E</a:t>
            </a:r>
            <a:r>
              <a:rPr lang="en-US" sz="2400" u="sng" dirty="0" smtClean="0"/>
              <a:t>GYPTIANS</a:t>
            </a:r>
            <a:r>
              <a:rPr lang="en-US" dirty="0" smtClean="0"/>
              <a:t>.</a:t>
            </a:r>
          </a:p>
          <a:p>
            <a:pPr marL="0" indent="0">
              <a:buNone/>
            </a:pPr>
            <a:r>
              <a:rPr lang="en-US" b="1" u="sng" dirty="0" smtClean="0">
                <a:solidFill>
                  <a:srgbClr val="FF0000"/>
                </a:solidFill>
              </a:rPr>
              <a:t>Comment</a:t>
            </a:r>
            <a:r>
              <a:rPr lang="en-US" dirty="0" smtClean="0">
                <a:solidFill>
                  <a:srgbClr val="FF0000"/>
                </a:solidFill>
              </a:rPr>
              <a:t>:  It really </a:t>
            </a:r>
            <a:r>
              <a:rPr lang="en-US" b="1" u="sng" dirty="0" smtClean="0">
                <a:solidFill>
                  <a:srgbClr val="006600"/>
                </a:solidFill>
              </a:rPr>
              <a:t>does sound like</a:t>
            </a:r>
            <a:r>
              <a:rPr lang="en-US" dirty="0" smtClean="0">
                <a:solidFill>
                  <a:srgbClr val="FF0000"/>
                </a:solidFill>
              </a:rPr>
              <a:t> the Israelites left their dwelling places to gather in all their precious items. </a:t>
            </a:r>
          </a:p>
          <a:p>
            <a:pPr marL="0" indent="0">
              <a:buNone/>
            </a:pPr>
            <a:r>
              <a:rPr lang="en-US" b="1" u="sng" dirty="0" smtClean="0">
                <a:solidFill>
                  <a:srgbClr val="002060"/>
                </a:solidFill>
              </a:rPr>
              <a:t>Question</a:t>
            </a:r>
            <a:r>
              <a:rPr lang="en-US" dirty="0" smtClean="0">
                <a:solidFill>
                  <a:srgbClr val="002060"/>
                </a:solidFill>
              </a:rPr>
              <a:t>:  Would they disobey a Divine command?</a:t>
            </a:r>
            <a:endParaRPr lang="en-CA" dirty="0">
              <a:solidFill>
                <a:srgbClr val="002060"/>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78</a:t>
            </a:fld>
            <a:endParaRPr lang="en-CA"/>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7" name="Title 1"/>
          <p:cNvSpPr txBox="1">
            <a:spLocks/>
          </p:cNvSpPr>
          <p:nvPr/>
        </p:nvSpPr>
        <p:spPr>
          <a:xfrm>
            <a:off x="107504" y="44624"/>
            <a:ext cx="895667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We Must Pay Attention To Grammar</a:t>
            </a:r>
            <a:endParaRPr lang="en-CA" sz="4000" cap="none" dirty="0">
              <a:solidFill>
                <a:schemeClr val="accent2">
                  <a:lumMod val="75000"/>
                </a:schemeClr>
              </a:solidFill>
              <a:effectLst/>
            </a:endParaRPr>
          </a:p>
        </p:txBody>
      </p:sp>
    </p:spTree>
    <p:extLst>
      <p:ext uri="{BB962C8B-B14F-4D97-AF65-F5344CB8AC3E}">
        <p14:creationId xmlns:p14="http://schemas.microsoft.com/office/powerpoint/2010/main" val="3024616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906" y="2492896"/>
            <a:ext cx="8500566" cy="4248472"/>
          </a:xfrm>
        </p:spPr>
        <p:txBody>
          <a:bodyPr>
            <a:normAutofit lnSpcReduction="10000"/>
            <a:scene3d>
              <a:camera prst="orthographicFront"/>
              <a:lightRig rig="threePt" dir="t"/>
            </a:scene3d>
            <a:sp3d extrusionH="57150">
              <a:bevelT w="38100" h="38100"/>
            </a:sp3d>
          </a:bodyPr>
          <a:lstStyle/>
          <a:p>
            <a:pPr marL="0" indent="0">
              <a:buNone/>
            </a:pPr>
            <a:r>
              <a:rPr lang="en-US" b="1" dirty="0" smtClean="0">
                <a:solidFill>
                  <a:schemeClr val="accent1">
                    <a:lumMod val="75000"/>
                  </a:schemeClr>
                </a:solidFill>
              </a:rPr>
              <a:t>21  </a:t>
            </a:r>
            <a:r>
              <a:rPr lang="en-US" dirty="0" smtClean="0">
                <a:solidFill>
                  <a:srgbClr val="002060"/>
                </a:solidFill>
              </a:rPr>
              <a:t>And </a:t>
            </a:r>
            <a:r>
              <a:rPr lang="en-US" dirty="0">
                <a:solidFill>
                  <a:srgbClr val="002060"/>
                </a:solidFill>
              </a:rPr>
              <a:t>I will give this people </a:t>
            </a:r>
            <a:r>
              <a:rPr lang="en-US" dirty="0" err="1">
                <a:solidFill>
                  <a:srgbClr val="002060"/>
                </a:solidFill>
              </a:rPr>
              <a:t>favour</a:t>
            </a:r>
            <a:r>
              <a:rPr lang="en-US" dirty="0">
                <a:solidFill>
                  <a:srgbClr val="002060"/>
                </a:solidFill>
              </a:rPr>
              <a:t> in the sight </a:t>
            </a:r>
            <a:r>
              <a:rPr lang="en-US" dirty="0" smtClean="0">
                <a:solidFill>
                  <a:srgbClr val="002060"/>
                </a:solidFill>
              </a:rPr>
              <a:t/>
            </a:r>
            <a:br>
              <a:rPr lang="en-US" dirty="0" smtClean="0">
                <a:solidFill>
                  <a:srgbClr val="002060"/>
                </a:solidFill>
              </a:rPr>
            </a:br>
            <a:r>
              <a:rPr lang="en-US" dirty="0" smtClean="0">
                <a:solidFill>
                  <a:srgbClr val="002060"/>
                </a:solidFill>
              </a:rPr>
              <a:t>of </a:t>
            </a:r>
            <a:r>
              <a:rPr lang="en-US" dirty="0">
                <a:solidFill>
                  <a:srgbClr val="002060"/>
                </a:solidFill>
              </a:rPr>
              <a:t>the Egyptians: and it shall come to pass, that, when ye go, </a:t>
            </a:r>
            <a:r>
              <a:rPr lang="en-US" b="1" dirty="0">
                <a:solidFill>
                  <a:srgbClr val="002060"/>
                </a:solidFill>
              </a:rPr>
              <a:t>ye shall not go empty</a:t>
            </a:r>
            <a:r>
              <a:rPr lang="en-US" dirty="0" smtClean="0">
                <a:solidFill>
                  <a:srgbClr val="002060"/>
                </a:solidFill>
              </a:rPr>
              <a:t>:  </a:t>
            </a:r>
          </a:p>
          <a:p>
            <a:pPr marL="0" indent="0">
              <a:buNone/>
            </a:pPr>
            <a:r>
              <a:rPr lang="en-US" b="1" dirty="0" smtClean="0">
                <a:solidFill>
                  <a:schemeClr val="accent1">
                    <a:lumMod val="75000"/>
                  </a:schemeClr>
                </a:solidFill>
              </a:rPr>
              <a:t>22</a:t>
            </a:r>
            <a:r>
              <a:rPr lang="en-US" dirty="0" smtClean="0">
                <a:solidFill>
                  <a:srgbClr val="002060"/>
                </a:solidFill>
              </a:rPr>
              <a:t>  But </a:t>
            </a:r>
            <a:r>
              <a:rPr lang="en-US" b="1" dirty="0">
                <a:solidFill>
                  <a:srgbClr val="002060"/>
                </a:solidFill>
              </a:rPr>
              <a:t>every woman shall borrow of her </a:t>
            </a:r>
            <a:r>
              <a:rPr lang="en-US" b="1" dirty="0" err="1">
                <a:solidFill>
                  <a:srgbClr val="002060"/>
                </a:solidFill>
              </a:rPr>
              <a:t>neighbour</a:t>
            </a:r>
            <a:r>
              <a:rPr lang="en-US" dirty="0">
                <a:solidFill>
                  <a:srgbClr val="002060"/>
                </a:solidFill>
              </a:rPr>
              <a:t>, and of her that </a:t>
            </a:r>
            <a:r>
              <a:rPr lang="en-US" dirty="0" err="1">
                <a:solidFill>
                  <a:srgbClr val="002060"/>
                </a:solidFill>
              </a:rPr>
              <a:t>sojourneth</a:t>
            </a:r>
            <a:r>
              <a:rPr lang="en-US" dirty="0">
                <a:solidFill>
                  <a:srgbClr val="002060"/>
                </a:solidFill>
              </a:rPr>
              <a:t> in her house, jewels of silver, and jewels of gold, and raiment: and ye shall put them upon your sons, and upon your daughters; and ye shall spoil the Egyptians</a:t>
            </a:r>
            <a:r>
              <a:rPr lang="en-US" dirty="0" smtClean="0">
                <a:solidFill>
                  <a:srgbClr val="002060"/>
                </a:solidFill>
              </a:rPr>
              <a:t>.</a:t>
            </a:r>
            <a:endParaRPr lang="en-US" dirty="0">
              <a:solidFill>
                <a:srgbClr val="002060"/>
              </a:solidFill>
            </a:endParaRPr>
          </a:p>
          <a:p>
            <a:pPr marL="0" indent="0">
              <a:buNone/>
            </a:pPr>
            <a:endParaRPr lang="en-US" sz="4300" dirty="0" smtClean="0">
              <a:solidFill>
                <a:srgbClr val="002060"/>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79</a:t>
            </a:fld>
            <a:endParaRPr lang="en-CA"/>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7" name="Title 1"/>
          <p:cNvSpPr txBox="1">
            <a:spLocks/>
          </p:cNvSpPr>
          <p:nvPr/>
        </p:nvSpPr>
        <p:spPr>
          <a:xfrm>
            <a:off x="107504" y="44624"/>
            <a:ext cx="895667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Comparison to Exodus 3:21-22 </a:t>
            </a:r>
            <a:endParaRPr lang="en-CA" sz="4000" cap="none" dirty="0">
              <a:solidFill>
                <a:schemeClr val="accent2">
                  <a:lumMod val="75000"/>
                </a:schemeClr>
              </a:solidFill>
              <a:effectLst/>
            </a:endParaRPr>
          </a:p>
        </p:txBody>
      </p:sp>
      <p:sp>
        <p:nvSpPr>
          <p:cNvPr id="8" name="TextBox 7"/>
          <p:cNvSpPr txBox="1"/>
          <p:nvPr/>
        </p:nvSpPr>
        <p:spPr>
          <a:xfrm>
            <a:off x="251520" y="1199654"/>
            <a:ext cx="8692088" cy="1061829"/>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dirty="0" smtClean="0">
                <a:ln w="50800"/>
                <a:solidFill>
                  <a:schemeClr val="bg1">
                    <a:shade val="50000"/>
                  </a:schemeClr>
                </a:solidFill>
              </a:rPr>
              <a:t>In Exodus 3 Yahuah gave a promise.  </a:t>
            </a:r>
            <a:br>
              <a:rPr lang="en-US" sz="3200" b="1" dirty="0" smtClean="0">
                <a:ln w="50800"/>
                <a:solidFill>
                  <a:schemeClr val="bg1">
                    <a:shade val="50000"/>
                  </a:schemeClr>
                </a:solidFill>
              </a:rPr>
            </a:br>
            <a:r>
              <a:rPr lang="en-US" sz="3100" b="1" dirty="0" smtClean="0">
                <a:ln w="50800"/>
                <a:solidFill>
                  <a:schemeClr val="bg1">
                    <a:shade val="50000"/>
                  </a:schemeClr>
                </a:solidFill>
              </a:rPr>
              <a:t>The Israelites would not leave Egypt empty-handed. </a:t>
            </a:r>
            <a:endParaRPr lang="en-US" sz="3100" b="1" dirty="0">
              <a:ln w="50800"/>
              <a:solidFill>
                <a:schemeClr val="bg1">
                  <a:shade val="50000"/>
                </a:schemeClr>
              </a:solidFill>
            </a:endParaRPr>
          </a:p>
        </p:txBody>
      </p:sp>
    </p:spTree>
    <p:extLst>
      <p:ext uri="{BB962C8B-B14F-4D97-AF65-F5344CB8AC3E}">
        <p14:creationId xmlns:p14="http://schemas.microsoft.com/office/powerpoint/2010/main" val="11716242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8</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A Typical Home of the Israelites  </a:t>
            </a:r>
            <a:endParaRPr lang="en-CA" sz="4000" cap="none" dirty="0">
              <a:solidFill>
                <a:schemeClr val="accent2">
                  <a:lumMod val="75000"/>
                </a:schemeClr>
              </a:solidFill>
              <a:effectLst/>
            </a:endParaRPr>
          </a:p>
        </p:txBody>
      </p:sp>
      <p:pic>
        <p:nvPicPr>
          <p:cNvPr id="3074" name="Picture 2" descr="C:\Documents and Settings\Demo\Desktop\Garrick DAWN jpegs\po h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869" y="1232756"/>
            <a:ext cx="4398611" cy="2952328"/>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8" name="Rectangle 7"/>
          <p:cNvSpPr/>
          <p:nvPr/>
        </p:nvSpPr>
        <p:spPr>
          <a:xfrm>
            <a:off x="323528" y="1334373"/>
            <a:ext cx="8431059" cy="5262979"/>
          </a:xfrm>
          <a:prstGeom prst="rect">
            <a:avLst/>
          </a:prstGeom>
        </p:spPr>
        <p:txBody>
          <a:bodyPr wrap="square">
            <a:spAutoFit/>
            <a:scene3d>
              <a:camera prst="orthographicFront"/>
              <a:lightRig rig="threePt" dir="t"/>
            </a:scene3d>
            <a:sp3d extrusionH="57150">
              <a:bevelT w="38100" h="38100"/>
            </a:sp3d>
          </a:bodyPr>
          <a:lstStyle/>
          <a:p>
            <a:r>
              <a:rPr lang="en-US" sz="2400" dirty="0" smtClean="0">
                <a:solidFill>
                  <a:schemeClr val="accent1">
                    <a:lumMod val="75000"/>
                  </a:schemeClr>
                </a:solidFill>
              </a:rPr>
              <a:t>Social </a:t>
            </a:r>
            <a:r>
              <a:rPr lang="en-US" sz="2400" dirty="0">
                <a:solidFill>
                  <a:schemeClr val="accent1">
                    <a:lumMod val="75000"/>
                  </a:schemeClr>
                </a:solidFill>
              </a:rPr>
              <a:t>life was normally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conducted </a:t>
            </a:r>
            <a:r>
              <a:rPr lang="en-US" sz="2400" dirty="0">
                <a:solidFill>
                  <a:schemeClr val="accent1">
                    <a:lumMod val="75000"/>
                  </a:schemeClr>
                </a:solidFill>
              </a:rPr>
              <a:t>at the community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well </a:t>
            </a:r>
            <a:r>
              <a:rPr lang="en-US" sz="2400" dirty="0">
                <a:solidFill>
                  <a:schemeClr val="accent1">
                    <a:lumMod val="75000"/>
                  </a:schemeClr>
                </a:solidFill>
              </a:rPr>
              <a:t>or spring, the city gate,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the </a:t>
            </a:r>
            <a:r>
              <a:rPr lang="en-US" sz="2400" dirty="0">
                <a:solidFill>
                  <a:schemeClr val="accent1">
                    <a:lumMod val="75000"/>
                  </a:schemeClr>
                </a:solidFill>
              </a:rPr>
              <a:t>marketplace, or in the fields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at </a:t>
            </a:r>
            <a:r>
              <a:rPr lang="en-US" sz="2400" dirty="0">
                <a:solidFill>
                  <a:schemeClr val="accent1">
                    <a:lumMod val="75000"/>
                  </a:schemeClr>
                </a:solidFill>
              </a:rPr>
              <a:t>work</a:t>
            </a:r>
            <a:r>
              <a:rPr lang="en-US" sz="2400" dirty="0" smtClean="0">
                <a:solidFill>
                  <a:schemeClr val="accent1">
                    <a:lumMod val="75000"/>
                  </a:schemeClr>
                </a:solidFill>
              </a:rPr>
              <a:t>.  </a:t>
            </a:r>
            <a:r>
              <a:rPr lang="en-US" sz="2400" dirty="0">
                <a:solidFill>
                  <a:schemeClr val="accent1">
                    <a:lumMod val="75000"/>
                  </a:schemeClr>
                </a:solidFill>
              </a:rPr>
              <a:t>Because of the heat in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summer </a:t>
            </a:r>
            <a:r>
              <a:rPr lang="en-US" sz="2400" dirty="0">
                <a:solidFill>
                  <a:schemeClr val="accent1">
                    <a:lumMod val="75000"/>
                  </a:schemeClr>
                </a:solidFill>
              </a:rPr>
              <a:t>and the cold in the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winter</a:t>
            </a:r>
            <a:r>
              <a:rPr lang="en-US" sz="2400" dirty="0">
                <a:solidFill>
                  <a:schemeClr val="accent1">
                    <a:lumMod val="75000"/>
                  </a:schemeClr>
                </a:solidFill>
              </a:rPr>
              <a:t>, houses were built with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few</a:t>
            </a:r>
            <a:r>
              <a:rPr lang="en-US" sz="2400" dirty="0">
                <a:solidFill>
                  <a:schemeClr val="accent1">
                    <a:lumMod val="75000"/>
                  </a:schemeClr>
                </a:solidFill>
              </a:rPr>
              <a:t>, if any, windows. This also </a:t>
            </a:r>
            <a:r>
              <a:rPr lang="en-US" sz="2400" dirty="0" smtClean="0">
                <a:solidFill>
                  <a:schemeClr val="accent1">
                    <a:lumMod val="75000"/>
                  </a:schemeClr>
                </a:solidFill>
              </a:rPr>
              <a:t/>
            </a:r>
            <a:br>
              <a:rPr lang="en-US" sz="2400" dirty="0" smtClean="0">
                <a:solidFill>
                  <a:schemeClr val="accent1">
                    <a:lumMod val="75000"/>
                  </a:schemeClr>
                </a:solidFill>
              </a:rPr>
            </a:br>
            <a:r>
              <a:rPr lang="en-US" sz="2400" dirty="0" smtClean="0">
                <a:solidFill>
                  <a:schemeClr val="accent1">
                    <a:lumMod val="75000"/>
                  </a:schemeClr>
                </a:solidFill>
              </a:rPr>
              <a:t>provided </a:t>
            </a:r>
            <a:r>
              <a:rPr lang="en-US" sz="2400" dirty="0">
                <a:solidFill>
                  <a:schemeClr val="accent1">
                    <a:lumMod val="75000"/>
                  </a:schemeClr>
                </a:solidFill>
              </a:rPr>
              <a:t>more protection from intruders, but it meant that the houses were dark and uninviting. </a:t>
            </a:r>
            <a:r>
              <a:rPr lang="en-US" sz="2400" dirty="0" smtClean="0">
                <a:solidFill>
                  <a:schemeClr val="accent1">
                    <a:lumMod val="75000"/>
                  </a:schemeClr>
                </a:solidFill>
              </a:rPr>
              <a:t> </a:t>
            </a:r>
            <a:r>
              <a:rPr lang="en-US" sz="2400" b="1" dirty="0" smtClean="0">
                <a:solidFill>
                  <a:srgbClr val="CC3300"/>
                </a:solidFill>
              </a:rPr>
              <a:t>The </a:t>
            </a:r>
            <a:r>
              <a:rPr lang="en-US" sz="2400" b="1" dirty="0">
                <a:solidFill>
                  <a:srgbClr val="CC3300"/>
                </a:solidFill>
              </a:rPr>
              <a:t>only escape from the dim, cramped interior of the house was the courtyard </a:t>
            </a:r>
            <a:r>
              <a:rPr lang="en-US" sz="2400" dirty="0">
                <a:solidFill>
                  <a:schemeClr val="accent1">
                    <a:lumMod val="75000"/>
                  </a:schemeClr>
                </a:solidFill>
              </a:rPr>
              <a:t>and especially the flat roof. </a:t>
            </a:r>
            <a:r>
              <a:rPr lang="en-US" sz="2400" dirty="0" smtClean="0">
                <a:solidFill>
                  <a:schemeClr val="accent1">
                    <a:lumMod val="75000"/>
                  </a:schemeClr>
                </a:solidFill>
              </a:rPr>
              <a:t> Here</a:t>
            </a:r>
            <a:r>
              <a:rPr lang="en-US" sz="2400" dirty="0">
                <a:solidFill>
                  <a:schemeClr val="accent1">
                    <a:lumMod val="75000"/>
                  </a:schemeClr>
                </a:solidFill>
              </a:rPr>
              <a:t>, the </a:t>
            </a:r>
            <a:r>
              <a:rPr lang="en-US" sz="2400" b="1" dirty="0">
                <a:solidFill>
                  <a:srgbClr val="FF0066"/>
                </a:solidFill>
              </a:rPr>
              <a:t>women of the house could do many of their daily chores</a:t>
            </a:r>
            <a:r>
              <a:rPr lang="en-US" sz="2400" dirty="0">
                <a:solidFill>
                  <a:schemeClr val="accent1">
                    <a:lumMod val="75000"/>
                  </a:schemeClr>
                </a:solidFill>
              </a:rPr>
              <a:t>—the washing, weaving, drying of figs and dates, and </a:t>
            </a:r>
            <a:r>
              <a:rPr lang="en-US" sz="2400" b="1" dirty="0">
                <a:solidFill>
                  <a:srgbClr val="FF0066"/>
                </a:solidFill>
              </a:rPr>
              <a:t>even the cooking.</a:t>
            </a:r>
            <a:endParaRPr lang="en-CA" sz="2400" b="1" dirty="0">
              <a:solidFill>
                <a:srgbClr val="FF0066"/>
              </a:solidFill>
            </a:endParaRPr>
          </a:p>
        </p:txBody>
      </p:sp>
    </p:spTree>
    <p:extLst>
      <p:ext uri="{BB962C8B-B14F-4D97-AF65-F5344CB8AC3E}">
        <p14:creationId xmlns:p14="http://schemas.microsoft.com/office/powerpoint/2010/main" val="6064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80</a:t>
            </a:fld>
            <a:endParaRPr lang="en-CA"/>
          </a:p>
        </p:txBody>
      </p:sp>
      <p:sp>
        <p:nvSpPr>
          <p:cNvPr id="4" name="Content Placeholder 3"/>
          <p:cNvSpPr>
            <a:spLocks noGrp="1"/>
          </p:cNvSpPr>
          <p:nvPr>
            <p:ph idx="4294967295"/>
          </p:nvPr>
        </p:nvSpPr>
        <p:spPr>
          <a:xfrm>
            <a:off x="395536" y="2584003"/>
            <a:ext cx="8686800" cy="4229373"/>
          </a:xfrm>
        </p:spPr>
        <p:txBody>
          <a:bodyPr>
            <a:normAutofit fontScale="47500" lnSpcReduction="20000"/>
            <a:scene3d>
              <a:camera prst="orthographicFront"/>
              <a:lightRig rig="threePt" dir="t"/>
            </a:scene3d>
            <a:sp3d extrusionH="57150">
              <a:bevelT w="38100" h="38100"/>
            </a:sp3d>
          </a:bodyPr>
          <a:lstStyle/>
          <a:p>
            <a:pPr marL="0" indent="0">
              <a:buNone/>
            </a:pPr>
            <a:r>
              <a:rPr lang="en-US" sz="4300" b="1" dirty="0" smtClean="0">
                <a:solidFill>
                  <a:srgbClr val="002060"/>
                </a:solidFill>
              </a:rPr>
              <a:t>1</a:t>
            </a:r>
            <a:r>
              <a:rPr lang="en-US" sz="4300" dirty="0" smtClean="0">
                <a:solidFill>
                  <a:srgbClr val="002060"/>
                </a:solidFill>
              </a:rPr>
              <a:t>  And </a:t>
            </a:r>
            <a:r>
              <a:rPr lang="en-US" sz="4300" b="1" dirty="0" smtClean="0">
                <a:solidFill>
                  <a:srgbClr val="002060"/>
                </a:solidFill>
              </a:rPr>
              <a:t>Yahuah</a:t>
            </a:r>
            <a:r>
              <a:rPr lang="en-US" sz="4300" dirty="0" smtClean="0">
                <a:solidFill>
                  <a:srgbClr val="002060"/>
                </a:solidFill>
              </a:rPr>
              <a:t> </a:t>
            </a:r>
            <a:r>
              <a:rPr lang="en-US" sz="4300" dirty="0">
                <a:solidFill>
                  <a:srgbClr val="002060"/>
                </a:solidFill>
              </a:rPr>
              <a:t>said unto Moses, Yet will I bring one plague more upon Pharaoh, and upon Egypt; afterwards he will let you go hence: when he shall let you go, </a:t>
            </a:r>
            <a:r>
              <a:rPr lang="en-US" sz="4300" dirty="0" smtClean="0">
                <a:solidFill>
                  <a:srgbClr val="002060"/>
                </a:solidFill>
              </a:rPr>
              <a:t/>
            </a:r>
            <a:br>
              <a:rPr lang="en-US" sz="4300" dirty="0" smtClean="0">
                <a:solidFill>
                  <a:srgbClr val="002060"/>
                </a:solidFill>
              </a:rPr>
            </a:br>
            <a:r>
              <a:rPr lang="en-US" sz="4300" dirty="0" smtClean="0">
                <a:solidFill>
                  <a:srgbClr val="002060"/>
                </a:solidFill>
              </a:rPr>
              <a:t>he </a:t>
            </a:r>
            <a:r>
              <a:rPr lang="en-US" sz="4300" dirty="0">
                <a:solidFill>
                  <a:srgbClr val="002060"/>
                </a:solidFill>
              </a:rPr>
              <a:t>shall surely thrust you out hence altogether.</a:t>
            </a:r>
          </a:p>
          <a:p>
            <a:pPr marL="0" indent="0">
              <a:buNone/>
            </a:pPr>
            <a:endParaRPr lang="en-US" sz="1900" dirty="0">
              <a:solidFill>
                <a:srgbClr val="002060"/>
              </a:solidFill>
            </a:endParaRPr>
          </a:p>
          <a:p>
            <a:pPr marL="0" indent="0">
              <a:buNone/>
            </a:pPr>
            <a:r>
              <a:rPr lang="en-US" sz="4300" b="1" dirty="0" smtClean="0">
                <a:solidFill>
                  <a:srgbClr val="002060"/>
                </a:solidFill>
              </a:rPr>
              <a:t>2 </a:t>
            </a:r>
            <a:r>
              <a:rPr lang="en-US" sz="4300" dirty="0" smtClean="0">
                <a:solidFill>
                  <a:srgbClr val="002060"/>
                </a:solidFill>
              </a:rPr>
              <a:t> </a:t>
            </a:r>
            <a:r>
              <a:rPr lang="en-US" sz="4300" dirty="0">
                <a:solidFill>
                  <a:srgbClr val="002060"/>
                </a:solidFill>
              </a:rPr>
              <a:t>Speak now in the ears of the people, and </a:t>
            </a:r>
            <a:r>
              <a:rPr lang="en-US" sz="4300" b="1" u="sng" dirty="0">
                <a:solidFill>
                  <a:srgbClr val="002060"/>
                </a:solidFill>
              </a:rPr>
              <a:t>let ever</a:t>
            </a:r>
            <a:r>
              <a:rPr lang="en-US" sz="4300" b="1" dirty="0">
                <a:solidFill>
                  <a:srgbClr val="002060"/>
                </a:solidFill>
              </a:rPr>
              <a:t>y</a:t>
            </a:r>
            <a:r>
              <a:rPr lang="en-US" sz="4300" b="1" u="sng" dirty="0">
                <a:solidFill>
                  <a:srgbClr val="002060"/>
                </a:solidFill>
              </a:rPr>
              <a:t> man borrow of his </a:t>
            </a:r>
            <a:r>
              <a:rPr lang="en-US" sz="4300" b="1" u="sng" dirty="0" err="1">
                <a:solidFill>
                  <a:srgbClr val="002060"/>
                </a:solidFill>
              </a:rPr>
              <a:t>nei</a:t>
            </a:r>
            <a:r>
              <a:rPr lang="en-US" sz="4300" b="1" dirty="0" err="1">
                <a:solidFill>
                  <a:srgbClr val="002060"/>
                </a:solidFill>
              </a:rPr>
              <a:t>g</a:t>
            </a:r>
            <a:r>
              <a:rPr lang="en-US" sz="4300" b="1" u="sng" dirty="0" err="1">
                <a:solidFill>
                  <a:srgbClr val="002060"/>
                </a:solidFill>
              </a:rPr>
              <a:t>hbour</a:t>
            </a:r>
            <a:r>
              <a:rPr lang="en-US" sz="4300" dirty="0">
                <a:solidFill>
                  <a:srgbClr val="002060"/>
                </a:solidFill>
              </a:rPr>
              <a:t>, and every woman of her </a:t>
            </a:r>
            <a:r>
              <a:rPr lang="en-US" sz="4300" dirty="0" err="1">
                <a:solidFill>
                  <a:srgbClr val="002060"/>
                </a:solidFill>
              </a:rPr>
              <a:t>neighbour</a:t>
            </a:r>
            <a:r>
              <a:rPr lang="en-US" sz="4300" dirty="0">
                <a:solidFill>
                  <a:srgbClr val="002060"/>
                </a:solidFill>
              </a:rPr>
              <a:t>, jewels of silver, and jewels of gold.</a:t>
            </a:r>
          </a:p>
          <a:p>
            <a:pPr marL="0" indent="0">
              <a:buNone/>
            </a:pPr>
            <a:endParaRPr lang="en-US" sz="1900" dirty="0">
              <a:solidFill>
                <a:srgbClr val="002060"/>
              </a:solidFill>
            </a:endParaRPr>
          </a:p>
          <a:p>
            <a:pPr marL="0" indent="0">
              <a:buNone/>
            </a:pPr>
            <a:r>
              <a:rPr lang="en-US" sz="4300" b="1" dirty="0" smtClean="0">
                <a:solidFill>
                  <a:srgbClr val="002060"/>
                </a:solidFill>
              </a:rPr>
              <a:t>3</a:t>
            </a:r>
            <a:r>
              <a:rPr lang="en-US" sz="4300" dirty="0" smtClean="0">
                <a:solidFill>
                  <a:srgbClr val="002060"/>
                </a:solidFill>
              </a:rPr>
              <a:t>  </a:t>
            </a:r>
            <a:r>
              <a:rPr lang="en-US" sz="4300" dirty="0">
                <a:solidFill>
                  <a:srgbClr val="002060"/>
                </a:solidFill>
              </a:rPr>
              <a:t>And </a:t>
            </a:r>
            <a:r>
              <a:rPr lang="en-US" sz="4300" b="1" u="sng" dirty="0" smtClean="0">
                <a:solidFill>
                  <a:srgbClr val="002060"/>
                </a:solidFill>
              </a:rPr>
              <a:t>Yahuah </a:t>
            </a:r>
            <a:r>
              <a:rPr lang="en-US" sz="4300" b="1" dirty="0">
                <a:solidFill>
                  <a:srgbClr val="002060"/>
                </a:solidFill>
              </a:rPr>
              <a:t>g</a:t>
            </a:r>
            <a:r>
              <a:rPr lang="en-US" sz="4300" b="1" u="sng" dirty="0">
                <a:solidFill>
                  <a:srgbClr val="002060"/>
                </a:solidFill>
              </a:rPr>
              <a:t>ave the </a:t>
            </a:r>
            <a:r>
              <a:rPr lang="en-US" sz="4300" b="1" dirty="0">
                <a:solidFill>
                  <a:srgbClr val="002060"/>
                </a:solidFill>
              </a:rPr>
              <a:t>p</a:t>
            </a:r>
            <a:r>
              <a:rPr lang="en-US" sz="4300" b="1" u="sng" dirty="0">
                <a:solidFill>
                  <a:srgbClr val="002060"/>
                </a:solidFill>
              </a:rPr>
              <a:t>eo</a:t>
            </a:r>
            <a:r>
              <a:rPr lang="en-US" sz="4300" b="1" dirty="0">
                <a:solidFill>
                  <a:srgbClr val="002060"/>
                </a:solidFill>
              </a:rPr>
              <a:t>p</a:t>
            </a:r>
            <a:r>
              <a:rPr lang="en-US" sz="4300" b="1" u="sng" dirty="0">
                <a:solidFill>
                  <a:srgbClr val="002060"/>
                </a:solidFill>
              </a:rPr>
              <a:t>le </a:t>
            </a:r>
            <a:r>
              <a:rPr lang="en-US" sz="4300" b="1" u="sng" dirty="0" err="1">
                <a:solidFill>
                  <a:srgbClr val="002060"/>
                </a:solidFill>
              </a:rPr>
              <a:t>favour</a:t>
            </a:r>
            <a:r>
              <a:rPr lang="en-US" sz="4300" b="1" u="sng" dirty="0">
                <a:solidFill>
                  <a:srgbClr val="002060"/>
                </a:solidFill>
              </a:rPr>
              <a:t> in the si</a:t>
            </a:r>
            <a:r>
              <a:rPr lang="en-US" sz="4300" b="1" dirty="0">
                <a:solidFill>
                  <a:srgbClr val="002060"/>
                </a:solidFill>
              </a:rPr>
              <a:t>g</a:t>
            </a:r>
            <a:r>
              <a:rPr lang="en-US" sz="4300" b="1" u="sng" dirty="0">
                <a:solidFill>
                  <a:srgbClr val="002060"/>
                </a:solidFill>
              </a:rPr>
              <a:t>ht of the </a:t>
            </a:r>
            <a:r>
              <a:rPr lang="en-US" sz="4300" b="1" u="sng" dirty="0" smtClean="0">
                <a:solidFill>
                  <a:srgbClr val="002060"/>
                </a:solidFill>
              </a:rPr>
              <a:t>E</a:t>
            </a:r>
            <a:r>
              <a:rPr lang="en-US" sz="3400" b="1" u="sng" dirty="0" smtClean="0">
                <a:solidFill>
                  <a:srgbClr val="002060"/>
                </a:solidFill>
              </a:rPr>
              <a:t>GYPTIANS</a:t>
            </a:r>
            <a:r>
              <a:rPr lang="en-US" sz="4300" dirty="0" smtClean="0">
                <a:solidFill>
                  <a:srgbClr val="002060"/>
                </a:solidFill>
              </a:rPr>
              <a:t>.  Moreover </a:t>
            </a:r>
            <a:r>
              <a:rPr lang="en-US" sz="4300" dirty="0">
                <a:solidFill>
                  <a:srgbClr val="002060"/>
                </a:solidFill>
              </a:rPr>
              <a:t>the man Moses was very great in the land of Egypt, in the sight of Pharaoh's servants, and in the sight of the people.</a:t>
            </a:r>
          </a:p>
          <a:p>
            <a:pPr marL="0" indent="0">
              <a:buNone/>
            </a:pPr>
            <a:endParaRPr lang="en-US" sz="1900" dirty="0">
              <a:solidFill>
                <a:srgbClr val="002060"/>
              </a:solidFill>
            </a:endParaRPr>
          </a:p>
          <a:p>
            <a:pPr marL="0" indent="0">
              <a:buNone/>
            </a:pPr>
            <a:r>
              <a:rPr lang="en-US" sz="4300" b="1" dirty="0">
                <a:solidFill>
                  <a:srgbClr val="002060"/>
                </a:solidFill>
              </a:rPr>
              <a:t>4</a:t>
            </a:r>
            <a:r>
              <a:rPr lang="en-US" sz="4300" dirty="0">
                <a:solidFill>
                  <a:srgbClr val="002060"/>
                </a:solidFill>
              </a:rPr>
              <a:t> </a:t>
            </a:r>
            <a:r>
              <a:rPr lang="en-US" sz="4300" dirty="0" smtClean="0">
                <a:solidFill>
                  <a:srgbClr val="002060"/>
                </a:solidFill>
              </a:rPr>
              <a:t> And </a:t>
            </a:r>
            <a:r>
              <a:rPr lang="en-US" sz="4300" dirty="0">
                <a:solidFill>
                  <a:srgbClr val="002060"/>
                </a:solidFill>
              </a:rPr>
              <a:t>Moses said, Thus saith </a:t>
            </a:r>
            <a:r>
              <a:rPr lang="en-US" sz="4300" b="1" dirty="0" smtClean="0">
                <a:solidFill>
                  <a:srgbClr val="002060"/>
                </a:solidFill>
              </a:rPr>
              <a:t>Yahuah</a:t>
            </a:r>
            <a:r>
              <a:rPr lang="en-US" sz="4300" dirty="0" smtClean="0">
                <a:solidFill>
                  <a:srgbClr val="002060"/>
                </a:solidFill>
              </a:rPr>
              <a:t>, </a:t>
            </a:r>
            <a:r>
              <a:rPr lang="en-US" sz="4300" b="1" u="sng" dirty="0">
                <a:solidFill>
                  <a:srgbClr val="FF0000"/>
                </a:solidFill>
              </a:rPr>
              <a:t>About midni</a:t>
            </a:r>
            <a:r>
              <a:rPr lang="en-US" sz="4300" b="1" dirty="0">
                <a:solidFill>
                  <a:srgbClr val="FF0000"/>
                </a:solidFill>
              </a:rPr>
              <a:t>g</a:t>
            </a:r>
            <a:r>
              <a:rPr lang="en-US" sz="4300" b="1" u="sng" dirty="0">
                <a:solidFill>
                  <a:srgbClr val="FF0000"/>
                </a:solidFill>
              </a:rPr>
              <a:t>ht will I go out</a:t>
            </a:r>
            <a:r>
              <a:rPr lang="en-US" sz="4300" dirty="0">
                <a:solidFill>
                  <a:srgbClr val="002060"/>
                </a:solidFill>
              </a:rPr>
              <a:t> into the midst of Egypt:</a:t>
            </a:r>
          </a:p>
          <a:p>
            <a:pPr marL="0" indent="0">
              <a:buNone/>
            </a:pPr>
            <a:endParaRPr lang="en-US" sz="1900" dirty="0">
              <a:solidFill>
                <a:srgbClr val="002060"/>
              </a:solidFill>
            </a:endParaRPr>
          </a:p>
          <a:p>
            <a:pPr marL="0" indent="0">
              <a:buNone/>
            </a:pPr>
            <a:r>
              <a:rPr lang="en-US" sz="4300" b="1" dirty="0" smtClean="0">
                <a:solidFill>
                  <a:srgbClr val="002060"/>
                </a:solidFill>
              </a:rPr>
              <a:t>5</a:t>
            </a:r>
            <a:r>
              <a:rPr lang="en-US" sz="4300" dirty="0" smtClean="0">
                <a:solidFill>
                  <a:srgbClr val="002060"/>
                </a:solidFill>
              </a:rPr>
              <a:t>  </a:t>
            </a:r>
            <a:r>
              <a:rPr lang="en-US" sz="4300" b="1" u="sng" dirty="0">
                <a:solidFill>
                  <a:srgbClr val="002060"/>
                </a:solidFill>
              </a:rPr>
              <a:t>And all the firstborn in the land of </a:t>
            </a:r>
            <a:r>
              <a:rPr lang="en-US" sz="4300" b="1" u="sng" dirty="0" smtClean="0">
                <a:solidFill>
                  <a:srgbClr val="002060"/>
                </a:solidFill>
              </a:rPr>
              <a:t>E</a:t>
            </a:r>
            <a:r>
              <a:rPr lang="en-US" sz="3400" b="1" u="sng" dirty="0" smtClean="0">
                <a:solidFill>
                  <a:srgbClr val="002060"/>
                </a:solidFill>
              </a:rPr>
              <a:t>GYPT</a:t>
            </a:r>
            <a:r>
              <a:rPr lang="en-US" sz="4300" b="1" u="sng" dirty="0" smtClean="0">
                <a:solidFill>
                  <a:srgbClr val="002060"/>
                </a:solidFill>
              </a:rPr>
              <a:t> </a:t>
            </a:r>
            <a:r>
              <a:rPr lang="en-US" sz="4300" b="1" u="sng" dirty="0">
                <a:solidFill>
                  <a:srgbClr val="002060"/>
                </a:solidFill>
              </a:rPr>
              <a:t>shall die</a:t>
            </a:r>
            <a:r>
              <a:rPr lang="en-US" sz="4300" dirty="0">
                <a:solidFill>
                  <a:srgbClr val="002060"/>
                </a:solidFill>
              </a:rPr>
              <a:t>, from the firstborn of Pharaoh that </a:t>
            </a:r>
            <a:r>
              <a:rPr lang="en-US" sz="4300" dirty="0" err="1">
                <a:solidFill>
                  <a:srgbClr val="002060"/>
                </a:solidFill>
              </a:rPr>
              <a:t>sitteth</a:t>
            </a:r>
            <a:r>
              <a:rPr lang="en-US" sz="4300" dirty="0">
                <a:solidFill>
                  <a:srgbClr val="002060"/>
                </a:solidFill>
              </a:rPr>
              <a:t> upon his throne, even unto the firstborn of the maidservant that is behind the mill; and all the firstborn of beasts</a:t>
            </a:r>
            <a:r>
              <a:rPr lang="en-US" sz="4300" dirty="0" smtClean="0">
                <a:solidFill>
                  <a:srgbClr val="002060"/>
                </a:solidFill>
              </a:rPr>
              <a:t>.</a:t>
            </a:r>
            <a:endParaRPr lang="en-US" sz="4300" dirty="0">
              <a:solidFill>
                <a:srgbClr val="002060"/>
              </a:solidFill>
            </a:endParaRPr>
          </a:p>
          <a:p>
            <a:pPr marL="0" indent="0">
              <a:buNone/>
            </a:pPr>
            <a:endParaRPr lang="en-CA" dirty="0">
              <a:solidFill>
                <a:srgbClr val="002060"/>
              </a:solidFill>
            </a:endParaRPr>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7" name="Title 1"/>
          <p:cNvSpPr txBox="1">
            <a:spLocks/>
          </p:cNvSpPr>
          <p:nvPr/>
        </p:nvSpPr>
        <p:spPr>
          <a:xfrm>
            <a:off x="137915" y="1628800"/>
            <a:ext cx="895667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Comparison to Exodus 11:1-5</a:t>
            </a:r>
            <a:endParaRPr lang="en-CA" sz="4000" cap="none" dirty="0">
              <a:solidFill>
                <a:schemeClr val="accent2">
                  <a:lumMod val="75000"/>
                </a:schemeClr>
              </a:solidFill>
              <a:effectLst/>
            </a:endParaRPr>
          </a:p>
        </p:txBody>
      </p:sp>
      <p:sp>
        <p:nvSpPr>
          <p:cNvPr id="8" name="TextBox 7"/>
          <p:cNvSpPr txBox="1"/>
          <p:nvPr/>
        </p:nvSpPr>
        <p:spPr>
          <a:xfrm>
            <a:off x="539552" y="182250"/>
            <a:ext cx="8153400" cy="1446550"/>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200" b="1" dirty="0" smtClean="0">
                <a:ln w="50800"/>
                <a:solidFill>
                  <a:schemeClr val="bg1">
                    <a:shade val="50000"/>
                  </a:schemeClr>
                </a:solidFill>
              </a:rPr>
              <a:t>Exodus 11 follows the 9</a:t>
            </a:r>
            <a:r>
              <a:rPr lang="en-US" sz="2200" b="1" baseline="30000" dirty="0" smtClean="0">
                <a:ln w="50800"/>
                <a:solidFill>
                  <a:schemeClr val="bg1">
                    <a:shade val="50000"/>
                  </a:schemeClr>
                </a:solidFill>
              </a:rPr>
              <a:t>th</a:t>
            </a:r>
            <a:r>
              <a:rPr lang="en-US" sz="2200" b="1" dirty="0" smtClean="0">
                <a:ln w="50800"/>
                <a:solidFill>
                  <a:schemeClr val="bg1">
                    <a:shade val="50000"/>
                  </a:schemeClr>
                </a:solidFill>
              </a:rPr>
              <a:t> plague of darkness.  Exodus 12 sets the timeframe as the 1</a:t>
            </a:r>
            <a:r>
              <a:rPr lang="en-US" sz="2200" b="1" baseline="30000" dirty="0" smtClean="0">
                <a:ln w="50800"/>
                <a:solidFill>
                  <a:schemeClr val="bg1">
                    <a:shade val="50000"/>
                  </a:schemeClr>
                </a:solidFill>
              </a:rPr>
              <a:t>st</a:t>
            </a:r>
            <a:r>
              <a:rPr lang="en-US" sz="2200" b="1" dirty="0" smtClean="0">
                <a:ln w="50800"/>
                <a:solidFill>
                  <a:schemeClr val="bg1">
                    <a:shade val="50000"/>
                  </a:schemeClr>
                </a:solidFill>
              </a:rPr>
              <a:t> month.  Therefore, we will find the Israelites spoiled the Egyptians after the 9</a:t>
            </a:r>
            <a:r>
              <a:rPr lang="en-US" sz="2200" b="1" baseline="30000" dirty="0" smtClean="0">
                <a:ln w="50800"/>
                <a:solidFill>
                  <a:schemeClr val="bg1">
                    <a:shade val="50000"/>
                  </a:schemeClr>
                </a:solidFill>
              </a:rPr>
              <a:t>th</a:t>
            </a:r>
            <a:r>
              <a:rPr lang="en-US" sz="2200" b="1" dirty="0" smtClean="0">
                <a:ln w="50800"/>
                <a:solidFill>
                  <a:schemeClr val="bg1">
                    <a:shade val="50000"/>
                  </a:schemeClr>
                </a:solidFill>
              </a:rPr>
              <a:t> plague, around the time of the beginning of the 1</a:t>
            </a:r>
            <a:r>
              <a:rPr lang="en-US" sz="2200" b="1" baseline="30000" dirty="0" smtClean="0">
                <a:ln w="50800"/>
                <a:solidFill>
                  <a:schemeClr val="bg1">
                    <a:shade val="50000"/>
                  </a:schemeClr>
                </a:solidFill>
              </a:rPr>
              <a:t>st</a:t>
            </a:r>
            <a:r>
              <a:rPr lang="en-US" sz="2200" b="1" dirty="0" smtClean="0">
                <a:ln w="50800"/>
                <a:solidFill>
                  <a:schemeClr val="bg1">
                    <a:shade val="50000"/>
                  </a:schemeClr>
                </a:solidFill>
              </a:rPr>
              <a:t> month.  This task was completed early!    </a:t>
            </a:r>
            <a:endParaRPr lang="en-US" sz="2200" b="1" dirty="0">
              <a:ln w="50800"/>
              <a:solidFill>
                <a:schemeClr val="bg1">
                  <a:shade val="50000"/>
                </a:schemeClr>
              </a:solidFill>
            </a:endParaRPr>
          </a:p>
        </p:txBody>
      </p:sp>
    </p:spTree>
    <p:extLst>
      <p:ext uri="{BB962C8B-B14F-4D97-AF65-F5344CB8AC3E}">
        <p14:creationId xmlns:p14="http://schemas.microsoft.com/office/powerpoint/2010/main" val="2756722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81</a:t>
            </a:fld>
            <a:endParaRPr lang="en-CA"/>
          </a:p>
        </p:txBody>
      </p:sp>
      <p:sp>
        <p:nvSpPr>
          <p:cNvPr id="4" name="Content Placeholder 3"/>
          <p:cNvSpPr>
            <a:spLocks noGrp="1"/>
          </p:cNvSpPr>
          <p:nvPr>
            <p:ph idx="4294967295"/>
          </p:nvPr>
        </p:nvSpPr>
        <p:spPr>
          <a:xfrm>
            <a:off x="323528" y="1144588"/>
            <a:ext cx="8686800" cy="5597525"/>
          </a:xfrm>
        </p:spPr>
        <p:txBody>
          <a:bodyPr>
            <a:normAutofit fontScale="55000" lnSpcReduction="20000"/>
            <a:scene3d>
              <a:camera prst="orthographicFront"/>
              <a:lightRig rig="threePt" dir="t"/>
            </a:scene3d>
            <a:sp3d extrusionH="57150">
              <a:bevelT w="38100" h="38100"/>
            </a:sp3d>
          </a:bodyPr>
          <a:lstStyle/>
          <a:p>
            <a:pPr marL="0" indent="0">
              <a:buNone/>
            </a:pPr>
            <a:r>
              <a:rPr lang="en-US" sz="5100" dirty="0" smtClean="0">
                <a:solidFill>
                  <a:schemeClr val="accent1">
                    <a:lumMod val="75000"/>
                  </a:schemeClr>
                </a:solidFill>
              </a:rPr>
              <a:t>The grammar in the KJV is correct </a:t>
            </a:r>
            <a:r>
              <a:rPr lang="en-US" sz="5100" b="1" u="sng" dirty="0" smtClean="0">
                <a:solidFill>
                  <a:schemeClr val="accent1">
                    <a:lumMod val="75000"/>
                  </a:schemeClr>
                </a:solidFill>
              </a:rPr>
              <a:t>if</a:t>
            </a:r>
            <a:r>
              <a:rPr lang="en-US" sz="5100" dirty="0" smtClean="0">
                <a:solidFill>
                  <a:schemeClr val="accent1">
                    <a:lumMod val="75000"/>
                  </a:schemeClr>
                </a:solidFill>
              </a:rPr>
              <a:t> we pay attention to it very carefully.  However the context of verses 35-36 does read better in the </a:t>
            </a:r>
            <a:r>
              <a:rPr lang="en-US" sz="5100" i="1" dirty="0" smtClean="0">
                <a:solidFill>
                  <a:schemeClr val="accent1">
                    <a:lumMod val="75000"/>
                  </a:schemeClr>
                </a:solidFill>
              </a:rPr>
              <a:t>NKJV</a:t>
            </a:r>
            <a:r>
              <a:rPr lang="en-US" sz="4300" i="1" dirty="0" smtClean="0">
                <a:solidFill>
                  <a:schemeClr val="accent1">
                    <a:lumMod val="75000"/>
                  </a:schemeClr>
                </a:solidFill>
              </a:rPr>
              <a:t>.</a:t>
            </a:r>
            <a:endParaRPr lang="en-US" sz="4300" dirty="0">
              <a:solidFill>
                <a:schemeClr val="accent1">
                  <a:lumMod val="75000"/>
                </a:schemeClr>
              </a:solidFill>
            </a:endParaRPr>
          </a:p>
          <a:p>
            <a:pPr marL="0" indent="0">
              <a:buNone/>
            </a:pPr>
            <a:endParaRPr lang="en-US" sz="1100" dirty="0" smtClean="0">
              <a:solidFill>
                <a:srgbClr val="002060"/>
              </a:solidFill>
            </a:endParaRPr>
          </a:p>
          <a:p>
            <a:pPr marL="0" indent="0">
              <a:buNone/>
            </a:pPr>
            <a:r>
              <a:rPr lang="en-US" sz="4300" b="1" dirty="0" err="1" smtClean="0">
                <a:solidFill>
                  <a:schemeClr val="accent1">
                    <a:lumMod val="75000"/>
                  </a:schemeClr>
                </a:solidFill>
              </a:rPr>
              <a:t>Exo</a:t>
            </a:r>
            <a:r>
              <a:rPr lang="en-US" sz="4300" b="1" dirty="0" smtClean="0">
                <a:solidFill>
                  <a:schemeClr val="accent1">
                    <a:lumMod val="75000"/>
                  </a:schemeClr>
                </a:solidFill>
              </a:rPr>
              <a:t> 12:35  </a:t>
            </a:r>
            <a:r>
              <a:rPr lang="en-US" sz="4300" dirty="0" smtClean="0">
                <a:solidFill>
                  <a:srgbClr val="002060"/>
                </a:solidFill>
              </a:rPr>
              <a:t>Now </a:t>
            </a:r>
            <a:r>
              <a:rPr lang="en-US" sz="4300" dirty="0">
                <a:solidFill>
                  <a:srgbClr val="002060"/>
                </a:solidFill>
              </a:rPr>
              <a:t>the children of Israel </a:t>
            </a:r>
            <a:r>
              <a:rPr lang="en-US" sz="4300" b="1" u="sng" dirty="0">
                <a:solidFill>
                  <a:srgbClr val="002060"/>
                </a:solidFill>
              </a:rPr>
              <a:t>had done</a:t>
            </a:r>
            <a:r>
              <a:rPr lang="en-US" sz="4300" dirty="0">
                <a:solidFill>
                  <a:srgbClr val="002060"/>
                </a:solidFill>
              </a:rPr>
              <a:t> </a:t>
            </a:r>
            <a:r>
              <a:rPr lang="en-US" sz="4300" b="1" dirty="0">
                <a:solidFill>
                  <a:srgbClr val="002060"/>
                </a:solidFill>
              </a:rPr>
              <a:t>according to the </a:t>
            </a:r>
            <a:r>
              <a:rPr lang="en-US" sz="4300" b="1" dirty="0" smtClean="0">
                <a:solidFill>
                  <a:srgbClr val="002060"/>
                </a:solidFill>
              </a:rPr>
              <a:t/>
            </a:r>
            <a:br>
              <a:rPr lang="en-US" sz="4300" b="1" dirty="0" smtClean="0">
                <a:solidFill>
                  <a:srgbClr val="002060"/>
                </a:solidFill>
              </a:rPr>
            </a:br>
            <a:r>
              <a:rPr lang="en-US" sz="4300" b="1" dirty="0" smtClean="0">
                <a:solidFill>
                  <a:srgbClr val="002060"/>
                </a:solidFill>
              </a:rPr>
              <a:t>word </a:t>
            </a:r>
            <a:r>
              <a:rPr lang="en-US" sz="4300" b="1" dirty="0">
                <a:solidFill>
                  <a:srgbClr val="002060"/>
                </a:solidFill>
              </a:rPr>
              <a:t>of Moses, and </a:t>
            </a:r>
            <a:r>
              <a:rPr lang="en-US" sz="4300" b="1" u="sng" dirty="0">
                <a:solidFill>
                  <a:srgbClr val="002060"/>
                </a:solidFill>
              </a:rPr>
              <a:t>the</a:t>
            </a:r>
            <a:r>
              <a:rPr lang="en-US" sz="4300" b="1" dirty="0">
                <a:solidFill>
                  <a:srgbClr val="002060"/>
                </a:solidFill>
              </a:rPr>
              <a:t>y</a:t>
            </a:r>
            <a:r>
              <a:rPr lang="en-US" sz="4300" b="1" u="sng" dirty="0">
                <a:solidFill>
                  <a:srgbClr val="002060"/>
                </a:solidFill>
              </a:rPr>
              <a:t> had </a:t>
            </a:r>
            <a:r>
              <a:rPr lang="en-US" sz="4300" b="1" u="sng" dirty="0" smtClean="0">
                <a:solidFill>
                  <a:srgbClr val="002060"/>
                </a:solidFill>
              </a:rPr>
              <a:t>asked</a:t>
            </a:r>
            <a:r>
              <a:rPr lang="en-US" sz="4300" dirty="0" smtClean="0">
                <a:solidFill>
                  <a:srgbClr val="002060"/>
                </a:solidFill>
              </a:rPr>
              <a:t> </a:t>
            </a:r>
            <a:r>
              <a:rPr lang="en-US" sz="3400" dirty="0" smtClean="0">
                <a:solidFill>
                  <a:srgbClr val="FF0000"/>
                </a:solidFill>
              </a:rPr>
              <a:t>[in 11:2] </a:t>
            </a:r>
            <a:r>
              <a:rPr lang="en-US" sz="4300" dirty="0" smtClean="0">
                <a:solidFill>
                  <a:srgbClr val="002060"/>
                </a:solidFill>
              </a:rPr>
              <a:t>from </a:t>
            </a:r>
            <a:r>
              <a:rPr lang="en-US" sz="4300" dirty="0">
                <a:solidFill>
                  <a:srgbClr val="002060"/>
                </a:solidFill>
              </a:rPr>
              <a:t>the Egyptians articles of silver, articles of gold, and clothing. </a:t>
            </a:r>
            <a:r>
              <a:rPr lang="en-US" sz="4300" dirty="0" smtClean="0">
                <a:solidFill>
                  <a:srgbClr val="002060"/>
                </a:solidFill>
              </a:rPr>
              <a:t/>
            </a:r>
            <a:br>
              <a:rPr lang="en-US" sz="4300" dirty="0" smtClean="0">
                <a:solidFill>
                  <a:srgbClr val="002060"/>
                </a:solidFill>
              </a:rPr>
            </a:br>
            <a:endParaRPr lang="en-US" sz="1900" dirty="0" smtClean="0">
              <a:solidFill>
                <a:srgbClr val="002060"/>
              </a:solidFill>
            </a:endParaRPr>
          </a:p>
          <a:p>
            <a:pPr marL="0" indent="0">
              <a:buNone/>
            </a:pPr>
            <a:r>
              <a:rPr lang="en-US" sz="4300" b="1" dirty="0" smtClean="0">
                <a:solidFill>
                  <a:schemeClr val="accent1">
                    <a:lumMod val="75000"/>
                  </a:schemeClr>
                </a:solidFill>
              </a:rPr>
              <a:t>36</a:t>
            </a:r>
            <a:r>
              <a:rPr lang="en-US" sz="4300" dirty="0" smtClean="0">
                <a:solidFill>
                  <a:srgbClr val="002060"/>
                </a:solidFill>
              </a:rPr>
              <a:t>  And </a:t>
            </a:r>
            <a:r>
              <a:rPr lang="en-US" sz="4300" b="1" dirty="0" smtClean="0">
                <a:solidFill>
                  <a:srgbClr val="002060"/>
                </a:solidFill>
              </a:rPr>
              <a:t>Yahuah</a:t>
            </a:r>
            <a:r>
              <a:rPr lang="en-US" sz="4300" dirty="0" smtClean="0">
                <a:solidFill>
                  <a:srgbClr val="002060"/>
                </a:solidFill>
              </a:rPr>
              <a:t> </a:t>
            </a:r>
            <a:r>
              <a:rPr lang="en-US" sz="4300" b="1" u="sng" dirty="0" smtClean="0">
                <a:solidFill>
                  <a:srgbClr val="002060"/>
                </a:solidFill>
              </a:rPr>
              <a:t>had </a:t>
            </a:r>
            <a:r>
              <a:rPr lang="en-US" sz="4300" b="1" dirty="0">
                <a:solidFill>
                  <a:srgbClr val="002060"/>
                </a:solidFill>
              </a:rPr>
              <a:t>g</a:t>
            </a:r>
            <a:r>
              <a:rPr lang="en-US" sz="4300" b="1" u="sng" dirty="0">
                <a:solidFill>
                  <a:srgbClr val="002060"/>
                </a:solidFill>
              </a:rPr>
              <a:t>iven</a:t>
            </a:r>
            <a:r>
              <a:rPr lang="en-US" sz="4300" dirty="0">
                <a:solidFill>
                  <a:srgbClr val="002060"/>
                </a:solidFill>
              </a:rPr>
              <a:t> </a:t>
            </a:r>
            <a:r>
              <a:rPr lang="en-US" sz="3400" dirty="0">
                <a:solidFill>
                  <a:srgbClr val="FF0000"/>
                </a:solidFill>
              </a:rPr>
              <a:t>[in </a:t>
            </a:r>
            <a:r>
              <a:rPr lang="en-US" sz="3400" dirty="0" smtClean="0">
                <a:solidFill>
                  <a:srgbClr val="FF0000"/>
                </a:solidFill>
              </a:rPr>
              <a:t>11:3] </a:t>
            </a:r>
            <a:r>
              <a:rPr lang="en-US" sz="4300" dirty="0" smtClean="0">
                <a:solidFill>
                  <a:srgbClr val="002060"/>
                </a:solidFill>
              </a:rPr>
              <a:t>the </a:t>
            </a:r>
            <a:r>
              <a:rPr lang="en-US" sz="4300" dirty="0">
                <a:solidFill>
                  <a:srgbClr val="002060"/>
                </a:solidFill>
              </a:rPr>
              <a:t>people favor in the sight of </a:t>
            </a:r>
            <a:r>
              <a:rPr lang="en-US" sz="4300" dirty="0" smtClean="0">
                <a:solidFill>
                  <a:srgbClr val="002060"/>
                </a:solidFill>
              </a:rPr>
              <a:t/>
            </a:r>
            <a:br>
              <a:rPr lang="en-US" sz="4300" dirty="0" smtClean="0">
                <a:solidFill>
                  <a:srgbClr val="002060"/>
                </a:solidFill>
              </a:rPr>
            </a:br>
            <a:r>
              <a:rPr lang="en-US" sz="4300" dirty="0" smtClean="0">
                <a:solidFill>
                  <a:srgbClr val="002060"/>
                </a:solidFill>
              </a:rPr>
              <a:t>the </a:t>
            </a:r>
            <a:r>
              <a:rPr lang="en-US" sz="4300" dirty="0">
                <a:solidFill>
                  <a:srgbClr val="002060"/>
                </a:solidFill>
              </a:rPr>
              <a:t>Egyptians, so that </a:t>
            </a:r>
            <a:r>
              <a:rPr lang="en-US" sz="4300" b="1" u="sng" dirty="0" smtClean="0">
                <a:solidFill>
                  <a:srgbClr val="002060"/>
                </a:solidFill>
              </a:rPr>
              <a:t>the</a:t>
            </a:r>
            <a:r>
              <a:rPr lang="en-US" sz="4300" b="1" dirty="0" smtClean="0">
                <a:solidFill>
                  <a:srgbClr val="002060"/>
                </a:solidFill>
              </a:rPr>
              <a:t>y g</a:t>
            </a:r>
            <a:r>
              <a:rPr lang="en-US" sz="4300" b="1" u="sng" dirty="0" smtClean="0">
                <a:solidFill>
                  <a:srgbClr val="002060"/>
                </a:solidFill>
              </a:rPr>
              <a:t>ranted </a:t>
            </a:r>
            <a:r>
              <a:rPr lang="en-US" sz="4300" b="1" u="sng" dirty="0">
                <a:solidFill>
                  <a:srgbClr val="002060"/>
                </a:solidFill>
              </a:rPr>
              <a:t>them what the</a:t>
            </a:r>
            <a:r>
              <a:rPr lang="en-US" sz="4300" b="1" dirty="0">
                <a:solidFill>
                  <a:srgbClr val="002060"/>
                </a:solidFill>
              </a:rPr>
              <a:t>y</a:t>
            </a:r>
            <a:r>
              <a:rPr lang="en-US" sz="4300" b="1" u="sng" dirty="0">
                <a:solidFill>
                  <a:srgbClr val="002060"/>
                </a:solidFill>
              </a:rPr>
              <a:t> re</a:t>
            </a:r>
            <a:r>
              <a:rPr lang="en-US" sz="4300" b="1" dirty="0">
                <a:solidFill>
                  <a:srgbClr val="002060"/>
                </a:solidFill>
              </a:rPr>
              <a:t>q</a:t>
            </a:r>
            <a:r>
              <a:rPr lang="en-US" sz="4300" b="1" u="sng" dirty="0">
                <a:solidFill>
                  <a:srgbClr val="002060"/>
                </a:solidFill>
              </a:rPr>
              <a:t>uested</a:t>
            </a:r>
            <a:r>
              <a:rPr lang="en-US" sz="4300" dirty="0">
                <a:solidFill>
                  <a:srgbClr val="002060"/>
                </a:solidFill>
              </a:rPr>
              <a:t>. Thus they plundered the Egyptians. </a:t>
            </a:r>
            <a:r>
              <a:rPr lang="en-US" sz="4300" dirty="0" smtClean="0">
                <a:solidFill>
                  <a:srgbClr val="002060"/>
                </a:solidFill>
              </a:rPr>
              <a:t> </a:t>
            </a:r>
            <a:r>
              <a:rPr lang="en-US" sz="3300" i="1" dirty="0" smtClean="0">
                <a:solidFill>
                  <a:srgbClr val="002060"/>
                </a:solidFill>
              </a:rPr>
              <a:t>NKJV</a:t>
            </a:r>
            <a:endParaRPr lang="en-US" sz="4300" i="1" dirty="0">
              <a:solidFill>
                <a:srgbClr val="002060"/>
              </a:solidFill>
            </a:endParaRPr>
          </a:p>
          <a:p>
            <a:pPr marL="0" indent="0">
              <a:buNone/>
            </a:pPr>
            <a:endParaRPr lang="en-US" sz="4300" b="1" u="sng" dirty="0" smtClean="0">
              <a:solidFill>
                <a:srgbClr val="002060"/>
              </a:solidFill>
            </a:endParaRPr>
          </a:p>
          <a:p>
            <a:pPr marL="0" indent="0">
              <a:buNone/>
            </a:pPr>
            <a:r>
              <a:rPr lang="en-US" sz="4300" b="1" u="sng" dirty="0" smtClean="0">
                <a:solidFill>
                  <a:srgbClr val="C00000"/>
                </a:solidFill>
              </a:rPr>
              <a:t>Conclusion</a:t>
            </a:r>
            <a:r>
              <a:rPr lang="en-US" sz="4300" dirty="0" smtClean="0">
                <a:solidFill>
                  <a:srgbClr val="C00000"/>
                </a:solidFill>
              </a:rPr>
              <a:t>:  </a:t>
            </a:r>
            <a:r>
              <a:rPr lang="en-US" sz="4300" dirty="0" smtClean="0">
                <a:solidFill>
                  <a:srgbClr val="006600"/>
                </a:solidFill>
              </a:rPr>
              <a:t>Here Moses simply records the Israelites </a:t>
            </a:r>
            <a:r>
              <a:rPr lang="en-US" sz="4300" b="1" u="sng" dirty="0" smtClean="0">
                <a:solidFill>
                  <a:srgbClr val="006600"/>
                </a:solidFill>
              </a:rPr>
              <a:t>had</a:t>
            </a:r>
            <a:r>
              <a:rPr lang="en-US" sz="4300" dirty="0" smtClean="0">
                <a:solidFill>
                  <a:srgbClr val="006600"/>
                </a:solidFill>
              </a:rPr>
              <a:t> plundered the Egyptians (just as they were commanded to) after the 9</a:t>
            </a:r>
            <a:r>
              <a:rPr lang="en-US" sz="4300" baseline="30000" dirty="0" smtClean="0">
                <a:solidFill>
                  <a:srgbClr val="006600"/>
                </a:solidFill>
              </a:rPr>
              <a:t>th</a:t>
            </a:r>
            <a:r>
              <a:rPr lang="en-US" sz="4300" dirty="0" smtClean="0">
                <a:solidFill>
                  <a:srgbClr val="006600"/>
                </a:solidFill>
              </a:rPr>
              <a:t> plague.  Therefore, none needed to leave the courtyard of their homes during the Night Season of Passover for any reason.  They were obedient to the commands given in Exodus 11 and Exodus 12.   </a:t>
            </a:r>
            <a:endParaRPr lang="en-US" sz="4300" b="1" u="sng" dirty="0">
              <a:solidFill>
                <a:srgbClr val="006600"/>
              </a:solidFill>
            </a:endParaRPr>
          </a:p>
          <a:p>
            <a:pPr marL="0" indent="0">
              <a:buNone/>
            </a:pPr>
            <a:endParaRPr lang="en-CA" dirty="0">
              <a:solidFill>
                <a:srgbClr val="006600"/>
              </a:solidFill>
            </a:endParaRPr>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8" name="TextBox 7"/>
          <p:cNvSpPr txBox="1"/>
          <p:nvPr/>
        </p:nvSpPr>
        <p:spPr>
          <a:xfrm>
            <a:off x="523056" y="149731"/>
            <a:ext cx="8153400" cy="830997"/>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hade val="50000"/>
                  </a:schemeClr>
                </a:solidFill>
              </a:rPr>
              <a:t>Putting It All Together</a:t>
            </a:r>
            <a:endParaRPr lang="en-US" sz="4800" b="1" dirty="0">
              <a:ln w="50800"/>
              <a:solidFill>
                <a:schemeClr val="bg1">
                  <a:shade val="50000"/>
                </a:schemeClr>
              </a:solidFill>
            </a:endParaRPr>
          </a:p>
        </p:txBody>
      </p:sp>
    </p:spTree>
    <p:extLst>
      <p:ext uri="{BB962C8B-B14F-4D97-AF65-F5344CB8AC3E}">
        <p14:creationId xmlns:p14="http://schemas.microsoft.com/office/powerpoint/2010/main" val="40991722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D34CC77-AFBD-49B8-AB88-7B6E3FAC7633}" type="slidenum">
              <a:rPr lang="en-CA" smtClean="0"/>
              <a:t>82</a:t>
            </a:fld>
            <a:endParaRPr lang="en-CA"/>
          </a:p>
        </p:txBody>
      </p:sp>
      <p:sp>
        <p:nvSpPr>
          <p:cNvPr id="4" name="Content Placeholder 3"/>
          <p:cNvSpPr>
            <a:spLocks noGrp="1"/>
          </p:cNvSpPr>
          <p:nvPr>
            <p:ph idx="4294967295"/>
          </p:nvPr>
        </p:nvSpPr>
        <p:spPr>
          <a:xfrm>
            <a:off x="323528" y="1144588"/>
            <a:ext cx="8686800" cy="5597525"/>
          </a:xfrm>
        </p:spPr>
        <p:txBody>
          <a:bodyPr>
            <a:normAutofit fontScale="70000" lnSpcReduction="20000"/>
            <a:scene3d>
              <a:camera prst="orthographicFront"/>
              <a:lightRig rig="threePt" dir="t"/>
            </a:scene3d>
            <a:sp3d extrusionH="57150">
              <a:bevelT w="38100" h="38100"/>
            </a:sp3d>
          </a:bodyPr>
          <a:lstStyle/>
          <a:p>
            <a:pPr marL="0" indent="0">
              <a:buNone/>
            </a:pPr>
            <a:r>
              <a:rPr lang="en-US" sz="4300" dirty="0" smtClean="0">
                <a:solidFill>
                  <a:schemeClr val="accent1">
                    <a:lumMod val="75000"/>
                  </a:schemeClr>
                </a:solidFill>
              </a:rPr>
              <a:t>The command was, </a:t>
            </a:r>
            <a:r>
              <a:rPr lang="en-US" sz="4300" dirty="0" smtClean="0">
                <a:solidFill>
                  <a:srgbClr val="006600"/>
                </a:solidFill>
              </a:rPr>
              <a:t>“Don’t leave your house until morning.”</a:t>
            </a:r>
            <a:r>
              <a:rPr lang="en-US" sz="4300" dirty="0" smtClean="0">
                <a:solidFill>
                  <a:schemeClr val="accent1">
                    <a:lumMod val="75000"/>
                  </a:schemeClr>
                </a:solidFill>
              </a:rPr>
              <a:t>  They were to stay “put” the whole Night Season of </a:t>
            </a:r>
            <a:r>
              <a:rPr lang="en-US" sz="4300" dirty="0" err="1" smtClean="0">
                <a:solidFill>
                  <a:schemeClr val="accent1">
                    <a:lumMod val="75000"/>
                  </a:schemeClr>
                </a:solidFill>
              </a:rPr>
              <a:t>Abib</a:t>
            </a:r>
            <a:r>
              <a:rPr lang="en-US" sz="4300" dirty="0" smtClean="0">
                <a:solidFill>
                  <a:schemeClr val="accent1">
                    <a:lumMod val="75000"/>
                  </a:schemeClr>
                </a:solidFill>
              </a:rPr>
              <a:t> 14.  </a:t>
            </a:r>
            <a:r>
              <a:rPr lang="en-US" sz="4300" b="1" dirty="0" smtClean="0">
                <a:solidFill>
                  <a:schemeClr val="accent1">
                    <a:lumMod val="75000"/>
                  </a:schemeClr>
                </a:solidFill>
              </a:rPr>
              <a:t>Then:</a:t>
            </a:r>
          </a:p>
          <a:p>
            <a:pPr marL="0" indent="0">
              <a:buNone/>
            </a:pPr>
            <a:endParaRPr lang="en-US" sz="1300" b="1" dirty="0">
              <a:solidFill>
                <a:schemeClr val="accent1">
                  <a:lumMod val="75000"/>
                </a:schemeClr>
              </a:solidFill>
            </a:endParaRPr>
          </a:p>
          <a:p>
            <a:pPr marL="0" indent="0">
              <a:buNone/>
            </a:pPr>
            <a:r>
              <a:rPr lang="en-US" sz="4300" b="1" dirty="0" err="1" smtClean="0">
                <a:solidFill>
                  <a:schemeClr val="accent1">
                    <a:lumMod val="75000"/>
                  </a:schemeClr>
                </a:solidFill>
              </a:rPr>
              <a:t>Exo</a:t>
            </a:r>
            <a:r>
              <a:rPr lang="en-US" sz="4300" b="1" dirty="0" smtClean="0">
                <a:solidFill>
                  <a:schemeClr val="accent1">
                    <a:lumMod val="75000"/>
                  </a:schemeClr>
                </a:solidFill>
              </a:rPr>
              <a:t> 12:37</a:t>
            </a:r>
            <a:r>
              <a:rPr lang="en-US" sz="4300" dirty="0">
                <a:solidFill>
                  <a:schemeClr val="accent1">
                    <a:lumMod val="75000"/>
                  </a:schemeClr>
                </a:solidFill>
              </a:rPr>
              <a:t> </a:t>
            </a:r>
            <a:r>
              <a:rPr lang="en-US" sz="4300" dirty="0" smtClean="0">
                <a:solidFill>
                  <a:schemeClr val="accent1">
                    <a:lumMod val="75000"/>
                  </a:schemeClr>
                </a:solidFill>
              </a:rPr>
              <a:t> </a:t>
            </a:r>
            <a:r>
              <a:rPr lang="en-US" sz="4300" dirty="0" smtClean="0">
                <a:solidFill>
                  <a:srgbClr val="002060"/>
                </a:solidFill>
              </a:rPr>
              <a:t>And </a:t>
            </a:r>
            <a:r>
              <a:rPr lang="en-US" sz="4300" dirty="0">
                <a:solidFill>
                  <a:srgbClr val="002060"/>
                </a:solidFill>
              </a:rPr>
              <a:t>the children of Israel journeyed from </a:t>
            </a:r>
            <a:r>
              <a:rPr lang="en-US" sz="4300" dirty="0" err="1">
                <a:solidFill>
                  <a:srgbClr val="002060"/>
                </a:solidFill>
              </a:rPr>
              <a:t>Rameses</a:t>
            </a:r>
            <a:r>
              <a:rPr lang="en-US" sz="4300" dirty="0">
                <a:solidFill>
                  <a:srgbClr val="002060"/>
                </a:solidFill>
              </a:rPr>
              <a:t> to </a:t>
            </a:r>
            <a:r>
              <a:rPr lang="en-US" sz="4300" dirty="0" smtClean="0">
                <a:solidFill>
                  <a:srgbClr val="002060"/>
                </a:solidFill>
              </a:rPr>
              <a:t>Succoth …</a:t>
            </a:r>
            <a:endParaRPr lang="en-US" sz="4300" dirty="0">
              <a:solidFill>
                <a:srgbClr val="002060"/>
              </a:solidFill>
            </a:endParaRPr>
          </a:p>
          <a:p>
            <a:pPr marL="0" indent="0">
              <a:buNone/>
            </a:pPr>
            <a:endParaRPr lang="en-US" sz="1100" dirty="0" smtClean="0">
              <a:solidFill>
                <a:srgbClr val="002060"/>
              </a:solidFill>
            </a:endParaRPr>
          </a:p>
          <a:p>
            <a:pPr marL="0" indent="0">
              <a:buNone/>
            </a:pPr>
            <a:r>
              <a:rPr lang="en-US" sz="4300" b="1" dirty="0" err="1">
                <a:solidFill>
                  <a:schemeClr val="accent1">
                    <a:lumMod val="75000"/>
                  </a:schemeClr>
                </a:solidFill>
              </a:rPr>
              <a:t>Num</a:t>
            </a:r>
            <a:r>
              <a:rPr lang="en-US" sz="4300" b="1" dirty="0">
                <a:solidFill>
                  <a:schemeClr val="accent1">
                    <a:lumMod val="75000"/>
                  </a:schemeClr>
                </a:solidFill>
              </a:rPr>
              <a:t> </a:t>
            </a:r>
            <a:r>
              <a:rPr lang="en-US" sz="4300" b="1" dirty="0" smtClean="0">
                <a:solidFill>
                  <a:schemeClr val="accent1">
                    <a:lumMod val="75000"/>
                  </a:schemeClr>
                </a:solidFill>
              </a:rPr>
              <a:t>33:3  </a:t>
            </a:r>
            <a:r>
              <a:rPr lang="en-US" sz="4300" dirty="0" smtClean="0">
                <a:solidFill>
                  <a:srgbClr val="002060"/>
                </a:solidFill>
              </a:rPr>
              <a:t>And </a:t>
            </a:r>
            <a:r>
              <a:rPr lang="en-US" sz="4300" b="1" u="sng" dirty="0">
                <a:solidFill>
                  <a:srgbClr val="002060"/>
                </a:solidFill>
              </a:rPr>
              <a:t>the</a:t>
            </a:r>
            <a:r>
              <a:rPr lang="en-US" sz="4300" b="1" dirty="0">
                <a:solidFill>
                  <a:srgbClr val="002060"/>
                </a:solidFill>
              </a:rPr>
              <a:t>y</a:t>
            </a:r>
            <a:r>
              <a:rPr lang="en-US" sz="4300" b="1" u="sng" dirty="0">
                <a:solidFill>
                  <a:srgbClr val="002060"/>
                </a:solidFill>
              </a:rPr>
              <a:t> de</a:t>
            </a:r>
            <a:r>
              <a:rPr lang="en-US" sz="4300" b="1" dirty="0">
                <a:solidFill>
                  <a:srgbClr val="002060"/>
                </a:solidFill>
              </a:rPr>
              <a:t>p</a:t>
            </a:r>
            <a:r>
              <a:rPr lang="en-US" sz="4300" b="1" u="sng" dirty="0">
                <a:solidFill>
                  <a:srgbClr val="002060"/>
                </a:solidFill>
              </a:rPr>
              <a:t>arted from </a:t>
            </a:r>
            <a:r>
              <a:rPr lang="en-US" sz="4300" b="1" u="sng" dirty="0" err="1">
                <a:solidFill>
                  <a:srgbClr val="002060"/>
                </a:solidFill>
              </a:rPr>
              <a:t>Rameses</a:t>
            </a:r>
            <a:r>
              <a:rPr lang="en-US" sz="4300" dirty="0">
                <a:solidFill>
                  <a:srgbClr val="002060"/>
                </a:solidFill>
              </a:rPr>
              <a:t> in the first month, on the </a:t>
            </a:r>
            <a:r>
              <a:rPr lang="en-US" sz="4300" b="1" u="sng" dirty="0">
                <a:solidFill>
                  <a:srgbClr val="002060"/>
                </a:solidFill>
              </a:rPr>
              <a:t>fifteenth da</a:t>
            </a:r>
            <a:r>
              <a:rPr lang="en-US" sz="4300" b="1" dirty="0">
                <a:solidFill>
                  <a:srgbClr val="002060"/>
                </a:solidFill>
              </a:rPr>
              <a:t>y</a:t>
            </a:r>
            <a:r>
              <a:rPr lang="en-US" sz="4300" b="1" u="sng" dirty="0">
                <a:solidFill>
                  <a:srgbClr val="002060"/>
                </a:solidFill>
              </a:rPr>
              <a:t> of the first month</a:t>
            </a:r>
            <a:r>
              <a:rPr lang="en-US" sz="4300" dirty="0">
                <a:solidFill>
                  <a:srgbClr val="002060"/>
                </a:solidFill>
              </a:rPr>
              <a:t>; </a:t>
            </a:r>
            <a:r>
              <a:rPr lang="en-US" sz="4300" dirty="0" smtClean="0">
                <a:solidFill>
                  <a:srgbClr val="002060"/>
                </a:solidFill>
              </a:rPr>
              <a:t/>
            </a:r>
            <a:br>
              <a:rPr lang="en-US" sz="4300" dirty="0" smtClean="0">
                <a:solidFill>
                  <a:srgbClr val="002060"/>
                </a:solidFill>
              </a:rPr>
            </a:br>
            <a:r>
              <a:rPr lang="en-US" sz="4300" dirty="0" smtClean="0">
                <a:solidFill>
                  <a:srgbClr val="002060"/>
                </a:solidFill>
              </a:rPr>
              <a:t>on </a:t>
            </a:r>
            <a:r>
              <a:rPr lang="en-US" sz="4300" b="1" u="sng" dirty="0" smtClean="0">
                <a:solidFill>
                  <a:srgbClr val="002060"/>
                </a:solidFill>
              </a:rPr>
              <a:t>the</a:t>
            </a:r>
            <a:r>
              <a:rPr lang="en-US" sz="4300" b="1" dirty="0" smtClean="0">
                <a:solidFill>
                  <a:srgbClr val="002060"/>
                </a:solidFill>
              </a:rPr>
              <a:t> </a:t>
            </a:r>
            <a:r>
              <a:rPr lang="en-US" sz="4300" b="1" u="sng" dirty="0" smtClean="0">
                <a:solidFill>
                  <a:srgbClr val="FF0066"/>
                </a:solidFill>
              </a:rPr>
              <a:t>morrow after</a:t>
            </a:r>
            <a:r>
              <a:rPr lang="en-US" sz="4300" b="1" dirty="0" smtClean="0">
                <a:solidFill>
                  <a:srgbClr val="FF0066"/>
                </a:solidFill>
              </a:rPr>
              <a:t> </a:t>
            </a:r>
            <a:r>
              <a:rPr lang="en-US" sz="4300" b="1" u="sng" dirty="0" smtClean="0">
                <a:solidFill>
                  <a:srgbClr val="002060"/>
                </a:solidFill>
              </a:rPr>
              <a:t>the </a:t>
            </a:r>
            <a:r>
              <a:rPr lang="en-US" sz="4300" b="1" dirty="0" err="1">
                <a:solidFill>
                  <a:srgbClr val="002060"/>
                </a:solidFill>
              </a:rPr>
              <a:t>p</a:t>
            </a:r>
            <a:r>
              <a:rPr lang="en-US" sz="4300" b="1" u="sng" dirty="0" err="1">
                <a:solidFill>
                  <a:srgbClr val="002060"/>
                </a:solidFill>
              </a:rPr>
              <a:t>assover</a:t>
            </a:r>
            <a:r>
              <a:rPr lang="en-US" sz="4300" dirty="0">
                <a:solidFill>
                  <a:srgbClr val="002060"/>
                </a:solidFill>
              </a:rPr>
              <a:t> the children of Israel went out with an high hand in the sight of all </a:t>
            </a:r>
            <a:r>
              <a:rPr lang="en-US" sz="4300" dirty="0" smtClean="0">
                <a:solidFill>
                  <a:srgbClr val="002060"/>
                </a:solidFill>
              </a:rPr>
              <a:t/>
            </a:r>
            <a:br>
              <a:rPr lang="en-US" sz="4300" dirty="0" smtClean="0">
                <a:solidFill>
                  <a:srgbClr val="002060"/>
                </a:solidFill>
              </a:rPr>
            </a:br>
            <a:r>
              <a:rPr lang="en-US" sz="4300" dirty="0" smtClean="0">
                <a:solidFill>
                  <a:srgbClr val="002060"/>
                </a:solidFill>
              </a:rPr>
              <a:t>the </a:t>
            </a:r>
            <a:r>
              <a:rPr lang="en-US" sz="4300" dirty="0">
                <a:solidFill>
                  <a:srgbClr val="002060"/>
                </a:solidFill>
              </a:rPr>
              <a:t>Egyptians</a:t>
            </a:r>
            <a:r>
              <a:rPr lang="en-US" sz="4300" dirty="0" smtClean="0">
                <a:solidFill>
                  <a:srgbClr val="002060"/>
                </a:solidFill>
              </a:rPr>
              <a:t>.  </a:t>
            </a:r>
            <a:r>
              <a:rPr lang="en-US" sz="3400" i="1" dirty="0" smtClean="0">
                <a:solidFill>
                  <a:srgbClr val="002060"/>
                </a:solidFill>
              </a:rPr>
              <a:t>KJV</a:t>
            </a:r>
            <a:r>
              <a:rPr lang="en-US" sz="4300" dirty="0" smtClean="0">
                <a:solidFill>
                  <a:srgbClr val="002060"/>
                </a:solidFill>
              </a:rPr>
              <a:t> </a:t>
            </a:r>
            <a:endParaRPr lang="en-US" sz="4300" dirty="0">
              <a:solidFill>
                <a:srgbClr val="002060"/>
              </a:solidFill>
            </a:endParaRPr>
          </a:p>
          <a:p>
            <a:pPr marL="0" indent="0">
              <a:buNone/>
            </a:pPr>
            <a:endParaRPr lang="en-US" sz="1400" b="1" u="sng" dirty="0" smtClean="0">
              <a:solidFill>
                <a:srgbClr val="002060"/>
              </a:solidFill>
            </a:endParaRPr>
          </a:p>
          <a:p>
            <a:pPr marL="0" indent="0">
              <a:buNone/>
            </a:pPr>
            <a:r>
              <a:rPr lang="en-US" sz="4300" b="1" u="sng" dirty="0" smtClean="0">
                <a:solidFill>
                  <a:srgbClr val="FF0066"/>
                </a:solidFill>
              </a:rPr>
              <a:t>Conclusion</a:t>
            </a:r>
            <a:r>
              <a:rPr lang="en-US" sz="4300" dirty="0" smtClean="0">
                <a:solidFill>
                  <a:srgbClr val="FF0066"/>
                </a:solidFill>
              </a:rPr>
              <a:t>:  </a:t>
            </a:r>
            <a:r>
              <a:rPr lang="en-US" sz="4300" dirty="0" smtClean="0">
                <a:solidFill>
                  <a:srgbClr val="002060"/>
                </a:solidFill>
              </a:rPr>
              <a:t>All the events for Exodus 12 are in orderly alignment - a perfect </a:t>
            </a:r>
            <a:r>
              <a:rPr lang="en-US" sz="4300" b="1" u="sng" dirty="0" smtClean="0">
                <a:solidFill>
                  <a:srgbClr val="002060"/>
                </a:solidFill>
              </a:rPr>
              <a:t>Forward Pro</a:t>
            </a:r>
            <a:r>
              <a:rPr lang="en-US" sz="4300" b="1" dirty="0" smtClean="0">
                <a:solidFill>
                  <a:srgbClr val="002060"/>
                </a:solidFill>
              </a:rPr>
              <a:t>g</a:t>
            </a:r>
            <a:r>
              <a:rPr lang="en-US" sz="4300" b="1" u="sng" dirty="0" smtClean="0">
                <a:solidFill>
                  <a:srgbClr val="002060"/>
                </a:solidFill>
              </a:rPr>
              <a:t>ressive Movement</a:t>
            </a:r>
            <a:r>
              <a:rPr lang="en-US" sz="4300" dirty="0" smtClean="0">
                <a:solidFill>
                  <a:srgbClr val="002060"/>
                </a:solidFill>
              </a:rPr>
              <a:t>.</a:t>
            </a:r>
            <a:endParaRPr lang="en-US" sz="4300" b="1" u="sng" dirty="0">
              <a:solidFill>
                <a:srgbClr val="FF0000"/>
              </a:solidFill>
            </a:endParaRPr>
          </a:p>
          <a:p>
            <a:pPr marL="0" indent="0">
              <a:buNone/>
            </a:pPr>
            <a:endParaRPr lang="en-CA" dirty="0">
              <a:solidFill>
                <a:srgbClr val="002060"/>
              </a:solidFill>
            </a:endParaRPr>
          </a:p>
        </p:txBody>
      </p:sp>
      <p:sp>
        <p:nvSpPr>
          <p:cNvPr id="6" name="Title 1"/>
          <p:cNvSpPr txBox="1">
            <a:spLocks/>
          </p:cNvSpPr>
          <p:nvPr/>
        </p:nvSpPr>
        <p:spPr>
          <a:xfrm>
            <a:off x="414834" y="25152"/>
            <a:ext cx="8496944" cy="1099592"/>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endParaRPr lang="en-CA" cap="none" dirty="0">
              <a:solidFill>
                <a:schemeClr val="accent2">
                  <a:lumMod val="75000"/>
                </a:schemeClr>
              </a:solidFill>
              <a:effectLst/>
            </a:endParaRPr>
          </a:p>
        </p:txBody>
      </p:sp>
      <p:sp>
        <p:nvSpPr>
          <p:cNvPr id="8" name="TextBox 7"/>
          <p:cNvSpPr txBox="1"/>
          <p:nvPr/>
        </p:nvSpPr>
        <p:spPr>
          <a:xfrm>
            <a:off x="523056" y="149731"/>
            <a:ext cx="8153400" cy="830997"/>
          </a:xfrm>
          <a:prstGeom prst="rect">
            <a:avLst/>
          </a:prstGeom>
          <a:solidFill>
            <a:schemeClr val="accent2">
              <a:lumMod val="50000"/>
            </a:schemeClr>
          </a:solidFill>
          <a:scene3d>
            <a:camera prst="orthographicFront"/>
            <a:lightRig rig="threePt" dir="t"/>
          </a:scene3d>
          <a:sp3d>
            <a:bevelT w="114300" prst="artDeco"/>
          </a:sp3d>
        </p:spPr>
        <p:style>
          <a:lnRef idx="3">
            <a:schemeClr val="lt1"/>
          </a:lnRef>
          <a:fillRef idx="1">
            <a:schemeClr val="dk1"/>
          </a:fillRef>
          <a:effectRef idx="1">
            <a:schemeClr val="dk1"/>
          </a:effectRef>
          <a:fontRef idx="minor">
            <a:schemeClr val="lt1"/>
          </a:fontRef>
        </p:style>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hade val="50000"/>
                  </a:schemeClr>
                </a:solidFill>
              </a:rPr>
              <a:t>When Did The Israelites Leave?</a:t>
            </a:r>
            <a:endParaRPr lang="en-US" sz="4800" b="1" dirty="0">
              <a:ln w="50800"/>
              <a:solidFill>
                <a:schemeClr val="bg1">
                  <a:shade val="50000"/>
                </a:schemeClr>
              </a:solidFill>
            </a:endParaRPr>
          </a:p>
        </p:txBody>
      </p:sp>
    </p:spTree>
    <p:extLst>
      <p:ext uri="{BB962C8B-B14F-4D97-AF65-F5344CB8AC3E}">
        <p14:creationId xmlns:p14="http://schemas.microsoft.com/office/powerpoint/2010/main" val="220847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Left Brace 32"/>
          <p:cNvSpPr/>
          <p:nvPr/>
        </p:nvSpPr>
        <p:spPr>
          <a:xfrm rot="5400000" flipH="1">
            <a:off x="6666305" y="1966121"/>
            <a:ext cx="681848" cy="3142265"/>
          </a:xfrm>
          <a:prstGeom prst="leftBrace">
            <a:avLst>
              <a:gd name="adj1" fmla="val 46116"/>
              <a:gd name="adj2" fmla="val 73759"/>
            </a:avLst>
          </a:prstGeom>
          <a:solidFill>
            <a:schemeClr val="accent2">
              <a:lumMod val="60000"/>
              <a:lumOff val="40000"/>
              <a:alpha val="67000"/>
            </a:schemeClr>
          </a:solidFill>
          <a:ln w="38100"/>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lang="en-US" sz="1600" b="1" dirty="0" smtClean="0">
                <a:solidFill>
                  <a:schemeClr val="accent1">
                    <a:lumMod val="75000"/>
                  </a:schemeClr>
                </a:solidFill>
              </a:rPr>
              <a:t>“Between the Mixings”</a:t>
            </a:r>
            <a:endParaRPr lang="en-US" sz="1600"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0D34CC77-AFBD-49B8-AB88-7B6E3FAC7633}" type="slidenum">
              <a:rPr lang="en-CA" smtClean="0"/>
              <a:t>83</a:t>
            </a:fld>
            <a:endParaRPr lang="en-CA"/>
          </a:p>
        </p:txBody>
      </p:sp>
      <p:sp>
        <p:nvSpPr>
          <p:cNvPr id="8" name="TextBox 7"/>
          <p:cNvSpPr txBox="1"/>
          <p:nvPr/>
        </p:nvSpPr>
        <p:spPr>
          <a:xfrm>
            <a:off x="0" y="17478"/>
            <a:ext cx="9067800" cy="40011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000" b="1" dirty="0" smtClean="0">
                <a:solidFill>
                  <a:srgbClr val="002060"/>
                </a:solidFill>
              </a:rPr>
              <a:t>There’s only one more option to try – starting the Passover of </a:t>
            </a:r>
            <a:r>
              <a:rPr lang="en-US" sz="2000" b="1" dirty="0" err="1" smtClean="0">
                <a:solidFill>
                  <a:srgbClr val="002060"/>
                </a:solidFill>
              </a:rPr>
              <a:t>Abib</a:t>
            </a:r>
            <a:r>
              <a:rPr lang="en-US" sz="2000" b="1" dirty="0" smtClean="0">
                <a:solidFill>
                  <a:srgbClr val="002060"/>
                </a:solidFill>
              </a:rPr>
              <a:t> 14</a:t>
            </a:r>
            <a:r>
              <a:rPr lang="en-US" sz="2000" b="1" baseline="30000" dirty="0" smtClean="0">
                <a:solidFill>
                  <a:srgbClr val="002060"/>
                </a:solidFill>
              </a:rPr>
              <a:t>th</a:t>
            </a:r>
            <a:r>
              <a:rPr lang="en-US" sz="2000" b="1" dirty="0" smtClean="0">
                <a:solidFill>
                  <a:srgbClr val="002060"/>
                </a:solidFill>
              </a:rPr>
              <a:t> with DAWN.</a:t>
            </a:r>
          </a:p>
        </p:txBody>
      </p:sp>
      <p:sp>
        <p:nvSpPr>
          <p:cNvPr id="11" name="TextBox 10"/>
          <p:cNvSpPr txBox="1"/>
          <p:nvPr/>
        </p:nvSpPr>
        <p:spPr>
          <a:xfrm>
            <a:off x="127620" y="3645024"/>
            <a:ext cx="9052892" cy="2800767"/>
          </a:xfrm>
          <a:prstGeom prst="rect">
            <a:avLst/>
          </a:prstGeom>
          <a:noFill/>
        </p:spPr>
        <p:txBody>
          <a:bodyPr wrap="square" rtlCol="0">
            <a:spAutoFit/>
            <a:scene3d>
              <a:camera prst="orthographicFront"/>
              <a:lightRig rig="threePt" dir="t"/>
            </a:scene3d>
            <a:sp3d extrusionH="57150">
              <a:bevelT w="38100" h="38100"/>
            </a:sp3d>
          </a:bodyPr>
          <a:lstStyle/>
          <a:p>
            <a:r>
              <a:rPr lang="en-US" sz="2800" b="1" dirty="0" smtClean="0">
                <a:solidFill>
                  <a:srgbClr val="FF0066"/>
                </a:solidFill>
                <a:latin typeface="Tempus Sans ITC" pitchFamily="82" charset="0"/>
              </a:rPr>
              <a:t>Dawn’s Delight ~ </a:t>
            </a:r>
            <a:br>
              <a:rPr lang="en-US" sz="2800" b="1" dirty="0" smtClean="0">
                <a:solidFill>
                  <a:srgbClr val="FF0066"/>
                </a:solidFill>
                <a:latin typeface="Tempus Sans ITC" pitchFamily="82" charset="0"/>
              </a:rPr>
            </a:br>
            <a:r>
              <a:rPr lang="en-US" sz="2800" b="1" dirty="0" smtClean="0">
                <a:solidFill>
                  <a:srgbClr val="FF0066"/>
                </a:solidFill>
                <a:latin typeface="Tempus Sans ITC" pitchFamily="82" charset="0"/>
              </a:rPr>
              <a:t>   out of Egypt: </a:t>
            </a:r>
            <a:endParaRPr lang="en-US" sz="2800" b="1" dirty="0">
              <a:solidFill>
                <a:srgbClr val="FF0066"/>
              </a:solidFill>
              <a:latin typeface="Tempus Sans ITC" pitchFamily="82" charset="0"/>
            </a:endParaRPr>
          </a:p>
          <a:p>
            <a:pPr marL="457200" indent="-457200">
              <a:buFontTx/>
              <a:buAutoNum type="arabicParenR"/>
            </a:pPr>
            <a:r>
              <a:rPr lang="en-US" sz="2000" b="1" dirty="0">
                <a:solidFill>
                  <a:srgbClr val="FF0000"/>
                </a:solidFill>
              </a:rPr>
              <a:t>Sunset arrival on Abib 14 ushers in the dusk. </a:t>
            </a:r>
            <a:r>
              <a:rPr lang="en-US" sz="2000" b="1" dirty="0">
                <a:solidFill>
                  <a:srgbClr val="002060"/>
                </a:solidFill>
              </a:rPr>
              <a:t> </a:t>
            </a:r>
          </a:p>
          <a:p>
            <a:pPr marL="457200" indent="-457200">
              <a:buAutoNum type="arabicParenR"/>
            </a:pPr>
            <a:r>
              <a:rPr lang="en-US" sz="2000" b="1" dirty="0" smtClean="0">
                <a:solidFill>
                  <a:schemeClr val="accent1">
                    <a:lumMod val="75000"/>
                  </a:schemeClr>
                </a:solidFill>
              </a:rPr>
              <a:t>The Passover sacrifice is on Abib 14</a:t>
            </a:r>
            <a:r>
              <a:rPr lang="en-US" sz="2000" b="1" dirty="0">
                <a:solidFill>
                  <a:schemeClr val="accent1">
                    <a:lumMod val="75000"/>
                  </a:schemeClr>
                </a:solidFill>
              </a:rPr>
              <a:t> </a:t>
            </a:r>
            <a:r>
              <a:rPr lang="en-US" sz="2000" b="1" u="sng" dirty="0" smtClean="0">
                <a:solidFill>
                  <a:schemeClr val="accent1">
                    <a:lumMod val="75000"/>
                  </a:schemeClr>
                </a:solidFill>
              </a:rPr>
              <a:t>after</a:t>
            </a:r>
            <a:r>
              <a:rPr lang="en-US" sz="2000" b="1" dirty="0" smtClean="0">
                <a:solidFill>
                  <a:schemeClr val="accent1">
                    <a:lumMod val="75000"/>
                  </a:schemeClr>
                </a:solidFill>
              </a:rPr>
              <a:t> sunset; eaten at night.</a:t>
            </a:r>
          </a:p>
          <a:p>
            <a:pPr marL="457200" indent="-457200">
              <a:buAutoNum type="arabicParenR"/>
            </a:pPr>
            <a:r>
              <a:rPr lang="en-US" sz="2000" b="1" dirty="0" smtClean="0">
                <a:solidFill>
                  <a:schemeClr val="accent1">
                    <a:lumMod val="75000"/>
                  </a:schemeClr>
                </a:solidFill>
              </a:rPr>
              <a:t>The Passover lamb was handled all night of Abib 14 in memorial.  </a:t>
            </a:r>
          </a:p>
          <a:p>
            <a:pPr marL="457200" indent="-457200">
              <a:buAutoNum type="arabicParenR"/>
            </a:pPr>
            <a:r>
              <a:rPr lang="en-US" sz="2000" b="1" dirty="0" smtClean="0"/>
              <a:t>Death Angel “passes over” homes with blood at midnight; bondage removed.</a:t>
            </a:r>
          </a:p>
          <a:p>
            <a:pPr marL="457200" indent="-457200">
              <a:buAutoNum type="arabicParenR"/>
            </a:pPr>
            <a:r>
              <a:rPr lang="en-US" sz="2000" b="1" dirty="0" smtClean="0">
                <a:solidFill>
                  <a:srgbClr val="002060"/>
                </a:solidFill>
              </a:rPr>
              <a:t>Any uneaten lamb must be burned before dawn of the 15</a:t>
            </a:r>
            <a:r>
              <a:rPr lang="en-US" sz="2000" b="1" baseline="30000" dirty="0" smtClean="0">
                <a:solidFill>
                  <a:srgbClr val="002060"/>
                </a:solidFill>
              </a:rPr>
              <a:t>th</a:t>
            </a:r>
            <a:r>
              <a:rPr lang="en-US" sz="2000" b="1" dirty="0" smtClean="0">
                <a:solidFill>
                  <a:srgbClr val="002060"/>
                </a:solidFill>
              </a:rPr>
              <a:t>.   </a:t>
            </a:r>
          </a:p>
          <a:p>
            <a:pPr marL="457200" indent="-457200">
              <a:buAutoNum type="arabicParenR"/>
            </a:pPr>
            <a:r>
              <a:rPr lang="en-US" sz="2000" b="1" dirty="0" smtClean="0">
                <a:solidFill>
                  <a:srgbClr val="FF0000"/>
                </a:solidFill>
              </a:rPr>
              <a:t>Abib 15 Unleavened Bread Sabbath at Dawn &amp; Departure from </a:t>
            </a:r>
            <a:r>
              <a:rPr lang="en-US" sz="2000" b="1" dirty="0" err="1" smtClean="0">
                <a:solidFill>
                  <a:srgbClr val="FF0000"/>
                </a:solidFill>
              </a:rPr>
              <a:t>Rameses</a:t>
            </a:r>
            <a:r>
              <a:rPr lang="en-US" sz="2000" b="1" dirty="0" smtClean="0">
                <a:solidFill>
                  <a:srgbClr val="FF0000"/>
                </a:solidFill>
              </a:rPr>
              <a:t>.</a:t>
            </a:r>
            <a:endParaRPr lang="en-CA" sz="2000" b="1" dirty="0">
              <a:solidFill>
                <a:srgbClr val="002060"/>
              </a:solidFill>
            </a:endParaRPr>
          </a:p>
        </p:txBody>
      </p:sp>
      <p:sp>
        <p:nvSpPr>
          <p:cNvPr id="9" name="Slide Number Placeholder 1"/>
          <p:cNvSpPr txBox="1">
            <a:spLocks/>
          </p:cNvSpPr>
          <p:nvPr/>
        </p:nvSpPr>
        <p:spPr>
          <a:xfrm>
            <a:off x="8229600" y="6477001"/>
            <a:ext cx="762000" cy="244475"/>
          </a:xfrm>
          <a:prstGeom prst="rect">
            <a:avLst/>
          </a:prstGeom>
        </p:spPr>
        <p:txBody>
          <a:bodyPr vert="horz"/>
          <a:lstStyle>
            <a:defPPr>
              <a:defRPr lang="en-US"/>
            </a:defPPr>
            <a:lvl1pPr marL="0" algn="r" defTabSz="914400" rtl="0" eaLnBrk="1" latinLnBrk="0" hangingPunct="1">
              <a:defRPr kumimoji="0" sz="1200" kern="1200">
                <a:solidFill>
                  <a:schemeClr val="accent1">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D34CC77-AFBD-49B8-AB88-7B6E3FAC7633}" type="slidenum">
              <a:rPr lang="en-CA" smtClean="0"/>
              <a:pPr/>
              <a:t>83</a:t>
            </a:fld>
            <a:endParaRPr lang="en-CA"/>
          </a:p>
        </p:txBody>
      </p:sp>
      <p:sp>
        <p:nvSpPr>
          <p:cNvPr id="10" name="Content Placeholder 2"/>
          <p:cNvSpPr txBox="1">
            <a:spLocks/>
          </p:cNvSpPr>
          <p:nvPr/>
        </p:nvSpPr>
        <p:spPr>
          <a:xfrm>
            <a:off x="0" y="-9145"/>
            <a:ext cx="9143999" cy="3179457"/>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en-US" sz="2400" dirty="0" smtClean="0"/>
              <a:t> </a:t>
            </a:r>
          </a:p>
          <a:p>
            <a:endParaRPr lang="en-US" sz="2400" dirty="0" smtClean="0"/>
          </a:p>
        </p:txBody>
      </p:sp>
      <p:sp>
        <p:nvSpPr>
          <p:cNvPr id="12" name="Rectangle 11"/>
          <p:cNvSpPr/>
          <p:nvPr/>
        </p:nvSpPr>
        <p:spPr>
          <a:xfrm>
            <a:off x="60897" y="2271154"/>
            <a:ext cx="1066800"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3" name="Rectangle 12"/>
          <p:cNvSpPr/>
          <p:nvPr/>
        </p:nvSpPr>
        <p:spPr>
          <a:xfrm>
            <a:off x="1151143" y="2271154"/>
            <a:ext cx="3127130" cy="914400"/>
          </a:xfrm>
          <a:prstGeom prst="rect">
            <a:avLst/>
          </a:prstGeom>
          <a:gradFill>
            <a:gsLst>
              <a:gs pos="0">
                <a:srgbClr val="FFFF00"/>
              </a:gs>
              <a:gs pos="47000">
                <a:srgbClr val="FFFF00"/>
              </a:gs>
              <a:gs pos="76000">
                <a:srgbClr val="FFFF00"/>
              </a:gs>
            </a:gsLst>
            <a:lin ang="0" scaled="1"/>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rPr>
              <a:t>   </a:t>
            </a:r>
            <a:r>
              <a:rPr lang="en-US" sz="2800" b="1" dirty="0" smtClean="0">
                <a:solidFill>
                  <a:schemeClr val="tx1"/>
                </a:solidFill>
              </a:rPr>
              <a:t>14</a:t>
            </a:r>
            <a:r>
              <a:rPr lang="en-US" sz="2800" b="1" baseline="30000" dirty="0" smtClean="0">
                <a:solidFill>
                  <a:schemeClr val="tx1"/>
                </a:solidFill>
              </a:rPr>
              <a:t>th</a:t>
            </a:r>
            <a:r>
              <a:rPr lang="en-US" sz="2800" b="1" dirty="0" smtClean="0">
                <a:solidFill>
                  <a:schemeClr val="tx1"/>
                </a:solidFill>
              </a:rPr>
              <a:t> Day</a:t>
            </a:r>
            <a:r>
              <a:rPr lang="en-US" sz="2800" dirty="0" smtClean="0">
                <a:solidFill>
                  <a:schemeClr val="tx1"/>
                </a:solidFill>
              </a:rPr>
              <a:t>  </a:t>
            </a:r>
            <a:r>
              <a:rPr lang="en-US" sz="2800" b="1" dirty="0" smtClean="0">
                <a:solidFill>
                  <a:schemeClr val="tx1"/>
                </a:solidFill>
              </a:rPr>
              <a:t>Season</a:t>
            </a:r>
            <a:endParaRPr lang="en-CA" sz="2800" b="1" dirty="0">
              <a:solidFill>
                <a:schemeClr val="tx1"/>
              </a:solidFill>
            </a:endParaRPr>
          </a:p>
        </p:txBody>
      </p:sp>
      <p:sp>
        <p:nvSpPr>
          <p:cNvPr id="14" name="Left Bracket 13"/>
          <p:cNvSpPr/>
          <p:nvPr/>
        </p:nvSpPr>
        <p:spPr>
          <a:xfrm rot="16200000">
            <a:off x="4170509" y="-2160544"/>
            <a:ext cx="315180" cy="8534404"/>
          </a:xfrm>
          <a:prstGeom prst="leftBracket">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15" name="Straight Connector 14"/>
          <p:cNvCxnSpPr/>
          <p:nvPr/>
        </p:nvCxnSpPr>
        <p:spPr>
          <a:xfrm flipV="1">
            <a:off x="2733873" y="1598457"/>
            <a:ext cx="0" cy="157185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444720" y="2271154"/>
            <a:ext cx="3150577" cy="914400"/>
          </a:xfrm>
          <a:prstGeom prst="rect">
            <a:avLst/>
          </a:prstGeom>
          <a:solidFill>
            <a:srgbClr val="00133A"/>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14</a:t>
            </a:r>
            <a:r>
              <a:rPr lang="en-US" sz="2800" b="1" baseline="30000" dirty="0" smtClean="0">
                <a:solidFill>
                  <a:schemeClr val="bg1"/>
                </a:solidFill>
              </a:rPr>
              <a:t>th </a:t>
            </a:r>
            <a:r>
              <a:rPr lang="en-US" sz="2800" b="1" dirty="0">
                <a:solidFill>
                  <a:schemeClr val="bg1"/>
                </a:solidFill>
              </a:rPr>
              <a:t>Night </a:t>
            </a:r>
            <a:r>
              <a:rPr lang="en-US" sz="2800" b="1" dirty="0" smtClean="0">
                <a:solidFill>
                  <a:schemeClr val="bg1"/>
                </a:solidFill>
              </a:rPr>
              <a:t>Season</a:t>
            </a:r>
            <a:endParaRPr lang="en-CA" sz="3200" b="1" dirty="0">
              <a:solidFill>
                <a:schemeClr val="bg1"/>
              </a:solidFill>
            </a:endParaRPr>
          </a:p>
        </p:txBody>
      </p:sp>
      <p:sp>
        <p:nvSpPr>
          <p:cNvPr id="18" name="Rectangle 17"/>
          <p:cNvSpPr/>
          <p:nvPr/>
        </p:nvSpPr>
        <p:spPr>
          <a:xfrm>
            <a:off x="4300665" y="2278154"/>
            <a:ext cx="114300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cxnSp>
        <p:nvCxnSpPr>
          <p:cNvPr id="19" name="Straight Connector 18"/>
          <p:cNvCxnSpPr/>
          <p:nvPr/>
        </p:nvCxnSpPr>
        <p:spPr>
          <a:xfrm flipV="1">
            <a:off x="1127697"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0897" y="1598457"/>
            <a:ext cx="0"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87624" y="1949068"/>
            <a:ext cx="3062263" cy="338554"/>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1600" b="1" dirty="0" smtClean="0">
                <a:solidFill>
                  <a:schemeClr val="accent1">
                    <a:lumMod val="60000"/>
                    <a:lumOff val="40000"/>
                  </a:schemeClr>
                </a:solidFill>
                <a:effectLst>
                  <a:glow rad="127000">
                    <a:srgbClr val="FFFF00"/>
                  </a:glow>
                </a:effectLst>
              </a:rPr>
              <a:t>One </a:t>
            </a:r>
            <a:r>
              <a:rPr lang="en-US" sz="1600" b="1" dirty="0" smtClean="0">
                <a:solidFill>
                  <a:srgbClr val="0070C0"/>
                </a:solidFill>
                <a:effectLst>
                  <a:glow rad="127000">
                    <a:srgbClr val="FFFF00"/>
                  </a:glow>
                </a:effectLst>
              </a:rPr>
              <a:t>Dawn to Dawn </a:t>
            </a:r>
            <a:r>
              <a:rPr lang="en-US" sz="1600" b="1" dirty="0" smtClean="0">
                <a:solidFill>
                  <a:schemeClr val="accent1">
                    <a:lumMod val="60000"/>
                    <a:lumOff val="40000"/>
                  </a:schemeClr>
                </a:solidFill>
                <a:effectLst>
                  <a:glow rad="127000">
                    <a:srgbClr val="FFFF00"/>
                  </a:glow>
                </a:effectLst>
              </a:rPr>
              <a:t>24 </a:t>
            </a:r>
            <a:r>
              <a:rPr lang="en-US" sz="1600" b="1" dirty="0" err="1" smtClean="0">
                <a:solidFill>
                  <a:schemeClr val="accent1">
                    <a:lumMod val="60000"/>
                    <a:lumOff val="40000"/>
                  </a:schemeClr>
                </a:solidFill>
                <a:effectLst>
                  <a:glow rad="127000">
                    <a:srgbClr val="FFFF00"/>
                  </a:glow>
                </a:effectLst>
              </a:rPr>
              <a:t>Hr</a:t>
            </a:r>
            <a:r>
              <a:rPr lang="en-US" sz="1600" b="1" dirty="0" smtClean="0">
                <a:solidFill>
                  <a:schemeClr val="accent1">
                    <a:lumMod val="60000"/>
                    <a:lumOff val="40000"/>
                  </a:schemeClr>
                </a:solidFill>
                <a:effectLst>
                  <a:glow rad="127000">
                    <a:srgbClr val="FFFF00"/>
                  </a:glow>
                </a:effectLst>
              </a:rPr>
              <a:t> Cycle</a:t>
            </a:r>
            <a:endParaRPr lang="en-US" sz="1600" b="1" dirty="0">
              <a:solidFill>
                <a:schemeClr val="accent1">
                  <a:lumMod val="60000"/>
                  <a:lumOff val="40000"/>
                </a:schemeClr>
              </a:solidFill>
              <a:effectLst>
                <a:glow rad="127000">
                  <a:srgbClr val="FFFF00"/>
                </a:glow>
              </a:effectLst>
            </a:endParaRPr>
          </a:p>
        </p:txBody>
      </p:sp>
      <p:cxnSp>
        <p:nvCxnSpPr>
          <p:cNvPr id="22" name="Straight Connector 21"/>
          <p:cNvCxnSpPr/>
          <p:nvPr/>
        </p:nvCxnSpPr>
        <p:spPr>
          <a:xfrm flipV="1">
            <a:off x="4279329" y="1556792"/>
            <a:ext cx="5352" cy="1628764"/>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398169" y="1556792"/>
            <a:ext cx="0" cy="1639538"/>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a:off x="971600" y="186755"/>
            <a:ext cx="7110064" cy="584775"/>
          </a:xfrm>
          <a:prstGeom prst="homePlate">
            <a:avLst/>
          </a:prstGeom>
          <a:blipFill dpi="0" rotWithShape="1">
            <a:blip r:embed="rId2"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square" lIns="91440" tIns="45720" rIns="91440" bIns="45720">
            <a:spAutoFit/>
          </a:bodyPr>
          <a:lstStyle/>
          <a:p>
            <a:pPr algn="ctr"/>
            <a:r>
              <a:rPr lang="en-US" sz="3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When Did the Israelites Leave Egypt?</a:t>
            </a:r>
            <a:endPar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2" name="TextBox 31"/>
          <p:cNvSpPr txBox="1"/>
          <p:nvPr/>
        </p:nvSpPr>
        <p:spPr>
          <a:xfrm>
            <a:off x="3347864" y="3213741"/>
            <a:ext cx="2180760" cy="523220"/>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1400" dirty="0"/>
              <a:t>1</a:t>
            </a:r>
            <a:r>
              <a:rPr lang="en-US" sz="1400" dirty="0" smtClean="0"/>
              <a:t>)  Passover Slain; Blood on Doorposts; Passover Eaten</a:t>
            </a:r>
            <a:endParaRPr lang="en-US" sz="1400" b="1" dirty="0">
              <a:solidFill>
                <a:schemeClr val="accent1">
                  <a:lumMod val="75000"/>
                </a:schemeClr>
              </a:solidFill>
            </a:endParaRPr>
          </a:p>
        </p:txBody>
      </p:sp>
      <p:sp>
        <p:nvSpPr>
          <p:cNvPr id="2" name="TextBox 1"/>
          <p:cNvSpPr txBox="1"/>
          <p:nvPr/>
        </p:nvSpPr>
        <p:spPr>
          <a:xfrm>
            <a:off x="-57718" y="1238104"/>
            <a:ext cx="9125518" cy="646331"/>
          </a:xfrm>
          <a:prstGeom prst="rect">
            <a:avLst/>
          </a:prstGeom>
          <a:noFill/>
        </p:spPr>
        <p:txBody>
          <a:bodyPr wrap="square" rtlCol="0">
            <a:spAutoFit/>
          </a:bodyPr>
          <a:lstStyle/>
          <a:p>
            <a:r>
              <a:rPr lang="en-US" b="1" dirty="0">
                <a:solidFill>
                  <a:srgbClr val="FF0066"/>
                </a:solidFill>
              </a:rPr>
              <a:t>Dawn</a:t>
            </a:r>
            <a:r>
              <a:rPr lang="en-US" dirty="0">
                <a:solidFill>
                  <a:srgbClr val="9933FF"/>
                </a:solidFill>
              </a:rPr>
              <a:t>  </a:t>
            </a:r>
            <a:r>
              <a:rPr lang="en-US" dirty="0" smtClean="0">
                <a:solidFill>
                  <a:srgbClr val="9933FF"/>
                </a:solidFill>
              </a:rPr>
              <a:t>  </a:t>
            </a:r>
            <a:r>
              <a:rPr lang="en-US" b="1" dirty="0" smtClean="0">
                <a:ln>
                  <a:solidFill>
                    <a:schemeClr val="accent1">
                      <a:lumMod val="75000"/>
                    </a:schemeClr>
                  </a:solidFill>
                </a:ln>
                <a:solidFill>
                  <a:srgbClr val="FFFF00"/>
                </a:solidFill>
              </a:rPr>
              <a:t>Sunrise</a:t>
            </a:r>
            <a:r>
              <a:rPr lang="en-US" dirty="0" smtClean="0"/>
              <a:t>                   </a:t>
            </a:r>
            <a:r>
              <a:rPr lang="en-US" b="1" dirty="0" smtClean="0">
                <a:ln w="1905"/>
                <a:solidFill>
                  <a:srgbClr val="0070C0"/>
                </a:solidFill>
                <a:effectLst>
                  <a:innerShdw blurRad="69850" dist="43180" dir="5400000">
                    <a:srgbClr val="000000">
                      <a:alpha val="65000"/>
                    </a:srgbClr>
                  </a:innerShdw>
                </a:effectLst>
              </a:rPr>
              <a:t>Noon</a:t>
            </a:r>
            <a:r>
              <a:rPr lang="en-US" dirty="0"/>
              <a:t>	   </a:t>
            </a:r>
            <a:r>
              <a:rPr lang="en-US" dirty="0" smtClean="0"/>
              <a:t> </a:t>
            </a:r>
            <a:r>
              <a:rPr lang="en-US" b="1" dirty="0" smtClean="0">
                <a:ln>
                  <a:solidFill>
                    <a:schemeClr val="accent1">
                      <a:lumMod val="75000"/>
                    </a:schemeClr>
                  </a:solidFill>
                </a:ln>
                <a:solidFill>
                  <a:schemeClr val="accent6">
                    <a:lumMod val="60000"/>
                    <a:lumOff val="40000"/>
                  </a:schemeClr>
                </a:solidFill>
              </a:rPr>
              <a:t>Sunset/</a:t>
            </a:r>
            <a:r>
              <a:rPr lang="en-US" b="1" dirty="0" smtClean="0">
                <a:ln>
                  <a:solidFill>
                    <a:schemeClr val="accent1">
                      <a:lumMod val="75000"/>
                    </a:schemeClr>
                  </a:solidFill>
                </a:ln>
                <a:solidFill>
                  <a:schemeClr val="accent6">
                    <a:lumMod val="75000"/>
                  </a:schemeClr>
                </a:solidFill>
              </a:rPr>
              <a:t>Dusk                                                             </a:t>
            </a:r>
            <a:r>
              <a:rPr lang="en-US" b="1" dirty="0" smtClean="0">
                <a:solidFill>
                  <a:srgbClr val="FF0066"/>
                </a:solidFill>
              </a:rPr>
              <a:t>Dawn</a:t>
            </a:r>
            <a:br>
              <a:rPr lang="en-US" b="1" dirty="0" smtClean="0">
                <a:solidFill>
                  <a:srgbClr val="FF0066"/>
                </a:solidFill>
              </a:rPr>
            </a:br>
            <a:r>
              <a:rPr lang="en-US" b="1" dirty="0" smtClean="0">
                <a:solidFill>
                  <a:srgbClr val="FF0066"/>
                </a:solidFill>
                <a:effectLst>
                  <a:glow rad="190500">
                    <a:schemeClr val="tx1">
                      <a:lumMod val="50000"/>
                      <a:lumOff val="50000"/>
                      <a:alpha val="73000"/>
                    </a:schemeClr>
                  </a:glow>
                </a:effectLst>
              </a:rPr>
              <a:t>                                                                                                                         </a:t>
            </a:r>
            <a:r>
              <a:rPr lang="en-US" sz="1600" b="1" dirty="0" smtClean="0">
                <a:ln>
                  <a:solidFill>
                    <a:schemeClr val="accent1">
                      <a:lumMod val="75000"/>
                    </a:schemeClr>
                  </a:solidFill>
                </a:ln>
                <a:solidFill>
                  <a:srgbClr val="000046"/>
                </a:solidFill>
                <a:effectLst>
                  <a:glow rad="190500">
                    <a:schemeClr val="tx1">
                      <a:lumMod val="50000"/>
                      <a:lumOff val="50000"/>
                      <a:alpha val="73000"/>
                    </a:schemeClr>
                  </a:glow>
                </a:effectLst>
              </a:rPr>
              <a:t>Midnight Deliverance                                  </a:t>
            </a:r>
            <a:endParaRPr lang="en-US" dirty="0">
              <a:ln>
                <a:solidFill>
                  <a:schemeClr val="accent1">
                    <a:lumMod val="75000"/>
                  </a:schemeClr>
                </a:solidFill>
              </a:ln>
              <a:effectLst>
                <a:glow rad="190500">
                  <a:schemeClr val="tx1">
                    <a:lumMod val="50000"/>
                    <a:lumOff val="50000"/>
                    <a:alpha val="73000"/>
                  </a:schemeClr>
                </a:glow>
              </a:effectLst>
            </a:endParaRPr>
          </a:p>
        </p:txBody>
      </p:sp>
      <p:sp>
        <p:nvSpPr>
          <p:cNvPr id="29" name="Rectangle 28"/>
          <p:cNvSpPr/>
          <p:nvPr/>
        </p:nvSpPr>
        <p:spPr>
          <a:xfrm>
            <a:off x="8610600" y="2255912"/>
            <a:ext cx="533400" cy="914400"/>
          </a:xfrm>
          <a:prstGeom prst="rect">
            <a:avLst/>
          </a:prstGeom>
          <a:gradFill flip="none" rotWithShape="1">
            <a:gsLst>
              <a:gs pos="3000">
                <a:srgbClr val="000046"/>
              </a:gs>
              <a:gs pos="58000">
                <a:schemeClr val="accent1">
                  <a:lumMod val="60000"/>
                  <a:lumOff val="40000"/>
                </a:schemeClr>
              </a:gs>
              <a:gs pos="97000">
                <a:srgbClr val="FBD388"/>
              </a:gs>
              <a:gs pos="7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smtClean="0">
                <a:solidFill>
                  <a:schemeClr val="tx1"/>
                </a:solidFill>
              </a:rPr>
              <a:t>15</a:t>
            </a:r>
            <a:r>
              <a:rPr lang="en-CA" sz="1100" b="1" baseline="30000" dirty="0" smtClean="0">
                <a:solidFill>
                  <a:schemeClr val="tx1"/>
                </a:solidFill>
              </a:rPr>
              <a:t>th</a:t>
            </a:r>
            <a:r>
              <a:rPr lang="en-CA" sz="1400" b="1" dirty="0" smtClean="0">
                <a:solidFill>
                  <a:schemeClr val="tx1"/>
                </a:solidFill>
              </a:rPr>
              <a:t> </a:t>
            </a:r>
            <a:r>
              <a:rPr lang="en-CA" sz="1200" b="1" dirty="0" smtClean="0">
                <a:solidFill>
                  <a:schemeClr val="tx1"/>
                </a:solidFill>
              </a:rPr>
              <a:t>ULB</a:t>
            </a:r>
            <a:endParaRPr lang="en-CA" sz="1400" b="1" dirty="0">
              <a:solidFill>
                <a:schemeClr val="tx1"/>
              </a:solidFill>
            </a:endParaRPr>
          </a:p>
        </p:txBody>
      </p:sp>
      <p:cxnSp>
        <p:nvCxnSpPr>
          <p:cNvPr id="17" name="Straight Connector 16"/>
          <p:cNvCxnSpPr/>
          <p:nvPr/>
        </p:nvCxnSpPr>
        <p:spPr>
          <a:xfrm flipV="1">
            <a:off x="8595297" y="1598457"/>
            <a:ext cx="4" cy="1587098"/>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510817" y="1898252"/>
            <a:ext cx="0" cy="1629720"/>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642121" y="3170312"/>
            <a:ext cx="0" cy="710463"/>
          </a:xfrm>
          <a:prstGeom prst="straightConnector1">
            <a:avLst/>
          </a:prstGeom>
          <a:ln w="57150">
            <a:solidFill>
              <a:srgbClr val="FF0066"/>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668344" y="3775752"/>
            <a:ext cx="1399456" cy="1384995"/>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rtlCol="0">
            <a:spAutoFit/>
          </a:bodyPr>
          <a:lstStyle/>
          <a:p>
            <a:pPr algn="ctr"/>
            <a:r>
              <a:rPr lang="en-US" sz="1400" dirty="0" smtClean="0"/>
              <a:t>Departure from </a:t>
            </a:r>
            <a:r>
              <a:rPr lang="en-US" sz="1400" dirty="0" err="1" smtClean="0"/>
              <a:t>Rameses</a:t>
            </a:r>
            <a:r>
              <a:rPr lang="en-US" sz="1400" dirty="0" smtClean="0"/>
              <a:t> the </a:t>
            </a:r>
            <a:r>
              <a:rPr lang="en-US" sz="1400" b="1" u="sng" dirty="0" smtClean="0">
                <a:solidFill>
                  <a:srgbClr val="FF0066"/>
                </a:solidFill>
              </a:rPr>
              <a:t>morrow after</a:t>
            </a:r>
            <a:r>
              <a:rPr lang="en-US" sz="1400" b="1" dirty="0" smtClean="0">
                <a:solidFill>
                  <a:srgbClr val="FF0066"/>
                </a:solidFill>
              </a:rPr>
              <a:t> </a:t>
            </a:r>
            <a:r>
              <a:rPr lang="en-US" sz="1400" dirty="0" smtClean="0"/>
              <a:t>the Passover, on the 15</a:t>
            </a:r>
            <a:r>
              <a:rPr lang="en-US" sz="1400" baseline="30000" dirty="0" smtClean="0"/>
              <a:t>th</a:t>
            </a:r>
            <a:r>
              <a:rPr lang="en-US" sz="1400" dirty="0" smtClean="0"/>
              <a:t> day of ULB Sabbath.</a:t>
            </a:r>
            <a:endParaRPr lang="en-US" sz="1400" b="1" dirty="0">
              <a:solidFill>
                <a:schemeClr val="accent1">
                  <a:lumMod val="75000"/>
                </a:schemeClr>
              </a:solidFill>
            </a:endParaRPr>
          </a:p>
        </p:txBody>
      </p:sp>
      <p:cxnSp>
        <p:nvCxnSpPr>
          <p:cNvPr id="37" name="Straight Arrow Connector 36"/>
          <p:cNvCxnSpPr/>
          <p:nvPr/>
        </p:nvCxnSpPr>
        <p:spPr>
          <a:xfrm flipV="1">
            <a:off x="5602000" y="3024186"/>
            <a:ext cx="266144" cy="908870"/>
          </a:xfrm>
          <a:prstGeom prst="straightConnector1">
            <a:avLst/>
          </a:prstGeom>
          <a:ln w="57150">
            <a:solidFill>
              <a:srgbClr val="00B0F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249887" y="3742433"/>
            <a:ext cx="1847390" cy="523220"/>
          </a:xfrm>
          <a:prstGeom prst="rect">
            <a:avLst/>
          </a:prstGeom>
          <a:solidFill>
            <a:srgbClr val="A3E7FF"/>
          </a:solidFill>
          <a:scene3d>
            <a:camera prst="orthographicFront"/>
            <a:lightRig rig="threePt" dir="t"/>
          </a:scene3d>
          <a:sp3d>
            <a:bevelT w="152400" h="50800" prst="softRound"/>
          </a:sp3d>
        </p:spPr>
        <p:txBody>
          <a:bodyPr wrap="square" rtlCol="0">
            <a:spAutoFit/>
          </a:bodyPr>
          <a:lstStyle/>
          <a:p>
            <a:pPr algn="ctr"/>
            <a:r>
              <a:rPr lang="en-US" sz="1400" dirty="0"/>
              <a:t>2</a:t>
            </a:r>
            <a:r>
              <a:rPr lang="en-US" sz="1400" dirty="0" smtClean="0"/>
              <a:t>)  Do not go out of the house till morning.</a:t>
            </a:r>
            <a:endParaRPr lang="en-US" sz="1400" dirty="0"/>
          </a:p>
        </p:txBody>
      </p:sp>
      <p:sp>
        <p:nvSpPr>
          <p:cNvPr id="6" name="Lightning Bolt 5"/>
          <p:cNvSpPr/>
          <p:nvPr/>
        </p:nvSpPr>
        <p:spPr>
          <a:xfrm rot="12280822">
            <a:off x="6786647" y="1821840"/>
            <a:ext cx="681823" cy="1669748"/>
          </a:xfrm>
          <a:prstGeom prst="lightningBolt">
            <a:avLst/>
          </a:prstGeom>
          <a:solidFill>
            <a:schemeClr val="tx1">
              <a:lumMod val="50000"/>
              <a:lumOff val="50000"/>
              <a:alpha val="76000"/>
            </a:schemeClr>
          </a:solidFill>
          <a:ln>
            <a:solidFill>
              <a:schemeClr val="accent1"/>
            </a:solidFill>
          </a:ln>
          <a:effectLst>
            <a:glow rad="215900">
              <a:schemeClr val="tx1">
                <a:lumMod val="50000"/>
                <a:lumOff val="50000"/>
                <a:alpha val="47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2" descr="C:\Users\Rae\Desktop\death ange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16479" y="764521"/>
            <a:ext cx="1069455" cy="917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0555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2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wipe(left)">
                                      <p:cBhvr>
                                        <p:cTn id="25" dur="2250"/>
                                        <p:tgtEl>
                                          <p:spTgt spid="32">
                                            <p:txEl>
                                              <p:pRg st="0" end="0"/>
                                            </p:txEl>
                                          </p:spTgt>
                                        </p:tgtEl>
                                      </p:cBhvr>
                                    </p:animEffect>
                                  </p:childTnLst>
                                </p:cTn>
                              </p:par>
                            </p:childTnLst>
                          </p:cTn>
                        </p:par>
                        <p:par>
                          <p:cTn id="26" fill="hold">
                            <p:stCondLst>
                              <p:cond delay="3250"/>
                            </p:stCondLst>
                            <p:childTnLst>
                              <p:par>
                                <p:cTn id="27" presetID="22" presetClass="entr" presetSubtype="1"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20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wipe(left)">
                                      <p:cBhvr>
                                        <p:cTn id="34" dur="1250"/>
                                        <p:tgtEl>
                                          <p:spTgt spid="7">
                                            <p:txEl>
                                              <p:pRg st="0" end="0"/>
                                            </p:txEl>
                                          </p:spTgt>
                                        </p:tgtEl>
                                      </p:cBhvr>
                                    </p:animEffect>
                                  </p:childTnLst>
                                </p:cTn>
                              </p:par>
                            </p:childTnLst>
                          </p:cTn>
                        </p:par>
                        <p:par>
                          <p:cTn id="35" fill="hold">
                            <p:stCondLst>
                              <p:cond delay="1250"/>
                            </p:stCondLst>
                            <p:childTnLst>
                              <p:par>
                                <p:cTn id="36" presetID="22" presetClass="entr" presetSubtype="4"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1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3" end="3"/>
                                            </p:txEl>
                                          </p:spTgt>
                                        </p:tgtEl>
                                        <p:attrNameLst>
                                          <p:attrName>style.visibility</p:attrName>
                                        </p:attrNameLst>
                                      </p:cBhvr>
                                      <p:to>
                                        <p:strVal val="visible"/>
                                      </p:to>
                                    </p:set>
                                    <p:animEffect transition="in" filter="fade">
                                      <p:cBhvr>
                                        <p:cTn id="43" dur="1000"/>
                                        <p:tgtEl>
                                          <p:spTgt spid="11">
                                            <p:txEl>
                                              <p:pRg st="3" end="3"/>
                                            </p:txEl>
                                          </p:spTgt>
                                        </p:tgtEl>
                                      </p:cBhvr>
                                    </p:animEffect>
                                    <p:anim calcmode="lin" valueType="num">
                                      <p:cBhvr>
                                        <p:cTn id="44"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1">
                                            <p:txEl>
                                              <p:pRg st="4" end="4"/>
                                            </p:txEl>
                                          </p:spTgt>
                                        </p:tgtEl>
                                        <p:attrNameLst>
                                          <p:attrName>style.visibility</p:attrName>
                                        </p:attrNameLst>
                                      </p:cBhvr>
                                      <p:to>
                                        <p:strVal val="visible"/>
                                      </p:to>
                                    </p:set>
                                    <p:animEffect transition="in" filter="fade">
                                      <p:cBhvr>
                                        <p:cTn id="50" dur="1000"/>
                                        <p:tgtEl>
                                          <p:spTgt spid="11">
                                            <p:txEl>
                                              <p:pRg st="4" end="4"/>
                                            </p:txEl>
                                          </p:spTgt>
                                        </p:tgtEl>
                                      </p:cBhvr>
                                    </p:animEffect>
                                    <p:anim calcmode="lin" valueType="num">
                                      <p:cBhvr>
                                        <p:cTn id="51"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31" presetClass="entr" presetSubtype="0" fill="hold" grpId="0" nodeType="after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1500" fill="hold"/>
                                        <p:tgtEl>
                                          <p:spTgt spid="6"/>
                                        </p:tgtEl>
                                        <p:attrNameLst>
                                          <p:attrName>ppt_w</p:attrName>
                                        </p:attrNameLst>
                                      </p:cBhvr>
                                      <p:tavLst>
                                        <p:tav tm="0">
                                          <p:val>
                                            <p:fltVal val="0"/>
                                          </p:val>
                                        </p:tav>
                                        <p:tav tm="100000">
                                          <p:val>
                                            <p:strVal val="#ppt_w"/>
                                          </p:val>
                                        </p:tav>
                                      </p:tavLst>
                                    </p:anim>
                                    <p:anim calcmode="lin" valueType="num">
                                      <p:cBhvr>
                                        <p:cTn id="57" dur="1500" fill="hold"/>
                                        <p:tgtEl>
                                          <p:spTgt spid="6"/>
                                        </p:tgtEl>
                                        <p:attrNameLst>
                                          <p:attrName>ppt_h</p:attrName>
                                        </p:attrNameLst>
                                      </p:cBhvr>
                                      <p:tavLst>
                                        <p:tav tm="0">
                                          <p:val>
                                            <p:fltVal val="0"/>
                                          </p:val>
                                        </p:tav>
                                        <p:tav tm="100000">
                                          <p:val>
                                            <p:strVal val="#ppt_h"/>
                                          </p:val>
                                        </p:tav>
                                      </p:tavLst>
                                    </p:anim>
                                    <p:anim calcmode="lin" valueType="num">
                                      <p:cBhvr>
                                        <p:cTn id="58" dur="1500" fill="hold"/>
                                        <p:tgtEl>
                                          <p:spTgt spid="6"/>
                                        </p:tgtEl>
                                        <p:attrNameLst>
                                          <p:attrName>style.rotation</p:attrName>
                                        </p:attrNameLst>
                                      </p:cBhvr>
                                      <p:tavLst>
                                        <p:tav tm="0">
                                          <p:val>
                                            <p:fltVal val="90"/>
                                          </p:val>
                                        </p:tav>
                                        <p:tav tm="100000">
                                          <p:val>
                                            <p:fltVal val="0"/>
                                          </p:val>
                                        </p:tav>
                                      </p:tavLst>
                                    </p:anim>
                                    <p:animEffect transition="in" filter="fade">
                                      <p:cBhvr>
                                        <p:cTn id="59" dur="1500"/>
                                        <p:tgtEl>
                                          <p:spTgt spid="6"/>
                                        </p:tgtEl>
                                      </p:cBhvr>
                                    </p:animEffect>
                                  </p:childTnLst>
                                </p:cTn>
                              </p:par>
                            </p:childTnLst>
                          </p:cTn>
                        </p:par>
                        <p:par>
                          <p:cTn id="60" fill="hold">
                            <p:stCondLst>
                              <p:cond delay="2500"/>
                            </p:stCondLst>
                            <p:childTnLst>
                              <p:par>
                                <p:cTn id="61" presetID="8" presetClass="emph" presetSubtype="0" fill="hold" grpId="1" nodeType="afterEffect">
                                  <p:stCondLst>
                                    <p:cond delay="0"/>
                                  </p:stCondLst>
                                  <p:childTnLst>
                                    <p:animRot by="21600000">
                                      <p:cBhvr>
                                        <p:cTn id="62" dur="2000" fill="hold"/>
                                        <p:tgtEl>
                                          <p:spTgt spid="6"/>
                                        </p:tgtEl>
                                        <p:attrNameLst>
                                          <p:attrName>r</p:attrName>
                                        </p:attrNameLst>
                                      </p:cBhvr>
                                    </p:animRot>
                                  </p:childTnLst>
                                </p:cTn>
                              </p:par>
                              <p:par>
                                <p:cTn id="63" presetID="6" presetClass="entr" presetSubtype="16"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circle(in)">
                                      <p:cBhvr>
                                        <p:cTn id="65" dur="20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
                                            <p:txEl>
                                              <p:pRg st="5" end="5"/>
                                            </p:txEl>
                                          </p:spTgt>
                                        </p:tgtEl>
                                        <p:attrNameLst>
                                          <p:attrName>style.visibility</p:attrName>
                                        </p:attrNameLst>
                                      </p:cBhvr>
                                      <p:to>
                                        <p:strVal val="visible"/>
                                      </p:to>
                                    </p:set>
                                    <p:animEffect transition="in" filter="fade">
                                      <p:cBhvr>
                                        <p:cTn id="70" dur="1000"/>
                                        <p:tgtEl>
                                          <p:spTgt spid="11">
                                            <p:txEl>
                                              <p:pRg st="5" end="5"/>
                                            </p:txEl>
                                          </p:spTgt>
                                        </p:tgtEl>
                                      </p:cBhvr>
                                    </p:animEffect>
                                    <p:anim calcmode="lin" valueType="num">
                                      <p:cBhvr>
                                        <p:cTn id="7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xEl>
                                              <p:pRg st="6" end="6"/>
                                            </p:txEl>
                                          </p:spTgt>
                                        </p:tgtEl>
                                        <p:attrNameLst>
                                          <p:attrName>style.visibility</p:attrName>
                                        </p:attrNameLst>
                                      </p:cBhvr>
                                      <p:to>
                                        <p:strVal val="visible"/>
                                      </p:to>
                                    </p:set>
                                    <p:animEffect transition="in" filter="fade">
                                      <p:cBhvr>
                                        <p:cTn id="77" dur="1000"/>
                                        <p:tgtEl>
                                          <p:spTgt spid="11">
                                            <p:txEl>
                                              <p:pRg st="6" end="6"/>
                                            </p:txEl>
                                          </p:spTgt>
                                        </p:tgtEl>
                                      </p:cBhvr>
                                    </p:animEffect>
                                    <p:anim calcmode="lin" valueType="num">
                                      <p:cBhvr>
                                        <p:cTn id="7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16" presetClass="entr" presetSubtype="21" fill="hold" nodeType="afterEffect">
                                  <p:stCondLst>
                                    <p:cond delay="0"/>
                                  </p:stCondLst>
                                  <p:childTnLst>
                                    <p:set>
                                      <p:cBhvr>
                                        <p:cTn id="82" dur="1" fill="hold">
                                          <p:stCondLst>
                                            <p:cond delay="0"/>
                                          </p:stCondLst>
                                        </p:cTn>
                                        <p:tgtEl>
                                          <p:spTgt spid="36">
                                            <p:txEl>
                                              <p:pRg st="0" end="0"/>
                                            </p:txEl>
                                          </p:spTgt>
                                        </p:tgtEl>
                                        <p:attrNameLst>
                                          <p:attrName>style.visibility</p:attrName>
                                        </p:attrNameLst>
                                      </p:cBhvr>
                                      <p:to>
                                        <p:strVal val="visible"/>
                                      </p:to>
                                    </p:set>
                                    <p:animEffect transition="in" filter="barn(inVertical)">
                                      <p:cBhvr>
                                        <p:cTn id="83" dur="750"/>
                                        <p:tgtEl>
                                          <p:spTgt spid="36">
                                            <p:txEl>
                                              <p:pRg st="0" end="0"/>
                                            </p:txEl>
                                          </p:spTgt>
                                        </p:tgtEl>
                                      </p:cBhvr>
                                    </p:animEffect>
                                  </p:childTnLst>
                                </p:cTn>
                              </p:par>
                            </p:childTnLst>
                          </p:cTn>
                        </p:par>
                        <p:par>
                          <p:cTn id="84" fill="hold">
                            <p:stCondLst>
                              <p:cond delay="1750"/>
                            </p:stCondLst>
                            <p:childTnLst>
                              <p:par>
                                <p:cTn id="85" presetID="22" presetClass="entr" presetSubtype="4" fill="hold"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1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6"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2" descr="G:\#2 Art JPEG &amp; 27 folders June 9\question 22ib.jpg"/>
          <p:cNvPicPr>
            <a:picLocks noGrp="1" noChangeAspect="1" noChangeArrowheads="1"/>
          </p:cNvPicPr>
          <p:nvPr>
            <p:ph idx="1"/>
          </p:nvPr>
        </p:nvPicPr>
        <p:blipFill>
          <a:blip r:embed="rId3" cstate="print">
            <a:duotone>
              <a:schemeClr val="accent2">
                <a:shade val="45000"/>
                <a:satMod val="135000"/>
              </a:schemeClr>
              <a:prstClr val="white"/>
            </a:duotone>
          </a:blip>
          <a:srcRect/>
          <a:stretch>
            <a:fillRect/>
          </a:stretch>
        </p:blipFill>
        <p:spPr bwMode="auto">
          <a:xfrm>
            <a:off x="6101464" y="1365920"/>
            <a:ext cx="1872208"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467544" y="1340768"/>
            <a:ext cx="4464496" cy="5170646"/>
          </a:xfrm>
          <a:prstGeom prst="rect">
            <a:avLst/>
          </a:prstGeom>
          <a:noFill/>
        </p:spPr>
        <p:txBody>
          <a:bodyPr wrap="square" rtlCol="0">
            <a:spAutoFit/>
            <a:scene3d>
              <a:camera prst="orthographicFront"/>
              <a:lightRig rig="threePt" dir="t"/>
            </a:scene3d>
            <a:sp3d extrusionH="57150">
              <a:bevelT w="38100" h="38100"/>
            </a:sp3d>
          </a:bodyPr>
          <a:lstStyle/>
          <a:p>
            <a:r>
              <a:rPr lang="en-US" sz="2400" b="1" dirty="0" smtClean="0">
                <a:solidFill>
                  <a:srgbClr val="CC3300"/>
                </a:solidFill>
              </a:rPr>
              <a:t>Some feel the Passover Feast Day begins at sunset on </a:t>
            </a:r>
            <a:r>
              <a:rPr lang="en-US" sz="2400" b="1" dirty="0" err="1" smtClean="0">
                <a:solidFill>
                  <a:srgbClr val="CC3300"/>
                </a:solidFill>
              </a:rPr>
              <a:t>Abib</a:t>
            </a:r>
            <a:r>
              <a:rPr lang="en-US" sz="2400" b="1" dirty="0" smtClean="0">
                <a:solidFill>
                  <a:srgbClr val="CC3300"/>
                </a:solidFill>
              </a:rPr>
              <a:t> 13.  They prepare to eat the Passover Meal at dusk (after sunset), believing this is now Abib 14.  </a:t>
            </a:r>
          </a:p>
          <a:p>
            <a:endParaRPr lang="en-US" sz="600" b="1" dirty="0">
              <a:solidFill>
                <a:schemeClr val="accent1">
                  <a:lumMod val="75000"/>
                </a:schemeClr>
              </a:solidFill>
            </a:endParaRPr>
          </a:p>
          <a:p>
            <a:r>
              <a:rPr lang="en-US" sz="2400" b="1" dirty="0" smtClean="0">
                <a:solidFill>
                  <a:schemeClr val="accent1">
                    <a:lumMod val="75000"/>
                  </a:schemeClr>
                </a:solidFill>
              </a:rPr>
              <a:t>However, there’s another problem!  The children of Israel were commanded to leave the morrow after which would be </a:t>
            </a:r>
            <a:br>
              <a:rPr lang="en-US" sz="2400" b="1" dirty="0" smtClean="0">
                <a:solidFill>
                  <a:schemeClr val="accent1">
                    <a:lumMod val="75000"/>
                  </a:schemeClr>
                </a:solidFill>
              </a:rPr>
            </a:br>
            <a:r>
              <a:rPr lang="en-US" sz="2400" b="1" dirty="0" smtClean="0">
                <a:solidFill>
                  <a:schemeClr val="accent1">
                    <a:lumMod val="75000"/>
                  </a:schemeClr>
                </a:solidFill>
              </a:rPr>
              <a:t>the Day Season of Abib 14.  </a:t>
            </a:r>
          </a:p>
          <a:p>
            <a:endParaRPr lang="en-US" sz="600" b="1" dirty="0">
              <a:solidFill>
                <a:schemeClr val="accent1">
                  <a:lumMod val="75000"/>
                </a:schemeClr>
              </a:solidFill>
            </a:endParaRPr>
          </a:p>
          <a:p>
            <a:r>
              <a:rPr lang="en-US" sz="2400" b="1" dirty="0" smtClean="0">
                <a:solidFill>
                  <a:srgbClr val="C00000"/>
                </a:solidFill>
              </a:rPr>
              <a:t>Num 33:3 confirms they left on the morning of Abib 15</a:t>
            </a:r>
            <a:r>
              <a:rPr lang="en-US" sz="2400" b="1" baseline="30000" dirty="0" smtClean="0">
                <a:solidFill>
                  <a:srgbClr val="C00000"/>
                </a:solidFill>
              </a:rPr>
              <a:t>th</a:t>
            </a:r>
            <a:r>
              <a:rPr lang="en-US" sz="2400" b="1" dirty="0">
                <a:solidFill>
                  <a:srgbClr val="C00000"/>
                </a:solidFill>
              </a:rPr>
              <a:t> </a:t>
            </a:r>
            <a:r>
              <a:rPr lang="en-US" sz="2400" b="1" dirty="0" smtClean="0">
                <a:solidFill>
                  <a:srgbClr val="C00000"/>
                </a:solidFill>
              </a:rPr>
              <a:t>– not the morning of Abib 14</a:t>
            </a:r>
            <a:r>
              <a:rPr lang="en-US" sz="2400" b="1" baseline="30000" dirty="0" smtClean="0">
                <a:solidFill>
                  <a:srgbClr val="C00000"/>
                </a:solidFill>
              </a:rPr>
              <a:t>th</a:t>
            </a:r>
            <a:r>
              <a:rPr lang="en-US" sz="2400" b="1" dirty="0" smtClean="0">
                <a:solidFill>
                  <a:srgbClr val="C00000"/>
                </a:solidFill>
              </a:rPr>
              <a:t>.</a:t>
            </a:r>
          </a:p>
          <a:p>
            <a:endParaRPr lang="en-US" sz="600" b="1" dirty="0">
              <a:solidFill>
                <a:schemeClr val="accent1">
                  <a:lumMod val="75000"/>
                </a:schemeClr>
              </a:solidFill>
            </a:endParaRPr>
          </a:p>
        </p:txBody>
      </p:sp>
      <p:sp>
        <p:nvSpPr>
          <p:cNvPr id="3" name="Slide Number Placeholder 2"/>
          <p:cNvSpPr>
            <a:spLocks noGrp="1"/>
          </p:cNvSpPr>
          <p:nvPr>
            <p:ph type="sldNum" sz="quarter" idx="12"/>
          </p:nvPr>
        </p:nvSpPr>
        <p:spPr/>
        <p:txBody>
          <a:bodyPr/>
          <a:lstStyle/>
          <a:p>
            <a:fld id="{0D34CC77-AFBD-49B8-AB88-7B6E3FAC7633}" type="slidenum">
              <a:rPr lang="en-CA" smtClean="0"/>
              <a:t>84</a:t>
            </a:fld>
            <a:endParaRPr lang="en-CA"/>
          </a:p>
        </p:txBody>
      </p:sp>
      <p:sp>
        <p:nvSpPr>
          <p:cNvPr id="6" name="TextBox 5"/>
          <p:cNvSpPr txBox="1"/>
          <p:nvPr/>
        </p:nvSpPr>
        <p:spPr>
          <a:xfrm>
            <a:off x="5148064" y="3356992"/>
            <a:ext cx="3691706" cy="267765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400" b="1" dirty="0" smtClean="0">
                <a:solidFill>
                  <a:srgbClr val="0070C0"/>
                </a:solidFill>
              </a:rPr>
              <a:t>Something to Ponder:</a:t>
            </a:r>
          </a:p>
          <a:p>
            <a:pPr algn="ctr"/>
            <a:r>
              <a:rPr lang="en-US" sz="2400" b="1" dirty="0" smtClean="0">
                <a:solidFill>
                  <a:srgbClr val="FF0000"/>
                </a:solidFill>
              </a:rPr>
              <a:t>The sunset commencement causes conflict between </a:t>
            </a:r>
            <a:r>
              <a:rPr lang="en-US" sz="2400" b="1" dirty="0" err="1" smtClean="0">
                <a:solidFill>
                  <a:srgbClr val="FF0000"/>
                </a:solidFill>
              </a:rPr>
              <a:t>Exo</a:t>
            </a:r>
            <a:r>
              <a:rPr lang="en-US" sz="2400" b="1" dirty="0" smtClean="0">
                <a:solidFill>
                  <a:srgbClr val="FF0000"/>
                </a:solidFill>
              </a:rPr>
              <a:t> 12 and Num 33.</a:t>
            </a:r>
            <a:br>
              <a:rPr lang="en-US" sz="2400" b="1" dirty="0" smtClean="0">
                <a:solidFill>
                  <a:srgbClr val="FF0000"/>
                </a:solidFill>
              </a:rPr>
            </a:br>
            <a:r>
              <a:rPr lang="en-US" sz="2400" b="1" dirty="0" smtClean="0">
                <a:solidFill>
                  <a:srgbClr val="0070C0"/>
                </a:solidFill>
              </a:rPr>
              <a:t>Only the Dawn Day-start </a:t>
            </a:r>
            <a:br>
              <a:rPr lang="en-US" sz="2400" b="1" dirty="0" smtClean="0">
                <a:solidFill>
                  <a:srgbClr val="0070C0"/>
                </a:solidFill>
              </a:rPr>
            </a:br>
            <a:r>
              <a:rPr lang="en-US" sz="2400" b="1" dirty="0" smtClean="0">
                <a:solidFill>
                  <a:srgbClr val="0070C0"/>
                </a:solidFill>
              </a:rPr>
              <a:t>- as found in Gen 1 - </a:t>
            </a:r>
            <a:br>
              <a:rPr lang="en-US" sz="2400" b="1" dirty="0" smtClean="0">
                <a:solidFill>
                  <a:srgbClr val="0070C0"/>
                </a:solidFill>
              </a:rPr>
            </a:br>
            <a:r>
              <a:rPr lang="en-US" sz="2400" b="1" dirty="0" smtClean="0">
                <a:solidFill>
                  <a:srgbClr val="0070C0"/>
                </a:solidFill>
              </a:rPr>
              <a:t>has the solution.</a:t>
            </a:r>
            <a:endParaRPr lang="en-CA" sz="2400" b="1" dirty="0">
              <a:solidFill>
                <a:srgbClr val="0070C0"/>
              </a:solidFill>
            </a:endParaRPr>
          </a:p>
        </p:txBody>
      </p:sp>
      <p:sp>
        <p:nvSpPr>
          <p:cNvPr id="7" name="Title 1"/>
          <p:cNvSpPr txBox="1">
            <a:spLocks/>
          </p:cNvSpPr>
          <p:nvPr/>
        </p:nvSpPr>
        <p:spPr>
          <a:xfrm>
            <a:off x="414834" y="25152"/>
            <a:ext cx="8496944"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Question Time For Exodus 12</a:t>
            </a:r>
            <a:endParaRPr lang="en-CA" sz="4000" cap="none" dirty="0">
              <a:solidFill>
                <a:schemeClr val="accent2">
                  <a:lumMod val="75000"/>
                </a:schemeClr>
              </a:solidFill>
              <a:effectLst/>
            </a:endParaRPr>
          </a:p>
        </p:txBody>
      </p:sp>
      <p:sp>
        <p:nvSpPr>
          <p:cNvPr id="2" name="Rectangle 1"/>
          <p:cNvSpPr/>
          <p:nvPr/>
        </p:nvSpPr>
        <p:spPr>
          <a:xfrm>
            <a:off x="5829545" y="5877272"/>
            <a:ext cx="2416046" cy="1015663"/>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ctr"/>
            <a:r>
              <a:rPr lang="en-US" sz="6000" b="1" cap="none" spc="0" dirty="0" smtClean="0">
                <a:ln w="10541" cmpd="sng">
                  <a:solidFill>
                    <a:schemeClr val="accent2">
                      <a:lumMod val="50000"/>
                    </a:schemeClr>
                  </a:solidFill>
                  <a:prstDash val="solid"/>
                </a:ln>
                <a:solidFill>
                  <a:srgbClr val="0070C0"/>
                </a:solidFill>
                <a:effectLst/>
                <a:latin typeface="Edwardian Script ITC" pitchFamily="66" charset="0"/>
              </a:rPr>
              <a:t>The End</a:t>
            </a:r>
            <a:endParaRPr lang="en-US" sz="6000" b="1" cap="none" spc="0" dirty="0">
              <a:ln w="10541" cmpd="sng">
                <a:solidFill>
                  <a:schemeClr val="accent2">
                    <a:lumMod val="50000"/>
                  </a:schemeClr>
                </a:solidFill>
                <a:prstDash val="solid"/>
              </a:ln>
              <a:solidFill>
                <a:srgbClr val="0070C0"/>
              </a:solidFill>
              <a:effectLst/>
              <a:latin typeface="Edwardian Script ITC" pitchFamily="66" charset="0"/>
            </a:endParaRPr>
          </a:p>
        </p:txBody>
      </p:sp>
    </p:spTree>
    <p:extLst>
      <p:ext uri="{BB962C8B-B14F-4D97-AF65-F5344CB8AC3E}">
        <p14:creationId xmlns:p14="http://schemas.microsoft.com/office/powerpoint/2010/main" val="1451192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349552" y="6473952"/>
            <a:ext cx="758952" cy="246888"/>
          </a:xfrm>
        </p:spPr>
        <p:txBody>
          <a:bodyPr/>
          <a:lstStyle/>
          <a:p>
            <a:fld id="{0D34CC77-AFBD-49B8-AB88-7B6E3FAC7633}" type="slidenum">
              <a:rPr lang="en-CA" smtClean="0">
                <a:solidFill>
                  <a:schemeClr val="bg1"/>
                </a:solidFill>
              </a:rPr>
              <a:t>85</a:t>
            </a:fld>
            <a:endParaRPr lang="en-CA" dirty="0">
              <a:solidFill>
                <a:schemeClr val="bg1"/>
              </a:solidFill>
            </a:endParaRPr>
          </a:p>
        </p:txBody>
      </p:sp>
      <p:sp>
        <p:nvSpPr>
          <p:cNvPr id="6" name="Rounded Rectangle 5"/>
          <p:cNvSpPr/>
          <p:nvPr/>
        </p:nvSpPr>
        <p:spPr>
          <a:xfrm>
            <a:off x="539552" y="6021288"/>
            <a:ext cx="8133333" cy="715089"/>
          </a:xfrm>
          <a:prstGeom prst="roundRect">
            <a:avLst/>
          </a:prstGeom>
          <a:solidFill>
            <a:srgbClr val="A3E7FF">
              <a:alpha val="56000"/>
            </a:srgbClr>
          </a:solidFill>
          <a:ln w="57150">
            <a:solidFill>
              <a:srgbClr val="002060"/>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hlinkClick r:id="rId4"/>
              </a:rPr>
              <a:t>questions@studythecalendar.com</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r>
              <a:rPr lang="en-US" sz="2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  </a:t>
            </a:r>
            <a:endParaRPr lang="en-US" sz="2400" b="1" cap="none" spc="0" dirty="0">
              <a:ln w="11430"/>
              <a:solidFill>
                <a:srgbClr val="00B0F0"/>
              </a:solidFill>
              <a:effectLst>
                <a:outerShdw blurRad="50800" dist="39000" dir="5460000" algn="tl">
                  <a:srgbClr val="000000">
                    <a:alpha val="38000"/>
                  </a:srgbClr>
                </a:outerShdw>
              </a:effectLst>
              <a:latin typeface="Segoe Print" pitchFamily="2" charset="0"/>
            </a:endParaRPr>
          </a:p>
        </p:txBody>
      </p:sp>
      <p:sp>
        <p:nvSpPr>
          <p:cNvPr id="7" name="Rounded Rectangle 6"/>
          <p:cNvSpPr/>
          <p:nvPr/>
        </p:nvSpPr>
        <p:spPr>
          <a:xfrm>
            <a:off x="1195240" y="3354174"/>
            <a:ext cx="7034760" cy="578882"/>
          </a:xfrm>
          <a:prstGeom prst="roundRect">
            <a:avLst/>
          </a:prstGeom>
          <a:solidFill>
            <a:srgbClr val="A3E7FF">
              <a:alpha val="65000"/>
            </a:srgbClr>
          </a:solidFill>
          <a:ln w="57150">
            <a:solidFill>
              <a:srgbClr val="002060"/>
            </a:solidFill>
          </a:ln>
          <a:scene3d>
            <a:camera prst="orthographicFront"/>
            <a:lightRig rig="flat" dir="tl">
              <a:rot lat="0" lon="0" rev="6600000"/>
            </a:lightRig>
          </a:scene3d>
          <a:sp3d>
            <a:bevelT/>
          </a:sp3d>
        </p:spPr>
        <p:txBody>
          <a:bodyPr wrap="square" lIns="91440" tIns="45720" rIns="91440" bIns="45720">
            <a:spAutoFit/>
            <a:sp3d extrusionH="25400" contourW="8890">
              <a:bevelT w="38100" h="31750"/>
              <a:contourClr>
                <a:schemeClr val="accent2">
                  <a:shade val="75000"/>
                </a:schemeClr>
              </a:contourClr>
            </a:sp3d>
          </a:bodyPr>
          <a:lstStyle/>
          <a:p>
            <a:pPr algn="ctr"/>
            <a:r>
              <a:rPr lang="en-US" sz="2800" b="1" cap="none" spc="0" dirty="0" smtClean="0">
                <a:ln w="11430">
                  <a:solidFill>
                    <a:srgbClr val="3C241C"/>
                  </a:solidFill>
                </a:ln>
                <a:solidFill>
                  <a:srgbClr val="002060"/>
                </a:solidFill>
                <a:effectLst>
                  <a:outerShdw blurRad="50800" dist="39000" dir="5460000" algn="tl">
                    <a:srgbClr val="000000">
                      <a:alpha val="38000"/>
                    </a:srgbClr>
                  </a:outerShdw>
                </a:effectLst>
                <a:latin typeface="Segoe Print" pitchFamily="2" charset="0"/>
              </a:rPr>
              <a:t>Send</a:t>
            </a:r>
            <a:r>
              <a:rPr lang="en-US" sz="2800" b="1" cap="none" spc="0" dirty="0" smtClean="0">
                <a:ln w="11430">
                  <a:solidFill>
                    <a:srgbClr val="3C241C"/>
                  </a:solidFill>
                </a:ln>
                <a:solidFill>
                  <a:schemeClr val="accent2">
                    <a:lumMod val="60000"/>
                    <a:lumOff val="40000"/>
                  </a:schemeClr>
                </a:solidFill>
                <a:effectLst>
                  <a:outerShdw blurRad="50800" dist="39000" dir="5460000" algn="tl">
                    <a:srgbClr val="000000">
                      <a:alpha val="38000"/>
                    </a:srgbClr>
                  </a:outerShdw>
                </a:effectLst>
                <a:latin typeface="Segoe Print" pitchFamily="2" charset="0"/>
              </a:rPr>
              <a:t> </a:t>
            </a:r>
            <a:r>
              <a:rPr lang="en-US" sz="2800" b="1" cap="none" spc="0" dirty="0" smtClean="0">
                <a:ln w="11430">
                  <a:solidFill>
                    <a:srgbClr val="3C241C"/>
                  </a:solidFill>
                </a:ln>
                <a:solidFill>
                  <a:srgbClr val="002060"/>
                </a:solidFill>
                <a:effectLst>
                  <a:outerShdw blurRad="50800" dist="39000" dir="5460000" algn="tl">
                    <a:srgbClr val="000000">
                      <a:alpha val="38000"/>
                    </a:srgbClr>
                  </a:outerShdw>
                </a:effectLst>
                <a:latin typeface="Segoe Print" pitchFamily="2" charset="0"/>
              </a:rPr>
              <a:t>your questions &amp; comments to:</a:t>
            </a:r>
            <a:endParaRPr lang="en-US" sz="2800" b="1" cap="none" spc="0" dirty="0">
              <a:ln w="11430">
                <a:solidFill>
                  <a:srgbClr val="3C241C"/>
                </a:solidFill>
              </a:ln>
              <a:solidFill>
                <a:srgbClr val="002060"/>
              </a:solidFill>
              <a:effectLst>
                <a:outerShdw blurRad="50800" dist="39000" dir="5460000" algn="tl">
                  <a:srgbClr val="000000">
                    <a:alpha val="38000"/>
                  </a:srgbClr>
                </a:outerShdw>
              </a:effectLst>
              <a:latin typeface="Segoe Print" pitchFamily="2" charset="0"/>
            </a:endParaRPr>
          </a:p>
        </p:txBody>
      </p:sp>
      <p:pic>
        <p:nvPicPr>
          <p:cNvPr id="8" name="Picture 2" descr="C:\Users\Rae\Desktop\Grammar Art\email mouse best.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44031" y="2276872"/>
            <a:ext cx="1176041" cy="851454"/>
          </a:xfrm>
          <a:prstGeom prst="rect">
            <a:avLst/>
          </a:prstGeom>
          <a:noFill/>
          <a:effectLst>
            <a:glow rad="139700">
              <a:srgbClr val="0070C0">
                <a:alpha val="40000"/>
              </a:srgbClr>
            </a:glow>
          </a:effectLst>
          <a:extLst>
            <a:ext uri="{909E8E84-426E-40DD-AFC4-6F175D3DCCD1}">
              <a14:hiddenFill xmlns:a14="http://schemas.microsoft.com/office/drawing/2010/main">
                <a:solidFill>
                  <a:srgbClr val="FFFFFF"/>
                </a:solidFill>
              </a14:hiddenFill>
            </a:ext>
          </a:extLst>
        </p:spPr>
      </p:pic>
      <p:sp>
        <p:nvSpPr>
          <p:cNvPr id="9" name="Text Placeholder 5"/>
          <p:cNvSpPr txBox="1">
            <a:spLocks/>
          </p:cNvSpPr>
          <p:nvPr/>
        </p:nvSpPr>
        <p:spPr>
          <a:xfrm>
            <a:off x="204445" y="116632"/>
            <a:ext cx="8688035" cy="2160240"/>
          </a:xfrm>
          <a:prstGeom prst="rect">
            <a:avLst/>
          </a:prstGeom>
        </p:spPr>
        <p:txBody>
          <a:bodyPr>
            <a:noAutofit/>
            <a:scene3d>
              <a:camera prst="orthographicFront"/>
              <a:lightRig rig="threePt" dir="t"/>
            </a:scene3d>
            <a:sp3d extrusionH="57150">
              <a:bevelT w="38100" h="38100"/>
            </a:sp3d>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lgn="ctr">
              <a:buClr>
                <a:prstClr val="white"/>
              </a:buClr>
              <a:buNone/>
            </a:pPr>
            <a:r>
              <a:rPr lang="en-US" sz="3600" dirty="0" smtClean="0">
                <a:solidFill>
                  <a:prstClr val="white"/>
                </a:solidFill>
                <a:latin typeface="Berlin Sans FB" pitchFamily="34" charset="0"/>
              </a:rPr>
              <a:t>May every </a:t>
            </a:r>
            <a:r>
              <a:rPr lang="en-US" sz="3600" b="1" dirty="0" smtClean="0">
                <a:ln>
                  <a:solidFill>
                    <a:schemeClr val="accent4">
                      <a:lumMod val="75000"/>
                    </a:schemeClr>
                  </a:solidFill>
                </a:ln>
                <a:solidFill>
                  <a:schemeClr val="accent1">
                    <a:lumMod val="60000"/>
                    <a:lumOff val="40000"/>
                  </a:schemeClr>
                </a:solidFill>
                <a:effectLst>
                  <a:glow rad="127000">
                    <a:srgbClr val="FFFF00"/>
                  </a:glow>
                </a:effectLst>
                <a:latin typeface="Berlin Sans FB" pitchFamily="34" charset="0"/>
              </a:rPr>
              <a:t>Passover</a:t>
            </a:r>
            <a:r>
              <a:rPr lang="en-US" sz="3600" b="1" dirty="0" smtClean="0">
                <a:ln>
                  <a:solidFill>
                    <a:schemeClr val="accent4">
                      <a:lumMod val="75000"/>
                    </a:schemeClr>
                  </a:solidFill>
                </a:ln>
                <a:solidFill>
                  <a:srgbClr val="00FFFF"/>
                </a:solidFill>
                <a:effectLst>
                  <a:glow rad="127000">
                    <a:srgbClr val="FFFF00"/>
                  </a:glow>
                </a:effectLst>
                <a:latin typeface="Berlin Sans FB" pitchFamily="34" charset="0"/>
              </a:rPr>
              <a:t> </a:t>
            </a:r>
            <a:r>
              <a:rPr lang="en-US" sz="3600" dirty="0" smtClean="0">
                <a:solidFill>
                  <a:prstClr val="white"/>
                </a:solidFill>
                <a:latin typeface="Berlin Sans FB" pitchFamily="34" charset="0"/>
              </a:rPr>
              <a:t>provide </a:t>
            </a:r>
            <a:br>
              <a:rPr lang="en-US" sz="3600" dirty="0" smtClean="0">
                <a:solidFill>
                  <a:prstClr val="white"/>
                </a:solidFill>
                <a:latin typeface="Berlin Sans FB" pitchFamily="34" charset="0"/>
              </a:rPr>
            </a:br>
            <a:r>
              <a:rPr lang="en-US" sz="3600" dirty="0" smtClean="0">
                <a:solidFill>
                  <a:prstClr val="white"/>
                </a:solidFill>
                <a:latin typeface="Berlin Sans FB" pitchFamily="34" charset="0"/>
              </a:rPr>
              <a:t>a special blessing through </a:t>
            </a:r>
            <a:br>
              <a:rPr lang="en-US" sz="3600" dirty="0" smtClean="0">
                <a:solidFill>
                  <a:prstClr val="white"/>
                </a:solidFill>
                <a:latin typeface="Berlin Sans FB" pitchFamily="34" charset="0"/>
              </a:rPr>
            </a:br>
            <a:r>
              <a:rPr lang="en-US" sz="3600" dirty="0" smtClean="0">
                <a:solidFill>
                  <a:prstClr val="white"/>
                </a:solidFill>
                <a:latin typeface="Berlin Sans FB" pitchFamily="34" charset="0"/>
              </a:rPr>
              <a:t>Covenant Calendar simplicity.</a:t>
            </a:r>
            <a:endParaRPr lang="en-US" sz="1600" dirty="0">
              <a:solidFill>
                <a:prstClr val="white"/>
              </a:solidFill>
              <a:latin typeface="Berlin Sans FB" pitchFamily="34" charset="0"/>
            </a:endParaRPr>
          </a:p>
        </p:txBody>
      </p:sp>
    </p:spTree>
    <p:extLst>
      <p:ext uri="{BB962C8B-B14F-4D97-AF65-F5344CB8AC3E}">
        <p14:creationId xmlns:p14="http://schemas.microsoft.com/office/powerpoint/2010/main" val="25412123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750"/>
                                        <p:tgtEl>
                                          <p:spTgt spid="7"/>
                                        </p:tgtEl>
                                      </p:cBhvr>
                                    </p:animEffect>
                                  </p:childTnLst>
                                </p:cTn>
                              </p:par>
                            </p:childTnLst>
                          </p:cTn>
                        </p:par>
                        <p:par>
                          <p:cTn id="8" fill="hold">
                            <p:stCondLst>
                              <p:cond delay="175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D34CC77-AFBD-49B8-AB88-7B6E3FAC7633}" type="slidenum">
              <a:rPr lang="en-CA" smtClean="0"/>
              <a:t>86</a:t>
            </a:fld>
            <a:endParaRPr lang="en-CA"/>
          </a:p>
        </p:txBody>
      </p:sp>
      <p:sp>
        <p:nvSpPr>
          <p:cNvPr id="10" name="Content Placeholder 2"/>
          <p:cNvSpPr txBox="1">
            <a:spLocks/>
          </p:cNvSpPr>
          <p:nvPr/>
        </p:nvSpPr>
        <p:spPr>
          <a:xfrm>
            <a:off x="0" y="-9145"/>
            <a:ext cx="9143999" cy="3179457"/>
          </a:xfrm>
          <a:prstGeom prst="rect">
            <a:avLst/>
          </a:prstGeom>
          <a:solidFill>
            <a:schemeClr val="bg1"/>
          </a:solidFill>
          <a:ln w="57150">
            <a:solidFill>
              <a:schemeClr val="accent1"/>
            </a:solidFill>
          </a:ln>
          <a:scene3d>
            <a:camera prst="orthographicFront"/>
            <a:lightRig rig="threePt" dir="t"/>
          </a:scene3d>
          <a:sp3d>
            <a:bevelT w="165100" prst="coolSlant"/>
          </a:sp3d>
        </p:spPr>
        <p:txBody>
          <a:bodyPr anchor="ctr">
            <a:normAutofit/>
            <a:sp3d extrusionH="57150">
              <a:bevelT w="38100" h="38100"/>
            </a:sp3d>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None/>
            </a:pPr>
            <a:r>
              <a:rPr lang="en-US" sz="2400" b="1" dirty="0">
                <a:solidFill>
                  <a:schemeClr val="accent6">
                    <a:lumMod val="60000"/>
                    <a:lumOff val="40000"/>
                  </a:schemeClr>
                </a:solidFill>
              </a:rPr>
              <a:t> </a:t>
            </a:r>
            <a:r>
              <a:rPr lang="en-US" sz="2400" b="1" dirty="0" smtClean="0">
                <a:solidFill>
                  <a:schemeClr val="accent6">
                    <a:lumMod val="60000"/>
                    <a:lumOff val="40000"/>
                  </a:schemeClr>
                </a:solidFill>
              </a:rPr>
              <a:t>       </a:t>
            </a:r>
            <a:r>
              <a:rPr lang="en-US" sz="2400" b="1" dirty="0">
                <a:solidFill>
                  <a:schemeClr val="accent6">
                    <a:lumMod val="75000"/>
                  </a:schemeClr>
                </a:solidFill>
              </a:rPr>
              <a:t>Dusk </a:t>
            </a:r>
            <a:r>
              <a:rPr lang="en-US" sz="2400" b="1" dirty="0" smtClean="0">
                <a:solidFill>
                  <a:schemeClr val="accent6">
                    <a:lumMod val="75000"/>
                  </a:schemeClr>
                </a:solidFill>
              </a:rPr>
              <a:t>                                         </a:t>
            </a:r>
            <a:r>
              <a:rPr lang="en-US" sz="2400" b="1" dirty="0" smtClean="0">
                <a:solidFill>
                  <a:srgbClr val="FF0066"/>
                </a:solidFill>
              </a:rPr>
              <a:t>Dawn</a:t>
            </a:r>
            <a:r>
              <a:rPr lang="en-US" sz="2400" dirty="0" smtClean="0">
                <a:solidFill>
                  <a:srgbClr val="9933FF"/>
                </a:solidFill>
              </a:rPr>
              <a:t>     </a:t>
            </a:r>
            <a:r>
              <a:rPr lang="en-US" sz="2400" b="1" dirty="0" smtClean="0">
                <a:solidFill>
                  <a:srgbClr val="FFFF00"/>
                </a:solidFill>
              </a:rPr>
              <a:t>Sunrise</a:t>
            </a:r>
            <a:r>
              <a:rPr lang="en-US" sz="2400" dirty="0" smtClean="0"/>
              <a:t>          </a:t>
            </a:r>
            <a:r>
              <a:rPr lang="en-US" sz="2400" b="1" dirty="0" smtClean="0">
                <a:ln w="1905"/>
                <a:solidFill>
                  <a:srgbClr val="0070C0"/>
                </a:solidFill>
                <a:effectLst>
                  <a:innerShdw blurRad="69850" dist="43180" dir="5400000">
                    <a:srgbClr val="000000">
                      <a:alpha val="65000"/>
                    </a:srgbClr>
                  </a:innerShdw>
                </a:effectLst>
              </a:rPr>
              <a:t>Noon</a:t>
            </a:r>
            <a:r>
              <a:rPr lang="en-US" sz="2400" dirty="0" smtClean="0"/>
              <a:t>	</a:t>
            </a:r>
          </a:p>
          <a:p>
            <a:endParaRPr lang="en-US" sz="2400" dirty="0" smtClean="0"/>
          </a:p>
        </p:txBody>
      </p:sp>
      <p:sp>
        <p:nvSpPr>
          <p:cNvPr id="11" name="Rectangle 10"/>
          <p:cNvSpPr/>
          <p:nvPr/>
        </p:nvSpPr>
        <p:spPr>
          <a:xfrm>
            <a:off x="4523233" y="2271154"/>
            <a:ext cx="1128887" cy="914400"/>
          </a:xfrm>
          <a:prstGeom prst="rect">
            <a:avLst/>
          </a:prstGeom>
          <a:gradFill flip="none" rotWithShape="1">
            <a:gsLst>
              <a:gs pos="15000">
                <a:schemeClr val="accent1">
                  <a:lumMod val="50000"/>
                </a:schemeClr>
              </a:gs>
              <a:gs pos="37000">
                <a:schemeClr val="accent1">
                  <a:lumMod val="60000"/>
                  <a:lumOff val="40000"/>
                </a:schemeClr>
              </a:gs>
              <a:gs pos="89000">
                <a:srgbClr val="FBD388"/>
              </a:gs>
              <a:gs pos="98000">
                <a:srgbClr val="FFFF00"/>
              </a:gs>
              <a:gs pos="59000">
                <a:schemeClr val="accent4">
                  <a:lumMod val="60000"/>
                  <a:lumOff val="40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DAWN</a:t>
            </a:r>
          </a:p>
          <a:p>
            <a:pPr algn="ctr"/>
            <a:r>
              <a:rPr lang="en-US" b="1" dirty="0" smtClean="0">
                <a:solidFill>
                  <a:schemeClr val="tx1"/>
                </a:solidFill>
              </a:rPr>
              <a:t>Mixing</a:t>
            </a:r>
            <a:endParaRPr lang="en-CA" b="1" dirty="0">
              <a:solidFill>
                <a:schemeClr val="tx1"/>
              </a:solidFill>
            </a:endParaRPr>
          </a:p>
        </p:txBody>
      </p:sp>
      <p:sp>
        <p:nvSpPr>
          <p:cNvPr id="12" name="Rectangle 11"/>
          <p:cNvSpPr/>
          <p:nvPr/>
        </p:nvSpPr>
        <p:spPr>
          <a:xfrm>
            <a:off x="1395046" y="2271154"/>
            <a:ext cx="3127130" cy="914400"/>
          </a:xfrm>
          <a:prstGeom prst="rect">
            <a:avLst/>
          </a:prstGeom>
          <a:solidFill>
            <a:schemeClr val="tx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sz="2400" b="1" dirty="0" smtClean="0">
                <a:solidFill>
                  <a:schemeClr val="bg1"/>
                </a:solidFill>
              </a:rPr>
              <a:t>14</a:t>
            </a:r>
            <a:r>
              <a:rPr lang="en-US" sz="2400" b="1" baseline="30000" dirty="0" smtClean="0">
                <a:solidFill>
                  <a:schemeClr val="bg1"/>
                </a:solidFill>
              </a:rPr>
              <a:t>th </a:t>
            </a:r>
            <a:r>
              <a:rPr lang="en-US" sz="2400" b="1" dirty="0" smtClean="0">
                <a:solidFill>
                  <a:schemeClr val="bg1"/>
                </a:solidFill>
              </a:rPr>
              <a:t>Night</a:t>
            </a:r>
            <a:r>
              <a:rPr lang="en-US" sz="2400" dirty="0" smtClean="0">
                <a:solidFill>
                  <a:schemeClr val="bg1"/>
                </a:solidFill>
              </a:rPr>
              <a:t> </a:t>
            </a:r>
            <a:r>
              <a:rPr lang="en-US" sz="2400" b="1" dirty="0" smtClean="0">
                <a:solidFill>
                  <a:schemeClr val="bg1"/>
                </a:solidFill>
              </a:rPr>
              <a:t>Season</a:t>
            </a:r>
            <a:endParaRPr lang="en-CA" sz="2800" b="1" dirty="0">
              <a:solidFill>
                <a:schemeClr val="bg1"/>
              </a:solidFill>
            </a:endParaRPr>
          </a:p>
        </p:txBody>
      </p:sp>
      <p:sp>
        <p:nvSpPr>
          <p:cNvPr id="13" name="Right Bracket 12"/>
          <p:cNvSpPr/>
          <p:nvPr/>
        </p:nvSpPr>
        <p:spPr>
          <a:xfrm rot="16200000">
            <a:off x="4425270" y="-2149686"/>
            <a:ext cx="293463" cy="8534404"/>
          </a:xfrm>
          <a:prstGeom prst="rightBracket">
            <a:avLst/>
          </a:prstGeom>
          <a:solidFill>
            <a:srgbClr val="A3E7FF"/>
          </a:solidFill>
          <a:ln w="28575">
            <a:solidFill>
              <a:schemeClr val="accent3">
                <a:lumMod val="75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4" name="Rectangle 13"/>
          <p:cNvSpPr/>
          <p:nvPr/>
        </p:nvSpPr>
        <p:spPr>
          <a:xfrm>
            <a:off x="5688623" y="2271154"/>
            <a:ext cx="3150577" cy="914400"/>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2">
                    <a:lumMod val="50000"/>
                  </a:schemeClr>
                </a:solidFill>
              </a:rPr>
              <a:t>14</a:t>
            </a:r>
            <a:r>
              <a:rPr lang="en-US" sz="2800" b="1" baseline="30000" dirty="0" smtClean="0">
                <a:solidFill>
                  <a:schemeClr val="accent2">
                    <a:lumMod val="50000"/>
                  </a:schemeClr>
                </a:solidFill>
              </a:rPr>
              <a:t>th</a:t>
            </a:r>
            <a:r>
              <a:rPr lang="en-US" sz="2800" b="1" dirty="0" smtClean="0">
                <a:solidFill>
                  <a:schemeClr val="accent2">
                    <a:lumMod val="50000"/>
                  </a:schemeClr>
                </a:solidFill>
              </a:rPr>
              <a:t> Day  Season</a:t>
            </a:r>
            <a:endParaRPr lang="en-CA" sz="2800" b="1" dirty="0">
              <a:solidFill>
                <a:schemeClr val="accent2">
                  <a:lumMod val="50000"/>
                </a:schemeClr>
              </a:solidFill>
            </a:endParaRPr>
          </a:p>
        </p:txBody>
      </p:sp>
      <p:sp>
        <p:nvSpPr>
          <p:cNvPr id="16" name="Rectangle 15"/>
          <p:cNvSpPr/>
          <p:nvPr/>
        </p:nvSpPr>
        <p:spPr>
          <a:xfrm>
            <a:off x="304800" y="2278154"/>
            <a:ext cx="1089720" cy="914400"/>
          </a:xfrm>
          <a:prstGeom prst="rect">
            <a:avLst/>
          </a:prstGeom>
          <a:gradFill flip="none" rotWithShape="1">
            <a:gsLst>
              <a:gs pos="3000">
                <a:schemeClr val="tx1"/>
              </a:gs>
              <a:gs pos="49000">
                <a:schemeClr val="accent6">
                  <a:lumMod val="75000"/>
                </a:schemeClr>
              </a:gs>
              <a:gs pos="92000">
                <a:srgbClr val="FBD388"/>
              </a:gs>
              <a:gs pos="98000">
                <a:srgbClr val="FFFF00"/>
              </a:gs>
              <a:gs pos="73000">
                <a:schemeClr val="accent4">
                  <a:lumMod val="60000"/>
                  <a:lumOff val="40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DUSK</a:t>
            </a:r>
          </a:p>
          <a:p>
            <a:pPr algn="ctr"/>
            <a:r>
              <a:rPr lang="en-US" b="1" dirty="0" smtClean="0">
                <a:solidFill>
                  <a:schemeClr val="tx1"/>
                </a:solidFill>
              </a:rPr>
              <a:t>Mixing</a:t>
            </a:r>
            <a:endParaRPr lang="en-CA" b="1" dirty="0">
              <a:solidFill>
                <a:schemeClr val="tx1"/>
              </a:solidFill>
            </a:endParaRPr>
          </a:p>
        </p:txBody>
      </p:sp>
      <p:cxnSp>
        <p:nvCxnSpPr>
          <p:cNvPr id="23" name="Straight Arrow Connector 22"/>
          <p:cNvCxnSpPr/>
          <p:nvPr/>
        </p:nvCxnSpPr>
        <p:spPr>
          <a:xfrm flipV="1">
            <a:off x="1548693" y="2996952"/>
            <a:ext cx="0" cy="1439804"/>
          </a:xfrm>
          <a:prstGeom prst="straightConnector1">
            <a:avLst/>
          </a:prstGeom>
          <a:ln w="57150">
            <a:solidFill>
              <a:srgbClr val="FFF2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3479" y="3556124"/>
            <a:ext cx="1882257" cy="900246"/>
          </a:xfrm>
          <a:prstGeom prst="rect">
            <a:avLst/>
          </a:prstGeom>
          <a:solidFill>
            <a:schemeClr val="accent6">
              <a:lumMod val="20000"/>
              <a:lumOff val="80000"/>
            </a:schemeClr>
          </a:solidFill>
          <a:scene3d>
            <a:camera prst="orthographicFront"/>
            <a:lightRig rig="threePt" dir="t"/>
          </a:scene3d>
          <a:sp3d>
            <a:bevelT w="152400" h="50800" prst="softRound"/>
          </a:sp3d>
        </p:spPr>
        <p:txBody>
          <a:bodyPr wrap="square" rtlCol="0">
            <a:spAutoFit/>
          </a:bodyPr>
          <a:lstStyle/>
          <a:p>
            <a:pPr algn="ctr"/>
            <a:r>
              <a:rPr lang="en-US" sz="1750" dirty="0"/>
              <a:t>1</a:t>
            </a:r>
            <a:r>
              <a:rPr lang="en-US" sz="1750" dirty="0" smtClean="0"/>
              <a:t>) The Lamb roasted  and eaten on Abib 14.</a:t>
            </a:r>
            <a:endParaRPr lang="en-US" sz="1750" dirty="0"/>
          </a:p>
        </p:txBody>
      </p:sp>
      <p:sp>
        <p:nvSpPr>
          <p:cNvPr id="26" name="Left Brace 25"/>
          <p:cNvSpPr/>
          <p:nvPr/>
        </p:nvSpPr>
        <p:spPr>
          <a:xfrm rot="5400000">
            <a:off x="605516" y="1192750"/>
            <a:ext cx="485999" cy="1070072"/>
          </a:xfrm>
          <a:prstGeom prst="leftBrace">
            <a:avLst>
              <a:gd name="adj1" fmla="val 46116"/>
              <a:gd name="adj2" fmla="val 43500"/>
            </a:avLst>
          </a:prstGeom>
          <a:solidFill>
            <a:schemeClr val="accent2">
              <a:lumMod val="60000"/>
              <a:lumOff val="40000"/>
            </a:schemeClr>
          </a:solidFill>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flipV="1">
            <a:off x="5652120" y="1580583"/>
            <a:ext cx="0" cy="1604972"/>
          </a:xfrm>
          <a:prstGeom prst="line">
            <a:avLst/>
          </a:prstGeom>
          <a:ln w="76200">
            <a:solidFill>
              <a:srgbClr val="FFFF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520088" y="1580583"/>
            <a:ext cx="3145" cy="1604972"/>
          </a:xfrm>
          <a:prstGeom prst="line">
            <a:avLst/>
          </a:prstGeom>
          <a:ln w="76200">
            <a:solidFill>
              <a:srgbClr val="FF0066"/>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52" y="834971"/>
            <a:ext cx="1423416"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cxnSp>
        <p:nvCxnSpPr>
          <p:cNvPr id="30" name="Straight Connector 29"/>
          <p:cNvCxnSpPr/>
          <p:nvPr/>
        </p:nvCxnSpPr>
        <p:spPr>
          <a:xfrm flipV="1">
            <a:off x="284807" y="1204303"/>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383552" y="1546866"/>
            <a:ext cx="20096" cy="1649465"/>
          </a:xfrm>
          <a:prstGeom prst="line">
            <a:avLst/>
          </a:prstGeom>
          <a:ln w="76200">
            <a:solidFill>
              <a:schemeClr val="tx1">
                <a:lumMod val="50000"/>
                <a:lumOff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588885" y="1956471"/>
            <a:ext cx="2664698" cy="307777"/>
          </a:xfrm>
          <a:prstGeom prst="rect">
            <a:avLst/>
          </a:prstGeom>
          <a:noFill/>
        </p:spPr>
        <p:txBody>
          <a:bodyPr wrap="square" rtlCol="0">
            <a:spAutoFit/>
            <a:scene3d>
              <a:camera prst="orthographicFront"/>
              <a:lightRig rig="threePt" dir="t"/>
            </a:scene3d>
            <a:sp3d extrusionH="57150">
              <a:bevelT w="38100" h="38100" prst="angle"/>
            </a:sp3d>
          </a:bodyPr>
          <a:lstStyle/>
          <a:p>
            <a:r>
              <a:rPr lang="en-US" sz="1400" b="1" dirty="0" smtClean="0">
                <a:solidFill>
                  <a:srgbClr val="0070C0"/>
                </a:solidFill>
                <a:effectLst>
                  <a:glow rad="127000">
                    <a:srgbClr val="FFFF00"/>
                  </a:glow>
                </a:effectLst>
              </a:rPr>
              <a:t>One </a:t>
            </a:r>
            <a:r>
              <a:rPr lang="en-US" sz="1400" b="1" dirty="0" smtClean="0">
                <a:solidFill>
                  <a:srgbClr val="C00000"/>
                </a:solidFill>
                <a:effectLst>
                  <a:glow rad="127000">
                    <a:srgbClr val="FFFF00"/>
                  </a:glow>
                </a:effectLst>
              </a:rPr>
              <a:t>Sunset to Sunset </a:t>
            </a:r>
            <a:r>
              <a:rPr lang="en-US" sz="1400" b="1" dirty="0" smtClean="0">
                <a:solidFill>
                  <a:srgbClr val="0070C0"/>
                </a:solidFill>
                <a:effectLst>
                  <a:glow rad="127000">
                    <a:srgbClr val="FFFF00"/>
                  </a:glow>
                </a:effectLst>
              </a:rPr>
              <a:t>24 </a:t>
            </a:r>
            <a:r>
              <a:rPr lang="en-US" sz="1400" b="1" dirty="0" err="1" smtClean="0">
                <a:solidFill>
                  <a:srgbClr val="0070C0"/>
                </a:solidFill>
                <a:effectLst>
                  <a:glow rad="127000">
                    <a:srgbClr val="FFFF00"/>
                  </a:glow>
                </a:effectLst>
              </a:rPr>
              <a:t>Hr</a:t>
            </a:r>
            <a:r>
              <a:rPr lang="en-US" sz="1400" b="1" dirty="0" smtClean="0">
                <a:solidFill>
                  <a:srgbClr val="0070C0"/>
                </a:solidFill>
                <a:effectLst>
                  <a:glow rad="127000">
                    <a:srgbClr val="FFFF00"/>
                  </a:glow>
                </a:effectLst>
              </a:rPr>
              <a:t> Cycle</a:t>
            </a:r>
            <a:endParaRPr lang="en-US" sz="1400" b="1" dirty="0">
              <a:solidFill>
                <a:srgbClr val="0070C0"/>
              </a:solidFill>
              <a:effectLst>
                <a:glow rad="127000">
                  <a:srgbClr val="FFFF00"/>
                </a:glow>
              </a:effectLst>
            </a:endParaRPr>
          </a:p>
        </p:txBody>
      </p:sp>
      <p:sp>
        <p:nvSpPr>
          <p:cNvPr id="33" name="TextBox 32"/>
          <p:cNvSpPr txBox="1"/>
          <p:nvPr/>
        </p:nvSpPr>
        <p:spPr>
          <a:xfrm>
            <a:off x="8045128" y="836712"/>
            <a:ext cx="1098871" cy="461665"/>
          </a:xfrm>
          <a:prstGeom prst="rect">
            <a:avLst/>
          </a:prstGeom>
          <a:noFill/>
        </p:spPr>
        <p:txBody>
          <a:bodyPr wrap="square" rtlCol="0">
            <a:spAutoFit/>
            <a:scene3d>
              <a:camera prst="orthographicFront"/>
              <a:lightRig rig="threePt" dir="t"/>
            </a:scene3d>
            <a:sp3d extrusionH="57150">
              <a:bevelT w="38100" h="38100" prst="angle"/>
            </a:sp3d>
          </a:bodyPr>
          <a:lstStyle/>
          <a:p>
            <a:r>
              <a:rPr lang="en-US" sz="2400" b="1" dirty="0" smtClean="0">
                <a:solidFill>
                  <a:schemeClr val="accent6">
                    <a:lumMod val="60000"/>
                    <a:lumOff val="40000"/>
                  </a:schemeClr>
                </a:solidFill>
              </a:rPr>
              <a:t>Sunset</a:t>
            </a:r>
            <a:endParaRPr lang="en-US" b="1" dirty="0">
              <a:solidFill>
                <a:schemeClr val="accent1">
                  <a:lumMod val="60000"/>
                  <a:lumOff val="40000"/>
                </a:schemeClr>
              </a:solidFill>
              <a:effectLst>
                <a:glow rad="127000">
                  <a:srgbClr val="FFFF00"/>
                </a:glow>
              </a:effectLst>
            </a:endParaRPr>
          </a:p>
        </p:txBody>
      </p:sp>
      <p:sp>
        <p:nvSpPr>
          <p:cNvPr id="34" name="TextBox 33"/>
          <p:cNvSpPr txBox="1"/>
          <p:nvPr/>
        </p:nvSpPr>
        <p:spPr>
          <a:xfrm>
            <a:off x="7364605" y="1546866"/>
            <a:ext cx="1455867" cy="400110"/>
          </a:xfrm>
          <a:prstGeom prst="rect">
            <a:avLst/>
          </a:prstGeom>
          <a:solidFill>
            <a:schemeClr val="bg2">
              <a:lumMod val="90000"/>
            </a:schemeClr>
          </a:solidFill>
          <a:scene3d>
            <a:camera prst="orthographicFront"/>
            <a:lightRig rig="threePt" dir="t"/>
          </a:scene3d>
          <a:sp3d>
            <a:bevelT w="152400" h="50800" prst="softRound"/>
          </a:sp3d>
        </p:spPr>
        <p:txBody>
          <a:bodyPr wrap="square" rtlCol="0">
            <a:spAutoFit/>
          </a:bodyPr>
          <a:lstStyle/>
          <a:p>
            <a:pPr algn="ctr"/>
            <a:r>
              <a:rPr lang="en-US" sz="1000" dirty="0" smtClean="0"/>
              <a:t>The sun goes down between noon &amp; sunset.</a:t>
            </a:r>
            <a:endParaRPr lang="en-US" sz="1000" dirty="0"/>
          </a:p>
        </p:txBody>
      </p:sp>
      <p:cxnSp>
        <p:nvCxnSpPr>
          <p:cNvPr id="35" name="Straight Connector 34"/>
          <p:cNvCxnSpPr/>
          <p:nvPr/>
        </p:nvCxnSpPr>
        <p:spPr>
          <a:xfrm flipV="1">
            <a:off x="8839200" y="1204303"/>
            <a:ext cx="0" cy="1981252"/>
          </a:xfrm>
          <a:prstGeom prst="line">
            <a:avLst/>
          </a:prstGeom>
          <a:ln w="76200">
            <a:solidFill>
              <a:schemeClr val="accent6">
                <a:lumMod val="60000"/>
                <a:lumOff val="4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7338447" y="1546866"/>
            <a:ext cx="1" cy="1633498"/>
          </a:xfrm>
          <a:prstGeom prst="line">
            <a:avLst/>
          </a:prstGeom>
          <a:ln w="76200">
            <a:solidFill>
              <a:srgbClr val="0070C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516216" y="3356992"/>
            <a:ext cx="2322988" cy="1661993"/>
          </a:xfrm>
          <a:prstGeom prst="rect">
            <a:avLst/>
          </a:prstGeom>
          <a:solidFill>
            <a:srgbClr val="A3E7FF"/>
          </a:solidFill>
          <a:scene3d>
            <a:camera prst="orthographicFront"/>
            <a:lightRig rig="threePt" dir="t"/>
          </a:scene3d>
          <a:sp3d>
            <a:bevelT w="152400" h="50800" prst="softRound"/>
          </a:sp3d>
        </p:spPr>
        <p:txBody>
          <a:bodyPr wrap="square" rtlCol="0">
            <a:spAutoFit/>
          </a:bodyPr>
          <a:lstStyle/>
          <a:p>
            <a:pPr algn="ctr"/>
            <a:r>
              <a:rPr lang="en-US" sz="1700" dirty="0"/>
              <a:t>3</a:t>
            </a:r>
            <a:r>
              <a:rPr lang="en-US" sz="1700" dirty="0" smtClean="0"/>
              <a:t>)  Many hours later the lamb that was eaten during the Night Season is to be sacrificed at</a:t>
            </a:r>
            <a:br>
              <a:rPr lang="en-US" sz="1700" dirty="0" smtClean="0"/>
            </a:br>
            <a:r>
              <a:rPr lang="en-US" sz="1700" dirty="0" smtClean="0"/>
              <a:t> the 9</a:t>
            </a:r>
            <a:r>
              <a:rPr lang="en-US" sz="1700" baseline="30000" dirty="0" smtClean="0"/>
              <a:t>th</a:t>
            </a:r>
            <a:r>
              <a:rPr lang="en-US" sz="1700" dirty="0" smtClean="0"/>
              <a:t> hour of the </a:t>
            </a:r>
            <a:br>
              <a:rPr lang="en-US" sz="1700" dirty="0" smtClean="0"/>
            </a:br>
            <a:r>
              <a:rPr lang="en-US" sz="1700" dirty="0" smtClean="0"/>
              <a:t>14</a:t>
            </a:r>
            <a:r>
              <a:rPr lang="en-US" sz="1700" baseline="30000" dirty="0" smtClean="0"/>
              <a:t>th</a:t>
            </a:r>
            <a:r>
              <a:rPr lang="en-US" sz="1700" dirty="0" smtClean="0"/>
              <a:t> Day Season.</a:t>
            </a:r>
            <a:endParaRPr lang="en-US" sz="1700" dirty="0"/>
          </a:p>
        </p:txBody>
      </p:sp>
      <p:sp>
        <p:nvSpPr>
          <p:cNvPr id="38" name="Striped Right Arrow 37"/>
          <p:cNvSpPr/>
          <p:nvPr/>
        </p:nvSpPr>
        <p:spPr>
          <a:xfrm flipH="1">
            <a:off x="1675419" y="3006558"/>
            <a:ext cx="7282848" cy="350434"/>
          </a:xfrm>
          <a:prstGeom prst="stripedRightArrow">
            <a:avLst>
              <a:gd name="adj1" fmla="val 50000"/>
              <a:gd name="adj2" fmla="val 99579"/>
            </a:avLst>
          </a:prstGeom>
          <a:gradFill flip="none" rotWithShape="1">
            <a:gsLst>
              <a:gs pos="0">
                <a:srgbClr val="FFF200"/>
              </a:gs>
              <a:gs pos="23000">
                <a:srgbClr val="FF7A00"/>
              </a:gs>
              <a:gs pos="52000">
                <a:srgbClr val="FF0300"/>
              </a:gs>
              <a:gs pos="100000">
                <a:srgbClr val="4D0808"/>
              </a:gs>
            </a:gsLst>
            <a:lin ang="10800000" scaled="0"/>
            <a:tileRect/>
          </a:gra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53322" y="3415933"/>
            <a:ext cx="2118878"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smtClean="0">
                <a:solidFill>
                  <a:schemeClr val="accent2">
                    <a:lumMod val="50000"/>
                  </a:schemeClr>
                </a:solidFill>
                <a:effectLst>
                  <a:glow rad="127000">
                    <a:srgbClr val="A3E7FF"/>
                  </a:glow>
                </a:effectLst>
              </a:rPr>
              <a:t>IMPOSSIBLE to have Forward Progressive </a:t>
            </a:r>
            <a:br>
              <a:rPr lang="en-US" b="1" dirty="0" smtClean="0">
                <a:solidFill>
                  <a:schemeClr val="accent2">
                    <a:lumMod val="50000"/>
                  </a:schemeClr>
                </a:solidFill>
                <a:effectLst>
                  <a:glow rad="127000">
                    <a:srgbClr val="A3E7FF"/>
                  </a:glow>
                </a:effectLst>
              </a:rPr>
            </a:br>
            <a:r>
              <a:rPr lang="en-US" b="1" dirty="0" smtClean="0">
                <a:solidFill>
                  <a:schemeClr val="accent2">
                    <a:lumMod val="50000"/>
                  </a:schemeClr>
                </a:solidFill>
                <a:effectLst>
                  <a:glow rad="127000">
                    <a:srgbClr val="A3E7FF"/>
                  </a:glow>
                </a:effectLst>
              </a:rPr>
              <a:t>Movement. </a:t>
            </a:r>
            <a:endParaRPr lang="en-US" b="1" dirty="0">
              <a:solidFill>
                <a:schemeClr val="accent2">
                  <a:lumMod val="50000"/>
                </a:schemeClr>
              </a:solidFill>
              <a:effectLst>
                <a:glow rad="127000">
                  <a:srgbClr val="A3E7FF"/>
                </a:glow>
              </a:effectLst>
            </a:endParaRPr>
          </a:p>
        </p:txBody>
      </p:sp>
      <p:sp>
        <p:nvSpPr>
          <p:cNvPr id="42" name="TextBox 41"/>
          <p:cNvSpPr txBox="1"/>
          <p:nvPr/>
        </p:nvSpPr>
        <p:spPr>
          <a:xfrm>
            <a:off x="179512" y="-35760"/>
            <a:ext cx="8788880" cy="646331"/>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3600" dirty="0" smtClean="0">
                <a:solidFill>
                  <a:schemeClr val="accent2">
                    <a:lumMod val="75000"/>
                  </a:schemeClr>
                </a:solidFill>
                <a:latin typeface="+mj-lt"/>
              </a:rPr>
              <a:t>Exodus 12:  </a:t>
            </a:r>
            <a:r>
              <a:rPr lang="en-US" sz="3600" dirty="0" smtClean="0">
                <a:solidFill>
                  <a:srgbClr val="FF0000"/>
                </a:solidFill>
                <a:latin typeface="+mj-lt"/>
              </a:rPr>
              <a:t>Sunset Theory  </a:t>
            </a:r>
            <a:r>
              <a:rPr lang="en-US" sz="3600" dirty="0" smtClean="0">
                <a:solidFill>
                  <a:schemeClr val="tx1">
                    <a:lumMod val="75000"/>
                    <a:lumOff val="25000"/>
                  </a:schemeClr>
                </a:solidFill>
                <a:latin typeface="+mj-lt"/>
              </a:rPr>
              <a:t>Chart #1b</a:t>
            </a:r>
            <a:endParaRPr lang="en-CA" sz="3600" dirty="0">
              <a:solidFill>
                <a:schemeClr val="tx1">
                  <a:lumMod val="75000"/>
                  <a:lumOff val="25000"/>
                </a:schemeClr>
              </a:solidFill>
              <a:latin typeface="+mj-lt"/>
            </a:endParaRPr>
          </a:p>
        </p:txBody>
      </p:sp>
      <p:sp>
        <p:nvSpPr>
          <p:cNvPr id="43" name="Pentagon 42"/>
          <p:cNvSpPr/>
          <p:nvPr/>
        </p:nvSpPr>
        <p:spPr>
          <a:xfrm>
            <a:off x="1194694" y="590731"/>
            <a:ext cx="6754608" cy="461665"/>
          </a:xfrm>
          <a:prstGeom prst="homePlate">
            <a:avLst/>
          </a:prstGeom>
          <a:blipFill dpi="0" rotWithShape="1">
            <a:blip r:embed="rId3" cstate="print">
              <a:extLst>
                <a:ext uri="{28A0092B-C50C-407E-A947-70E740481C1C}">
                  <a14:useLocalDpi xmlns:a14="http://schemas.microsoft.com/office/drawing/2010/main" val="0"/>
                </a:ext>
              </a:extLst>
            </a:blip>
            <a:srcRect/>
            <a:stretch>
              <a:fillRect/>
            </a:stretch>
          </a:blipFill>
          <a:scene3d>
            <a:camera prst="orthographicFront"/>
            <a:lightRig rig="threePt" dir="t"/>
          </a:scene3d>
          <a:sp3d>
            <a:bevelT w="152400" h="50800" prst="softRound"/>
          </a:sp3d>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Keeping the events ON the SAME day of Abib 14.</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cxnSp>
        <p:nvCxnSpPr>
          <p:cNvPr id="20" name="Straight Arrow Connector 19"/>
          <p:cNvCxnSpPr/>
          <p:nvPr/>
        </p:nvCxnSpPr>
        <p:spPr>
          <a:xfrm flipV="1">
            <a:off x="4020534" y="2996952"/>
            <a:ext cx="232788" cy="674329"/>
          </a:xfrm>
          <a:prstGeom prst="straightConnector1">
            <a:avLst/>
          </a:prstGeom>
          <a:ln w="57150">
            <a:solidFill>
              <a:srgbClr val="00B05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55776" y="3564588"/>
            <a:ext cx="1512168" cy="877163"/>
          </a:xfrm>
          <a:prstGeom prst="rect">
            <a:avLst/>
          </a:prstGeom>
          <a:solidFill>
            <a:srgbClr val="B4DE86"/>
          </a:solidFill>
          <a:scene3d>
            <a:camera prst="orthographicFront"/>
            <a:lightRig rig="threePt" dir="t"/>
          </a:scene3d>
          <a:sp3d>
            <a:bevelT w="152400" h="50800" prst="softRound"/>
          </a:sp3d>
        </p:spPr>
        <p:txBody>
          <a:bodyPr wrap="square" rtlCol="0">
            <a:spAutoFit/>
          </a:bodyPr>
          <a:lstStyle/>
          <a:p>
            <a:pPr algn="ctr"/>
            <a:r>
              <a:rPr lang="en-US" sz="1700" dirty="0"/>
              <a:t>2</a:t>
            </a:r>
            <a:r>
              <a:rPr lang="en-US" sz="1700" dirty="0" smtClean="0"/>
              <a:t>) Left-overs burned during Night Season.</a:t>
            </a:r>
            <a:endParaRPr lang="en-US" sz="1700" dirty="0"/>
          </a:p>
        </p:txBody>
      </p:sp>
      <p:cxnSp>
        <p:nvCxnSpPr>
          <p:cNvPr id="45" name="Straight Connector 44"/>
          <p:cNvCxnSpPr/>
          <p:nvPr/>
        </p:nvCxnSpPr>
        <p:spPr>
          <a:xfrm flipV="1">
            <a:off x="8110687" y="1958278"/>
            <a:ext cx="0" cy="1375838"/>
          </a:xfrm>
          <a:prstGeom prst="line">
            <a:avLst/>
          </a:prstGeom>
          <a:ln w="76200">
            <a:solidFill>
              <a:schemeClr val="accent1">
                <a:lumMod val="75000"/>
              </a:schemeClr>
            </a:solidFill>
            <a:headEnd type="diamond" w="med" len="med"/>
            <a:tailEnd type="diamond"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7629625" y="1880902"/>
            <a:ext cx="962123" cy="461665"/>
          </a:xfrm>
          <a:prstGeom prst="rect">
            <a:avLst/>
          </a:prstGeom>
          <a:noFill/>
        </p:spPr>
        <p:txBody>
          <a:bodyPr wrap="none" lIns="91440" tIns="45720" rIns="91440" bIns="45720">
            <a:spAutoFit/>
          </a:bodyPr>
          <a:lstStyle/>
          <a:p>
            <a:pPr algn="ctr"/>
            <a:r>
              <a:rPr lang="en-US" sz="2400" b="1" dirty="0" smtClean="0">
                <a:ln w="1905"/>
                <a:solidFill>
                  <a:schemeClr val="accent1">
                    <a:lumMod val="75000"/>
                  </a:schemeClr>
                </a:solidFill>
                <a:effectLst>
                  <a:innerShdw blurRad="69850" dist="43180" dir="5400000">
                    <a:srgbClr val="000000">
                      <a:alpha val="65000"/>
                    </a:srgbClr>
                  </a:innerShdw>
                </a:effectLst>
              </a:rPr>
              <a:t>9</a:t>
            </a:r>
            <a:r>
              <a:rPr lang="en-US" sz="2400" b="1" baseline="30000" dirty="0" smtClean="0">
                <a:ln w="1905"/>
                <a:solidFill>
                  <a:schemeClr val="accent1">
                    <a:lumMod val="75000"/>
                  </a:schemeClr>
                </a:solidFill>
                <a:effectLst>
                  <a:innerShdw blurRad="69850" dist="43180" dir="5400000">
                    <a:srgbClr val="000000">
                      <a:alpha val="65000"/>
                    </a:srgbClr>
                  </a:innerShdw>
                </a:effectLst>
              </a:rPr>
              <a:t>th</a:t>
            </a:r>
            <a:r>
              <a:rPr lang="en-US" sz="2400" b="1" dirty="0" smtClean="0">
                <a:ln w="1905"/>
                <a:solidFill>
                  <a:schemeClr val="accent1">
                    <a:lumMod val="75000"/>
                  </a:schemeClr>
                </a:solidFill>
                <a:effectLst>
                  <a:innerShdw blurRad="69850" dist="43180" dir="5400000">
                    <a:srgbClr val="000000">
                      <a:alpha val="65000"/>
                    </a:srgbClr>
                  </a:innerShdw>
                </a:effectLst>
              </a:rPr>
              <a:t>  </a:t>
            </a:r>
            <a:r>
              <a:rPr lang="en-US" sz="2400" b="1" dirty="0" err="1" smtClean="0">
                <a:ln w="1905"/>
                <a:solidFill>
                  <a:schemeClr val="accent1">
                    <a:lumMod val="75000"/>
                  </a:schemeClr>
                </a:solidFill>
                <a:effectLst>
                  <a:innerShdw blurRad="69850" dist="43180" dir="5400000">
                    <a:srgbClr val="000000">
                      <a:alpha val="65000"/>
                    </a:srgbClr>
                  </a:innerShdw>
                </a:effectLst>
              </a:rPr>
              <a:t>Hr</a:t>
            </a:r>
            <a:endParaRPr lang="en-US" sz="2400" b="1" cap="none" spc="0" dirty="0">
              <a:ln w="1905"/>
              <a:solidFill>
                <a:schemeClr val="accent1">
                  <a:lumMod val="75000"/>
                </a:schemeClr>
              </a:solidFill>
              <a:effectLst>
                <a:innerShdw blurRad="69850" dist="43180" dir="5400000">
                  <a:srgbClr val="000000">
                    <a:alpha val="65000"/>
                  </a:srgbClr>
                </a:innerShdw>
              </a:effectLst>
            </a:endParaRPr>
          </a:p>
        </p:txBody>
      </p:sp>
      <p:sp>
        <p:nvSpPr>
          <p:cNvPr id="48" name="TextBox 47"/>
          <p:cNvSpPr txBox="1"/>
          <p:nvPr/>
        </p:nvSpPr>
        <p:spPr>
          <a:xfrm>
            <a:off x="316927" y="4504332"/>
            <a:ext cx="4251772" cy="584775"/>
          </a:xfrm>
          <a:prstGeom prst="rect">
            <a:avLst/>
          </a:prstGeom>
          <a:noFill/>
        </p:spPr>
        <p:txBody>
          <a:bodyPr wrap="square" rtlCol="0">
            <a:spAutoFit/>
            <a:scene3d>
              <a:camera prst="orthographicFront"/>
              <a:lightRig rig="threePt" dir="t"/>
            </a:scene3d>
            <a:sp3d extrusionH="57150">
              <a:bevelT w="38100" h="38100"/>
            </a:sp3d>
          </a:bodyPr>
          <a:lstStyle/>
          <a:p>
            <a:r>
              <a:rPr lang="en-US" sz="3200" b="1" dirty="0" smtClean="0">
                <a:solidFill>
                  <a:srgbClr val="CC3300"/>
                </a:solidFill>
                <a:latin typeface="Tempus Sans ITC" pitchFamily="82" charset="0"/>
              </a:rPr>
              <a:t>Sunset Twist #1 </a:t>
            </a:r>
            <a:r>
              <a:rPr lang="en-US" sz="2400" b="1" dirty="0" smtClean="0">
                <a:solidFill>
                  <a:srgbClr val="CC3300"/>
                </a:solidFill>
                <a:latin typeface="Tempus Sans ITC" pitchFamily="82" charset="0"/>
              </a:rPr>
              <a:t>[</a:t>
            </a:r>
            <a:r>
              <a:rPr lang="en-US" sz="2400" b="1" dirty="0" err="1" smtClean="0">
                <a:solidFill>
                  <a:srgbClr val="CC3300"/>
                </a:solidFill>
                <a:latin typeface="Tempus Sans ITC" pitchFamily="82" charset="0"/>
              </a:rPr>
              <a:t>con’t</a:t>
            </a:r>
            <a:r>
              <a:rPr lang="en-US" sz="2400" b="1" dirty="0" smtClean="0">
                <a:solidFill>
                  <a:srgbClr val="CC3300"/>
                </a:solidFill>
                <a:latin typeface="Tempus Sans ITC" pitchFamily="82" charset="0"/>
              </a:rPr>
              <a:t>]</a:t>
            </a:r>
            <a:r>
              <a:rPr lang="en-US" sz="3200" b="1" dirty="0" smtClean="0">
                <a:solidFill>
                  <a:srgbClr val="CC3300"/>
                </a:solidFill>
                <a:latin typeface="Tempus Sans ITC" pitchFamily="82" charset="0"/>
              </a:rPr>
              <a:t>:</a:t>
            </a:r>
            <a:endParaRPr lang="en-CA" sz="2000" b="1" dirty="0">
              <a:solidFill>
                <a:srgbClr val="FF0000"/>
              </a:solidFill>
            </a:endParaRPr>
          </a:p>
        </p:txBody>
      </p:sp>
      <p:sp>
        <p:nvSpPr>
          <p:cNvPr id="40" name="TextBox 39"/>
          <p:cNvSpPr txBox="1"/>
          <p:nvPr/>
        </p:nvSpPr>
        <p:spPr>
          <a:xfrm>
            <a:off x="316927" y="5085184"/>
            <a:ext cx="8503545" cy="1631216"/>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AutoNum type="arabicParenR" startAt="3"/>
            </a:pPr>
            <a:r>
              <a:rPr lang="en-US" sz="2000" b="1" dirty="0" smtClean="0">
                <a:solidFill>
                  <a:srgbClr val="FF0000"/>
                </a:solidFill>
              </a:rPr>
              <a:t>Question:  How does one eat the Passover lamb, on the Passover 14</a:t>
            </a:r>
            <a:r>
              <a:rPr lang="en-US" sz="2000" b="1" baseline="30000" dirty="0" smtClean="0">
                <a:solidFill>
                  <a:srgbClr val="FF0000"/>
                </a:solidFill>
              </a:rPr>
              <a:t>th</a:t>
            </a:r>
            <a:r>
              <a:rPr lang="en-US" sz="2000" b="1" dirty="0" smtClean="0">
                <a:solidFill>
                  <a:srgbClr val="FF0000"/>
                </a:solidFill>
              </a:rPr>
              <a:t> cycle, when it is not sacrificed yet?</a:t>
            </a:r>
          </a:p>
          <a:p>
            <a:pPr marL="457200" indent="-457200">
              <a:buAutoNum type="arabicParenR" startAt="3"/>
            </a:pPr>
            <a:r>
              <a:rPr lang="en-US" sz="2000" b="1" dirty="0" smtClean="0"/>
              <a:t>Or … one could sacrifice the Passover lamb at the 9</a:t>
            </a:r>
            <a:r>
              <a:rPr lang="en-US" sz="2000" b="1" baseline="30000" dirty="0" smtClean="0"/>
              <a:t>th</a:t>
            </a:r>
            <a:r>
              <a:rPr lang="en-US" sz="2000" b="1" dirty="0" smtClean="0"/>
              <a:t> hour of Abib 13 and eat it at dusk on the 14</a:t>
            </a:r>
            <a:r>
              <a:rPr lang="en-US" sz="2000" b="1" baseline="30000" dirty="0" smtClean="0"/>
              <a:t>th</a:t>
            </a:r>
            <a:r>
              <a:rPr lang="en-US" sz="2000" b="1" dirty="0" smtClean="0"/>
              <a:t>?  </a:t>
            </a:r>
            <a:r>
              <a:rPr lang="en-US" sz="2000" b="1" dirty="0" smtClean="0">
                <a:solidFill>
                  <a:srgbClr val="FF0000"/>
                </a:solidFill>
              </a:rPr>
              <a:t>Would that lamb qualify as a Passover lamb?</a:t>
            </a:r>
            <a:endParaRPr lang="en-US" sz="2000" b="1" dirty="0" smtClean="0"/>
          </a:p>
          <a:p>
            <a:pPr marL="457200" indent="-457200">
              <a:buAutoNum type="arabicParenR" startAt="3"/>
            </a:pPr>
            <a:endParaRPr lang="en-CA" sz="2000" b="1" dirty="0">
              <a:solidFill>
                <a:srgbClr val="FF0000"/>
              </a:solidFill>
            </a:endParaRPr>
          </a:p>
        </p:txBody>
      </p:sp>
      <p:sp>
        <p:nvSpPr>
          <p:cNvPr id="2" name="TextBox 1"/>
          <p:cNvSpPr txBox="1"/>
          <p:nvPr/>
        </p:nvSpPr>
        <p:spPr>
          <a:xfrm>
            <a:off x="179512" y="-387424"/>
            <a:ext cx="8964488" cy="369332"/>
          </a:xfrm>
          <a:prstGeom prst="rect">
            <a:avLst/>
          </a:prstGeom>
          <a:noFill/>
        </p:spPr>
        <p:txBody>
          <a:bodyPr wrap="square" rtlCol="0">
            <a:spAutoFit/>
          </a:bodyPr>
          <a:lstStyle/>
          <a:p>
            <a:r>
              <a:rPr lang="en-US" dirty="0" smtClean="0"/>
              <a:t>USED TO BE SLIDE 44 – I DON’T THINK WE NEED IT ANYMORE.  SLIDE 43 IS ADEQUATE.</a:t>
            </a:r>
            <a:endParaRPr lang="en-US" dirty="0"/>
          </a:p>
        </p:txBody>
      </p:sp>
    </p:spTree>
    <p:extLst>
      <p:ext uri="{BB962C8B-B14F-4D97-AF65-F5344CB8AC3E}">
        <p14:creationId xmlns:p14="http://schemas.microsoft.com/office/powerpoint/2010/main" val="3453261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wipe(left)">
                                      <p:cBhvr>
                                        <p:cTn id="7" dur="2000"/>
                                        <p:tgtEl>
                                          <p:spTgt spid="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2500"/>
                                        <p:tgtEl>
                                          <p:spTgt spid="13"/>
                                        </p:tgtEl>
                                      </p:cBhvr>
                                    </p:animEffect>
                                  </p:childTnLst>
                                </p:cTn>
                              </p:par>
                            </p:childTnLst>
                          </p:cTn>
                        </p:par>
                        <p:par>
                          <p:cTn id="13" fill="hold">
                            <p:stCondLst>
                              <p:cond delay="2500"/>
                            </p:stCondLst>
                            <p:childTnLst>
                              <p:par>
                                <p:cTn id="14" presetID="26" presetClass="entr" presetSubtype="0" fill="hold" grpId="0" nodeType="after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down)">
                                      <p:cBhvr>
                                        <p:cTn id="16" dur="580">
                                          <p:stCondLst>
                                            <p:cond delay="0"/>
                                          </p:stCondLst>
                                        </p:cTn>
                                        <p:tgtEl>
                                          <p:spTgt spid="32"/>
                                        </p:tgtEl>
                                      </p:cBhvr>
                                    </p:animEffect>
                                    <p:anim calcmode="lin" valueType="num">
                                      <p:cBhvr>
                                        <p:cTn id="17"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2" dur="26">
                                          <p:stCondLst>
                                            <p:cond delay="650"/>
                                          </p:stCondLst>
                                        </p:cTn>
                                        <p:tgtEl>
                                          <p:spTgt spid="32"/>
                                        </p:tgtEl>
                                      </p:cBhvr>
                                      <p:to x="100000" y="60000"/>
                                    </p:animScale>
                                    <p:animScale>
                                      <p:cBhvr>
                                        <p:cTn id="23" dur="166" decel="50000">
                                          <p:stCondLst>
                                            <p:cond delay="676"/>
                                          </p:stCondLst>
                                        </p:cTn>
                                        <p:tgtEl>
                                          <p:spTgt spid="32"/>
                                        </p:tgtEl>
                                      </p:cBhvr>
                                      <p:to x="100000" y="100000"/>
                                    </p:animScale>
                                    <p:animScale>
                                      <p:cBhvr>
                                        <p:cTn id="24" dur="26">
                                          <p:stCondLst>
                                            <p:cond delay="1312"/>
                                          </p:stCondLst>
                                        </p:cTn>
                                        <p:tgtEl>
                                          <p:spTgt spid="32"/>
                                        </p:tgtEl>
                                      </p:cBhvr>
                                      <p:to x="100000" y="80000"/>
                                    </p:animScale>
                                    <p:animScale>
                                      <p:cBhvr>
                                        <p:cTn id="25" dur="166" decel="50000">
                                          <p:stCondLst>
                                            <p:cond delay="1338"/>
                                          </p:stCondLst>
                                        </p:cTn>
                                        <p:tgtEl>
                                          <p:spTgt spid="32"/>
                                        </p:tgtEl>
                                      </p:cBhvr>
                                      <p:to x="100000" y="100000"/>
                                    </p:animScale>
                                    <p:animScale>
                                      <p:cBhvr>
                                        <p:cTn id="26" dur="26">
                                          <p:stCondLst>
                                            <p:cond delay="1642"/>
                                          </p:stCondLst>
                                        </p:cTn>
                                        <p:tgtEl>
                                          <p:spTgt spid="32"/>
                                        </p:tgtEl>
                                      </p:cBhvr>
                                      <p:to x="100000" y="90000"/>
                                    </p:animScale>
                                    <p:animScale>
                                      <p:cBhvr>
                                        <p:cTn id="27" dur="166" decel="50000">
                                          <p:stCondLst>
                                            <p:cond delay="1668"/>
                                          </p:stCondLst>
                                        </p:cTn>
                                        <p:tgtEl>
                                          <p:spTgt spid="32"/>
                                        </p:tgtEl>
                                      </p:cBhvr>
                                      <p:to x="100000" y="100000"/>
                                    </p:animScale>
                                    <p:animScale>
                                      <p:cBhvr>
                                        <p:cTn id="28" dur="26">
                                          <p:stCondLst>
                                            <p:cond delay="1808"/>
                                          </p:stCondLst>
                                        </p:cTn>
                                        <p:tgtEl>
                                          <p:spTgt spid="32"/>
                                        </p:tgtEl>
                                      </p:cBhvr>
                                      <p:to x="100000" y="95000"/>
                                    </p:animScale>
                                    <p:animScale>
                                      <p:cBhvr>
                                        <p:cTn id="29" dur="166" decel="50000">
                                          <p:stCondLst>
                                            <p:cond delay="1834"/>
                                          </p:stCondLst>
                                        </p:cTn>
                                        <p:tgtEl>
                                          <p:spTgt spid="32"/>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175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500" fill="hold"/>
                                        <p:tgtEl>
                                          <p:spTgt spid="34"/>
                                        </p:tgtEl>
                                        <p:attrNameLst>
                                          <p:attrName>ppt_x</p:attrName>
                                        </p:attrNameLst>
                                      </p:cBhvr>
                                      <p:tavLst>
                                        <p:tav tm="0">
                                          <p:val>
                                            <p:strVal val="0-#ppt_w/2"/>
                                          </p:val>
                                        </p:tav>
                                        <p:tav tm="100000">
                                          <p:val>
                                            <p:strVal val="#ppt_x"/>
                                          </p:val>
                                        </p:tav>
                                      </p:tavLst>
                                    </p:anim>
                                    <p:anim calcmode="lin" valueType="num">
                                      <p:cBhvr additive="base">
                                        <p:cTn id="40" dur="1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37">
                                            <p:txEl>
                                              <p:pRg st="0" end="0"/>
                                            </p:txEl>
                                          </p:spTgt>
                                        </p:tgtEl>
                                        <p:attrNameLst>
                                          <p:attrName>style.visibility</p:attrName>
                                        </p:attrNameLst>
                                      </p:cBhvr>
                                      <p:to>
                                        <p:strVal val="visible"/>
                                      </p:to>
                                    </p:set>
                                    <p:animEffect transition="in" filter="wipe(left)">
                                      <p:cBhvr>
                                        <p:cTn id="45" dur="1250"/>
                                        <p:tgtEl>
                                          <p:spTgt spid="37">
                                            <p:txEl>
                                              <p:pRg st="0" end="0"/>
                                            </p:txEl>
                                          </p:spTgt>
                                        </p:tgtEl>
                                      </p:cBhvr>
                                    </p:animEffect>
                                  </p:childTnLst>
                                </p:cTn>
                              </p:par>
                            </p:childTnLst>
                          </p:cTn>
                        </p:par>
                        <p:par>
                          <p:cTn id="46" fill="hold">
                            <p:stCondLst>
                              <p:cond delay="1250"/>
                            </p:stCondLst>
                            <p:childTnLst>
                              <p:par>
                                <p:cTn id="47" presetID="10"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750"/>
                                        <p:tgtEl>
                                          <p:spTgt spid="46"/>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750"/>
                                        <p:tgtEl>
                                          <p:spTgt spid="4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wipe(up)">
                                      <p:cBhvr>
                                        <p:cTn id="58" dur="2250"/>
                                        <p:tgtEl>
                                          <p:spTgt spid="24">
                                            <p:txEl>
                                              <p:pRg st="0" end="0"/>
                                            </p:txEl>
                                          </p:spTgt>
                                        </p:tgtEl>
                                      </p:cBhvr>
                                    </p:animEffect>
                                  </p:childTnLst>
                                </p:cTn>
                              </p:par>
                            </p:childTnLst>
                          </p:cTn>
                        </p:par>
                        <p:par>
                          <p:cTn id="59" fill="hold">
                            <p:stCondLst>
                              <p:cond delay="2250"/>
                            </p:stCondLst>
                            <p:childTnLst>
                              <p:par>
                                <p:cTn id="60" presetID="22" presetClass="entr" presetSubtype="4" fill="hold"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1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5">
                                            <p:txEl>
                                              <p:pRg st="0" end="0"/>
                                            </p:txEl>
                                          </p:spTgt>
                                        </p:tgtEl>
                                        <p:attrNameLst>
                                          <p:attrName>style.visibility</p:attrName>
                                        </p:attrNameLst>
                                      </p:cBhvr>
                                      <p:to>
                                        <p:strVal val="visible"/>
                                      </p:to>
                                    </p:set>
                                    <p:animEffect transition="in" filter="wipe(left)">
                                      <p:cBhvr>
                                        <p:cTn id="67" dur="1750"/>
                                        <p:tgtEl>
                                          <p:spTgt spid="25">
                                            <p:txEl>
                                              <p:pRg st="0" end="0"/>
                                            </p:txEl>
                                          </p:spTgt>
                                        </p:tgtEl>
                                      </p:cBhvr>
                                    </p:animEffect>
                                  </p:childTnLst>
                                </p:cTn>
                              </p:par>
                            </p:childTnLst>
                          </p:cTn>
                        </p:par>
                        <p:par>
                          <p:cTn id="68" fill="hold">
                            <p:stCondLst>
                              <p:cond delay="1750"/>
                            </p:stCondLst>
                            <p:childTnLst>
                              <p:par>
                                <p:cTn id="69" presetID="22" presetClass="entr" presetSubtype="4"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wipe(down)">
                                      <p:cBhvr>
                                        <p:cTn id="71" dur="1750"/>
                                        <p:tgtEl>
                                          <p:spTgt spid="20"/>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down)">
                                      <p:cBhvr>
                                        <p:cTn id="76" dur="580">
                                          <p:stCondLst>
                                            <p:cond delay="0"/>
                                          </p:stCondLst>
                                        </p:cTn>
                                        <p:tgtEl>
                                          <p:spTgt spid="39"/>
                                        </p:tgtEl>
                                      </p:cBhvr>
                                    </p:animEffect>
                                    <p:anim calcmode="lin" valueType="num">
                                      <p:cBhvr>
                                        <p:cTn id="77"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82" dur="26">
                                          <p:stCondLst>
                                            <p:cond delay="650"/>
                                          </p:stCondLst>
                                        </p:cTn>
                                        <p:tgtEl>
                                          <p:spTgt spid="39"/>
                                        </p:tgtEl>
                                      </p:cBhvr>
                                      <p:to x="100000" y="60000"/>
                                    </p:animScale>
                                    <p:animScale>
                                      <p:cBhvr>
                                        <p:cTn id="83" dur="166" decel="50000">
                                          <p:stCondLst>
                                            <p:cond delay="676"/>
                                          </p:stCondLst>
                                        </p:cTn>
                                        <p:tgtEl>
                                          <p:spTgt spid="39"/>
                                        </p:tgtEl>
                                      </p:cBhvr>
                                      <p:to x="100000" y="100000"/>
                                    </p:animScale>
                                    <p:animScale>
                                      <p:cBhvr>
                                        <p:cTn id="84" dur="26">
                                          <p:stCondLst>
                                            <p:cond delay="1312"/>
                                          </p:stCondLst>
                                        </p:cTn>
                                        <p:tgtEl>
                                          <p:spTgt spid="39"/>
                                        </p:tgtEl>
                                      </p:cBhvr>
                                      <p:to x="100000" y="80000"/>
                                    </p:animScale>
                                    <p:animScale>
                                      <p:cBhvr>
                                        <p:cTn id="85" dur="166" decel="50000">
                                          <p:stCondLst>
                                            <p:cond delay="1338"/>
                                          </p:stCondLst>
                                        </p:cTn>
                                        <p:tgtEl>
                                          <p:spTgt spid="39"/>
                                        </p:tgtEl>
                                      </p:cBhvr>
                                      <p:to x="100000" y="100000"/>
                                    </p:animScale>
                                    <p:animScale>
                                      <p:cBhvr>
                                        <p:cTn id="86" dur="26">
                                          <p:stCondLst>
                                            <p:cond delay="1642"/>
                                          </p:stCondLst>
                                        </p:cTn>
                                        <p:tgtEl>
                                          <p:spTgt spid="39"/>
                                        </p:tgtEl>
                                      </p:cBhvr>
                                      <p:to x="100000" y="90000"/>
                                    </p:animScale>
                                    <p:animScale>
                                      <p:cBhvr>
                                        <p:cTn id="87" dur="166" decel="50000">
                                          <p:stCondLst>
                                            <p:cond delay="1668"/>
                                          </p:stCondLst>
                                        </p:cTn>
                                        <p:tgtEl>
                                          <p:spTgt spid="39"/>
                                        </p:tgtEl>
                                      </p:cBhvr>
                                      <p:to x="100000" y="100000"/>
                                    </p:animScale>
                                    <p:animScale>
                                      <p:cBhvr>
                                        <p:cTn id="88" dur="26">
                                          <p:stCondLst>
                                            <p:cond delay="1808"/>
                                          </p:stCondLst>
                                        </p:cTn>
                                        <p:tgtEl>
                                          <p:spTgt spid="39"/>
                                        </p:tgtEl>
                                      </p:cBhvr>
                                      <p:to x="100000" y="95000"/>
                                    </p:animScale>
                                    <p:animScale>
                                      <p:cBhvr>
                                        <p:cTn id="89" dur="166" decel="50000">
                                          <p:stCondLst>
                                            <p:cond delay="1834"/>
                                          </p:stCondLst>
                                        </p:cTn>
                                        <p:tgtEl>
                                          <p:spTgt spid="39"/>
                                        </p:tgtEl>
                                      </p:cBhvr>
                                      <p:to x="100000" y="100000"/>
                                    </p:animScale>
                                  </p:childTnLst>
                                </p:cTn>
                              </p:par>
                            </p:childTnLst>
                          </p:cTn>
                        </p:par>
                        <p:par>
                          <p:cTn id="90" fill="hold">
                            <p:stCondLst>
                              <p:cond delay="2000"/>
                            </p:stCondLst>
                            <p:childTnLst>
                              <p:par>
                                <p:cTn id="91" presetID="2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right)">
                                      <p:cBhvr>
                                        <p:cTn id="93" dur="2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32" grpId="0"/>
      <p:bldP spid="34" grpId="0" animBg="1"/>
      <p:bldP spid="38" grpId="0" animBg="1"/>
      <p:bldP spid="39" grpId="0"/>
      <p:bldP spid="46" grpId="0"/>
    </p:bldLst>
  </p:timing>
</p:sld>
</file>

<file path=ppt/slides/slide87.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860032" y="2204864"/>
            <a:ext cx="4032448" cy="4104456"/>
          </a:xfrm>
          <a:solidFill>
            <a:schemeClr val="accent2">
              <a:lumMod val="75000"/>
              <a:alpha val="57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a:normAutofit/>
            <a:sp3d extrusionH="57150">
              <a:bevelT w="38100" h="38100"/>
            </a:sp3d>
          </a:bodyPr>
          <a:lstStyle/>
          <a:p>
            <a:pPr marL="0" indent="0">
              <a:buNone/>
            </a:pPr>
            <a:r>
              <a:rPr lang="en-US" b="1" dirty="0" smtClean="0">
                <a:solidFill>
                  <a:schemeClr val="accent2">
                    <a:lumMod val="20000"/>
                    <a:lumOff val="80000"/>
                  </a:schemeClr>
                </a:solidFill>
              </a:rPr>
              <a:t>The Abib 14 Festival Day is a preparation day for:  </a:t>
            </a:r>
            <a:br>
              <a:rPr lang="en-US" b="1" dirty="0" smtClean="0">
                <a:solidFill>
                  <a:schemeClr val="accent2">
                    <a:lumMod val="20000"/>
                    <a:lumOff val="80000"/>
                  </a:schemeClr>
                </a:solidFill>
              </a:rPr>
            </a:br>
            <a:r>
              <a:rPr lang="en-US" b="1" dirty="0" smtClean="0">
                <a:solidFill>
                  <a:schemeClr val="accent2">
                    <a:lumMod val="20000"/>
                    <a:lumOff val="80000"/>
                  </a:schemeClr>
                </a:solidFill>
              </a:rPr>
              <a:t>a) cleaning the home; b) removing all leaven; c)  preparing the Passover meal with unleavened bread.</a:t>
            </a:r>
            <a:endParaRPr lang="en-CA" b="1" dirty="0">
              <a:solidFill>
                <a:schemeClr val="accent2">
                  <a:lumMod val="20000"/>
                  <a:lumOff val="80000"/>
                </a:schemeClr>
              </a:solidFill>
            </a:endParaRPr>
          </a:p>
        </p:txBody>
      </p:sp>
      <p:sp>
        <p:nvSpPr>
          <p:cNvPr id="5" name="Rectangle 4"/>
          <p:cNvSpPr/>
          <p:nvPr/>
        </p:nvSpPr>
        <p:spPr>
          <a:xfrm>
            <a:off x="5400794" y="620688"/>
            <a:ext cx="2961772" cy="156966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solidFill>
                  <a:schemeClr val="bg1">
                    <a:shade val="50000"/>
                  </a:schemeClr>
                </a:solidFill>
              </a:rPr>
              <a:t>A Thought </a:t>
            </a:r>
            <a:br>
              <a:rPr lang="en-US" sz="4800" b="1" dirty="0" smtClean="0">
                <a:ln w="50800"/>
                <a:solidFill>
                  <a:schemeClr val="bg1">
                    <a:shade val="50000"/>
                  </a:schemeClr>
                </a:solidFill>
              </a:rPr>
            </a:br>
            <a:r>
              <a:rPr lang="en-US" sz="4800" b="1" dirty="0" smtClean="0">
                <a:ln w="50800"/>
                <a:solidFill>
                  <a:schemeClr val="bg1">
                    <a:shade val="50000"/>
                  </a:schemeClr>
                </a:solidFill>
              </a:rPr>
              <a:t>to Ponder</a:t>
            </a:r>
            <a:endParaRPr lang="en-US" sz="4800" b="1" dirty="0">
              <a:ln w="50800"/>
              <a:solidFill>
                <a:schemeClr val="bg1">
                  <a:shade val="50000"/>
                </a:schemeClr>
              </a:soli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solidFill>
                  <a:schemeClr val="bg1"/>
                </a:solidFill>
              </a:rPr>
              <a:t>87</a:t>
            </a:fld>
            <a:endParaRPr lang="en-CA" dirty="0">
              <a:solidFill>
                <a:schemeClr val="bg1"/>
              </a:solidFill>
            </a:endParaRPr>
          </a:p>
        </p:txBody>
      </p:sp>
    </p:spTree>
    <p:extLst>
      <p:ext uri="{BB962C8B-B14F-4D97-AF65-F5344CB8AC3E}">
        <p14:creationId xmlns:p14="http://schemas.microsoft.com/office/powerpoint/2010/main" val="41034184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show="0">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5" name="TextBox 4"/>
          <p:cNvSpPr txBox="1"/>
          <p:nvPr/>
        </p:nvSpPr>
        <p:spPr>
          <a:xfrm>
            <a:off x="334817" y="4653136"/>
            <a:ext cx="8450560" cy="1815882"/>
          </a:xfrm>
          <a:prstGeom prst="rect">
            <a:avLst/>
          </a:prstGeom>
          <a:solidFill>
            <a:schemeClr val="lt1">
              <a:alpha val="52000"/>
            </a:schemeClr>
          </a:solidFill>
          <a:ln w="57150">
            <a:solidFill>
              <a:schemeClr val="accent2">
                <a:lumMod val="75000"/>
              </a:schemeClr>
            </a:solidFill>
          </a:ln>
          <a:scene3d>
            <a:camera prst="orthographicFront"/>
            <a:lightRig rig="threePt" dir="t"/>
          </a:scene3d>
          <a:sp3d>
            <a:bevelT w="114300" prst="artDeco"/>
          </a:sp3d>
        </p:spPr>
        <p:style>
          <a:lnRef idx="2">
            <a:schemeClr val="dk1"/>
          </a:lnRef>
          <a:fillRef idx="1">
            <a:schemeClr val="lt1"/>
          </a:fillRef>
          <a:effectRef idx="0">
            <a:schemeClr val="dk1"/>
          </a:effectRef>
          <a:fontRef idx="minor">
            <a:schemeClr val="dk1"/>
          </a:fontRef>
        </p:style>
        <p:txBody>
          <a:bodyPr wrap="square" rtlCol="0">
            <a:spAutoFit/>
            <a:sp3d extrusionH="57150">
              <a:bevelT w="38100" h="38100"/>
            </a:sp3d>
          </a:bodyPr>
          <a:lstStyle/>
          <a:p>
            <a:pPr algn="ctr"/>
            <a:r>
              <a:rPr lang="en-US" sz="2800" b="1" dirty="0" smtClean="0">
                <a:solidFill>
                  <a:schemeClr val="accent2">
                    <a:lumMod val="50000"/>
                  </a:schemeClr>
                </a:solidFill>
              </a:rPr>
              <a:t>The 14</a:t>
            </a:r>
            <a:r>
              <a:rPr lang="en-US" sz="2800" b="1" baseline="30000" dirty="0" smtClean="0">
                <a:solidFill>
                  <a:schemeClr val="accent2">
                    <a:lumMod val="50000"/>
                  </a:schemeClr>
                </a:solidFill>
              </a:rPr>
              <a:t>th</a:t>
            </a:r>
            <a:r>
              <a:rPr lang="en-US" sz="2800" b="1" dirty="0" smtClean="0">
                <a:solidFill>
                  <a:schemeClr val="accent2">
                    <a:lumMod val="50000"/>
                  </a:schemeClr>
                </a:solidFill>
              </a:rPr>
              <a:t> day of the 1</a:t>
            </a:r>
            <a:r>
              <a:rPr lang="en-US" sz="2800" b="1" baseline="30000" dirty="0" smtClean="0">
                <a:solidFill>
                  <a:schemeClr val="accent2">
                    <a:lumMod val="50000"/>
                  </a:schemeClr>
                </a:solidFill>
              </a:rPr>
              <a:t>st</a:t>
            </a:r>
            <a:r>
              <a:rPr lang="en-US" sz="2800" b="1" dirty="0" smtClean="0">
                <a:solidFill>
                  <a:schemeClr val="accent2">
                    <a:lumMod val="50000"/>
                  </a:schemeClr>
                </a:solidFill>
              </a:rPr>
              <a:t> month is the Passover – all 24 hours of it.   After all other Passover preparations </a:t>
            </a:r>
            <a:br>
              <a:rPr lang="en-US" sz="2800" b="1" dirty="0" smtClean="0">
                <a:solidFill>
                  <a:schemeClr val="accent2">
                    <a:lumMod val="50000"/>
                  </a:schemeClr>
                </a:solidFill>
              </a:rPr>
            </a:br>
            <a:r>
              <a:rPr lang="en-US" sz="2800" b="1" dirty="0" smtClean="0">
                <a:solidFill>
                  <a:schemeClr val="accent2">
                    <a:lumMod val="50000"/>
                  </a:schemeClr>
                </a:solidFill>
              </a:rPr>
              <a:t>were completed for the day, the Israelites prepared to kill the lamb “between the evenings” to eat after dusk!</a:t>
            </a:r>
            <a:endParaRPr lang="en-US" sz="2800" b="1" dirty="0">
              <a:solidFill>
                <a:schemeClr val="accent2">
                  <a:lumMod val="50000"/>
                </a:schemeClr>
              </a:solidFill>
            </a:endParaRPr>
          </a:p>
        </p:txBody>
      </p:sp>
      <p:sp>
        <p:nvSpPr>
          <p:cNvPr id="6" name="Rectangle 5"/>
          <p:cNvSpPr/>
          <p:nvPr/>
        </p:nvSpPr>
        <p:spPr>
          <a:xfrm>
            <a:off x="311176" y="404665"/>
            <a:ext cx="4309641" cy="156966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General</a:t>
            </a:r>
          </a:p>
          <a:p>
            <a:pPr algn="ct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Order of Events:</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 name="Slide Number Placeholder 1"/>
          <p:cNvSpPr>
            <a:spLocks noGrp="1"/>
          </p:cNvSpPr>
          <p:nvPr>
            <p:ph type="sldNum" sz="quarter" idx="12"/>
          </p:nvPr>
        </p:nvSpPr>
        <p:spPr/>
        <p:txBody>
          <a:bodyPr/>
          <a:lstStyle/>
          <a:p>
            <a:fld id="{0D34CC77-AFBD-49B8-AB88-7B6E3FAC7633}" type="slidenum">
              <a:rPr lang="en-CA" smtClean="0"/>
              <a:t>88</a:t>
            </a:fld>
            <a:endParaRPr lang="en-CA"/>
          </a:p>
        </p:txBody>
      </p:sp>
    </p:spTree>
    <p:extLst>
      <p:ext uri="{BB962C8B-B14F-4D97-AF65-F5344CB8AC3E}">
        <p14:creationId xmlns:p14="http://schemas.microsoft.com/office/powerpoint/2010/main" val="1892426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scene3d>
              <a:camera prst="orthographicFront"/>
              <a:lightRig rig="threePt" dir="t"/>
            </a:scene3d>
            <a:sp3d extrusionH="57150">
              <a:bevelT w="38100" h="38100"/>
            </a:sp3d>
          </a:bodyPr>
          <a:lstStyle/>
          <a:p>
            <a:fld id="{0D34CC77-AFBD-49B8-AB88-7B6E3FAC7633}" type="slidenum">
              <a:rPr lang="en-CA" smtClean="0"/>
              <a:t>9</a:t>
            </a:fld>
            <a:endParaRPr lang="en-CA"/>
          </a:p>
        </p:txBody>
      </p:sp>
      <p:sp>
        <p:nvSpPr>
          <p:cNvPr id="7" name="Title 1"/>
          <p:cNvSpPr txBox="1">
            <a:spLocks/>
          </p:cNvSpPr>
          <p:nvPr/>
        </p:nvSpPr>
        <p:spPr>
          <a:xfrm>
            <a:off x="0" y="25152"/>
            <a:ext cx="9144000" cy="1099592"/>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a:r>
              <a:rPr lang="en-US" sz="4000" cap="none" dirty="0" smtClean="0">
                <a:solidFill>
                  <a:schemeClr val="accent2">
                    <a:lumMod val="75000"/>
                  </a:schemeClr>
                </a:solidFill>
                <a:effectLst/>
              </a:rPr>
              <a:t>A Typical Home of the Israelites  </a:t>
            </a:r>
            <a:endParaRPr lang="en-CA" sz="4000" cap="none" dirty="0">
              <a:solidFill>
                <a:schemeClr val="accent2">
                  <a:lumMod val="75000"/>
                </a:schemeClr>
              </a:solidFill>
              <a:effectLst/>
            </a:endParaRPr>
          </a:p>
        </p:txBody>
      </p:sp>
      <p:pic>
        <p:nvPicPr>
          <p:cNvPr id="4098" name="Picture 2" descr="C:\Documents and Settings\Demo\Desktop\Garrick DAWN jpegs\po home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472" y="1196752"/>
            <a:ext cx="5715000" cy="383857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8" name="Picture 2" descr="C:\Documents and Settings\Demo\Desktop\Garrick DAWN jpegs\po hom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005064"/>
            <a:ext cx="3810000" cy="2562225"/>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1196752"/>
            <a:ext cx="2853952" cy="2585323"/>
          </a:xfrm>
          <a:prstGeom prst="rect">
            <a:avLst/>
          </a:prstGeom>
        </p:spPr>
        <p:txBody>
          <a:bodyPr wrap="square">
            <a:spAutoFit/>
            <a:scene3d>
              <a:camera prst="orthographicFront"/>
              <a:lightRig rig="threePt" dir="t"/>
            </a:scene3d>
            <a:sp3d extrusionH="57150">
              <a:bevelT w="38100" h="38100"/>
            </a:sp3d>
          </a:bodyPr>
          <a:lstStyle/>
          <a:p>
            <a:r>
              <a:rPr lang="en-US" b="1" dirty="0">
                <a:solidFill>
                  <a:schemeClr val="accent1">
                    <a:lumMod val="75000"/>
                  </a:schemeClr>
                </a:solidFill>
              </a:rPr>
              <a:t>Reconstruction of an eighth-century BC Israelite house showing rooms </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chemeClr val="accent1">
                    <a:lumMod val="75000"/>
                  </a:schemeClr>
                </a:solidFill>
              </a:rPr>
              <a:t>for </a:t>
            </a:r>
            <a:r>
              <a:rPr lang="en-US" b="1" dirty="0">
                <a:solidFill>
                  <a:schemeClr val="accent1">
                    <a:lumMod val="75000"/>
                  </a:schemeClr>
                </a:solidFill>
              </a:rPr>
              <a:t>sleeping on </a:t>
            </a:r>
            <a:r>
              <a:rPr lang="en-US" b="1" dirty="0" smtClean="0">
                <a:solidFill>
                  <a:schemeClr val="accent1">
                    <a:lumMod val="75000"/>
                  </a:schemeClr>
                </a:solidFill>
              </a:rPr>
              <a:t>straw</a:t>
            </a:r>
            <a:br>
              <a:rPr lang="en-US" b="1" dirty="0" smtClean="0">
                <a:solidFill>
                  <a:schemeClr val="accent1">
                    <a:lumMod val="75000"/>
                  </a:schemeClr>
                </a:solidFill>
              </a:rPr>
            </a:br>
            <a:r>
              <a:rPr lang="en-US" b="1" dirty="0" smtClean="0">
                <a:solidFill>
                  <a:schemeClr val="accent1">
                    <a:lumMod val="75000"/>
                  </a:schemeClr>
                </a:solidFill>
              </a:rPr>
              <a:t>mats </a:t>
            </a:r>
            <a:r>
              <a:rPr lang="en-US" b="1" dirty="0">
                <a:solidFill>
                  <a:schemeClr val="accent1">
                    <a:lumMod val="75000"/>
                  </a:schemeClr>
                </a:solidFill>
              </a:rPr>
              <a:t>and for storage. </a:t>
            </a:r>
            <a:r>
              <a:rPr lang="en-US" b="1" dirty="0" smtClean="0">
                <a:solidFill>
                  <a:schemeClr val="accent1">
                    <a:lumMod val="75000"/>
                  </a:schemeClr>
                </a:solidFill>
              </a:rPr>
              <a:t/>
            </a:r>
            <a:br>
              <a:rPr lang="en-US" b="1" dirty="0" smtClean="0">
                <a:solidFill>
                  <a:schemeClr val="accent1">
                    <a:lumMod val="75000"/>
                  </a:schemeClr>
                </a:solidFill>
              </a:rPr>
            </a:br>
            <a:r>
              <a:rPr lang="en-US" b="1" dirty="0" smtClean="0">
                <a:solidFill>
                  <a:srgbClr val="002060"/>
                </a:solidFill>
              </a:rPr>
              <a:t>The </a:t>
            </a:r>
            <a:r>
              <a:rPr lang="en-US" b="1" dirty="0">
                <a:solidFill>
                  <a:srgbClr val="002060"/>
                </a:solidFill>
              </a:rPr>
              <a:t>outer courtyard was used for food preparation, cooking, and to house </a:t>
            </a:r>
            <a:r>
              <a:rPr lang="en-US" b="1" dirty="0" smtClean="0">
                <a:solidFill>
                  <a:srgbClr val="002060"/>
                </a:solidFill>
              </a:rPr>
              <a:t/>
            </a:r>
            <a:br>
              <a:rPr lang="en-US" b="1" dirty="0" smtClean="0">
                <a:solidFill>
                  <a:srgbClr val="002060"/>
                </a:solidFill>
              </a:rPr>
            </a:br>
            <a:r>
              <a:rPr lang="en-US" b="1" dirty="0" smtClean="0">
                <a:solidFill>
                  <a:srgbClr val="002060"/>
                </a:solidFill>
              </a:rPr>
              <a:t>small </a:t>
            </a:r>
            <a:r>
              <a:rPr lang="en-US" b="1" dirty="0">
                <a:solidFill>
                  <a:srgbClr val="002060"/>
                </a:solidFill>
              </a:rPr>
              <a:t>animals. </a:t>
            </a:r>
            <a:endParaRPr lang="en-CA" b="1" dirty="0">
              <a:solidFill>
                <a:srgbClr val="002060"/>
              </a:solidFill>
            </a:endParaRPr>
          </a:p>
        </p:txBody>
      </p:sp>
      <p:sp>
        <p:nvSpPr>
          <p:cNvPr id="9" name="Rectangle 8"/>
          <p:cNvSpPr/>
          <p:nvPr/>
        </p:nvSpPr>
        <p:spPr>
          <a:xfrm>
            <a:off x="4249194" y="5157192"/>
            <a:ext cx="4715294" cy="1200329"/>
          </a:xfrm>
          <a:prstGeom prst="rect">
            <a:avLst/>
          </a:prstGeom>
        </p:spPr>
        <p:txBody>
          <a:bodyPr wrap="square">
            <a:spAutoFit/>
            <a:scene3d>
              <a:camera prst="orthographicFront"/>
              <a:lightRig rig="threePt" dir="t"/>
            </a:scene3d>
            <a:sp3d extrusionH="57150">
              <a:bevelT w="38100" h="38100"/>
            </a:sp3d>
          </a:bodyPr>
          <a:lstStyle/>
          <a:p>
            <a:r>
              <a:rPr lang="en-US" b="1" dirty="0" smtClean="0">
                <a:solidFill>
                  <a:schemeClr val="accent1">
                    <a:lumMod val="75000"/>
                  </a:schemeClr>
                </a:solidFill>
              </a:rPr>
              <a:t>Construction </a:t>
            </a:r>
            <a:r>
              <a:rPr lang="en-US" b="1" dirty="0">
                <a:solidFill>
                  <a:schemeClr val="accent1">
                    <a:lumMod val="75000"/>
                  </a:schemeClr>
                </a:solidFill>
              </a:rPr>
              <a:t>of houses did not change much </a:t>
            </a:r>
            <a:r>
              <a:rPr lang="en-US" b="1" dirty="0" smtClean="0">
                <a:solidFill>
                  <a:schemeClr val="accent1">
                    <a:lumMod val="75000"/>
                  </a:schemeClr>
                </a:solidFill>
              </a:rPr>
              <a:t> </a:t>
            </a:r>
            <a:r>
              <a:rPr lang="en-US" b="1" dirty="0">
                <a:solidFill>
                  <a:schemeClr val="accent1">
                    <a:lumMod val="75000"/>
                  </a:schemeClr>
                </a:solidFill>
              </a:rPr>
              <a:t>until the </a:t>
            </a:r>
            <a:r>
              <a:rPr lang="en-US" b="1" dirty="0" smtClean="0">
                <a:solidFill>
                  <a:schemeClr val="accent1">
                    <a:lumMod val="75000"/>
                  </a:schemeClr>
                </a:solidFill>
              </a:rPr>
              <a:t>New Testament </a:t>
            </a:r>
            <a:r>
              <a:rPr lang="en-US" b="1" dirty="0">
                <a:solidFill>
                  <a:schemeClr val="accent1">
                    <a:lumMod val="75000"/>
                  </a:schemeClr>
                </a:solidFill>
              </a:rPr>
              <a:t>period. </a:t>
            </a:r>
            <a:r>
              <a:rPr lang="en-US" b="1" dirty="0" smtClean="0">
                <a:solidFill>
                  <a:schemeClr val="accent1">
                    <a:lumMod val="75000"/>
                  </a:schemeClr>
                </a:solidFill>
              </a:rPr>
              <a:t/>
            </a:r>
            <a:br>
              <a:rPr lang="en-US" b="1" dirty="0" smtClean="0">
                <a:solidFill>
                  <a:schemeClr val="accent1">
                    <a:lumMod val="75000"/>
                  </a:schemeClr>
                </a:solidFill>
              </a:rPr>
            </a:br>
            <a:r>
              <a:rPr lang="en-US" b="1" dirty="0">
                <a:solidFill>
                  <a:srgbClr val="002060"/>
                </a:solidFill>
              </a:rPr>
              <a:t>T</a:t>
            </a:r>
            <a:r>
              <a:rPr lang="en-US" b="1" dirty="0" smtClean="0">
                <a:solidFill>
                  <a:srgbClr val="002060"/>
                </a:solidFill>
              </a:rPr>
              <a:t>his </a:t>
            </a:r>
            <a:r>
              <a:rPr lang="en-US" b="1" dirty="0">
                <a:solidFill>
                  <a:srgbClr val="002060"/>
                </a:solidFill>
              </a:rPr>
              <a:t>was a typical pattern for the average home of the </a:t>
            </a:r>
            <a:r>
              <a:rPr lang="en-US" b="1" dirty="0" smtClean="0">
                <a:solidFill>
                  <a:srgbClr val="002060"/>
                </a:solidFill>
              </a:rPr>
              <a:t>Old Testament </a:t>
            </a:r>
            <a:r>
              <a:rPr lang="en-US" b="1" dirty="0">
                <a:solidFill>
                  <a:srgbClr val="002060"/>
                </a:solidFill>
              </a:rPr>
              <a:t>period. </a:t>
            </a:r>
            <a:endParaRPr lang="en-CA" b="1" dirty="0">
              <a:solidFill>
                <a:srgbClr val="002060"/>
              </a:solidFill>
            </a:endParaRPr>
          </a:p>
        </p:txBody>
      </p:sp>
    </p:spTree>
    <p:extLst>
      <p:ext uri="{BB962C8B-B14F-4D97-AF65-F5344CB8AC3E}">
        <p14:creationId xmlns:p14="http://schemas.microsoft.com/office/powerpoint/2010/main" val="9238208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2">
      <a:dk1>
        <a:sysClr val="windowText" lastClr="000000"/>
      </a:dk1>
      <a:lt1>
        <a:sysClr val="window" lastClr="FFFFFF"/>
      </a:lt1>
      <a:dk2>
        <a:srgbClr val="4E3B30"/>
      </a:dk2>
      <a:lt2>
        <a:srgbClr val="FBEEC9"/>
      </a:lt2>
      <a:accent1>
        <a:srgbClr val="AD1F1F"/>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Arial Rounded MT Bold"/>
        <a:ea typeface=""/>
        <a:cs typeface=""/>
      </a:majorFont>
      <a:minorFont>
        <a:latin typeface="Calibri"/>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21909</TotalTime>
  <Words>5574</Words>
  <Application>Microsoft Office PowerPoint</Application>
  <PresentationFormat>On-screen Show (4:3)</PresentationFormat>
  <Paragraphs>779</Paragraphs>
  <Slides>88</Slides>
  <Notes>39</Notes>
  <HiddenSlides>3</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When Is Passover?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Explicit instructions were given to eat  the flesh of that lamb  “in that [Passover] night” – not the next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When Is Passover?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Does the Biblical Day Begin?</dc:title>
  <dc:creator>User</dc:creator>
  <cp:lastModifiedBy>Rae</cp:lastModifiedBy>
  <cp:revision>846</cp:revision>
  <cp:lastPrinted>2015-08-14T05:26:40Z</cp:lastPrinted>
  <dcterms:created xsi:type="dcterms:W3CDTF">2015-07-13T01:43:20Z</dcterms:created>
  <dcterms:modified xsi:type="dcterms:W3CDTF">2020-12-20T16:36:36Z</dcterms:modified>
</cp:coreProperties>
</file>